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71"/>
  </p:notesMasterIdLst>
  <p:sldIdLst>
    <p:sldId id="274" r:id="rId3"/>
    <p:sldId id="273" r:id="rId4"/>
    <p:sldId id="272" r:id="rId5"/>
    <p:sldId id="270" r:id="rId6"/>
    <p:sldId id="269" r:id="rId7"/>
    <p:sldId id="271" r:id="rId8"/>
    <p:sldId id="260" r:id="rId9"/>
    <p:sldId id="261" r:id="rId10"/>
    <p:sldId id="262" r:id="rId11"/>
    <p:sldId id="263" r:id="rId12"/>
    <p:sldId id="264" r:id="rId13"/>
    <p:sldId id="265" r:id="rId14"/>
    <p:sldId id="266"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730" r:id="rId126"/>
    <p:sldId id="731" r:id="rId127"/>
    <p:sldId id="732"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733" r:id="rId142"/>
    <p:sldId id="734"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735" r:id="rId169"/>
    <p:sldId id="736"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737" r:id="rId203"/>
    <p:sldId id="738" r:id="rId204"/>
    <p:sldId id="464" r:id="rId205"/>
    <p:sldId id="465" r:id="rId206"/>
    <p:sldId id="466" r:id="rId207"/>
    <p:sldId id="758" r:id="rId208"/>
    <p:sldId id="759" r:id="rId209"/>
    <p:sldId id="760" r:id="rId210"/>
    <p:sldId id="761" r:id="rId211"/>
    <p:sldId id="471" r:id="rId212"/>
    <p:sldId id="472" r:id="rId213"/>
    <p:sldId id="473" r:id="rId214"/>
    <p:sldId id="474" r:id="rId215"/>
    <p:sldId id="475" r:id="rId216"/>
    <p:sldId id="476" r:id="rId217"/>
    <p:sldId id="477" r:id="rId218"/>
    <p:sldId id="478" r:id="rId219"/>
    <p:sldId id="479" r:id="rId220"/>
    <p:sldId id="480" r:id="rId221"/>
    <p:sldId id="762" r:id="rId222"/>
    <p:sldId id="763"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739" r:id="rId253"/>
    <p:sldId id="740" r:id="rId254"/>
    <p:sldId id="741" r:id="rId255"/>
    <p:sldId id="515" r:id="rId256"/>
    <p:sldId id="516" r:id="rId257"/>
    <p:sldId id="517" r:id="rId258"/>
    <p:sldId id="518" r:id="rId259"/>
    <p:sldId id="519" r:id="rId260"/>
    <p:sldId id="520" r:id="rId261"/>
    <p:sldId id="521" r:id="rId262"/>
    <p:sldId id="522" r:id="rId263"/>
    <p:sldId id="523" r:id="rId264"/>
    <p:sldId id="524" r:id="rId265"/>
    <p:sldId id="525" r:id="rId266"/>
    <p:sldId id="526" r:id="rId267"/>
    <p:sldId id="527" r:id="rId268"/>
    <p:sldId id="528" r:id="rId269"/>
    <p:sldId id="529" r:id="rId270"/>
    <p:sldId id="530" r:id="rId271"/>
    <p:sldId id="531" r:id="rId272"/>
    <p:sldId id="532" r:id="rId273"/>
    <p:sldId id="533" r:id="rId274"/>
    <p:sldId id="534" r:id="rId275"/>
    <p:sldId id="535" r:id="rId276"/>
    <p:sldId id="536" r:id="rId277"/>
    <p:sldId id="537" r:id="rId278"/>
    <p:sldId id="538" r:id="rId279"/>
    <p:sldId id="539" r:id="rId280"/>
    <p:sldId id="540" r:id="rId281"/>
    <p:sldId id="541" r:id="rId282"/>
    <p:sldId id="542" r:id="rId283"/>
    <p:sldId id="543" r:id="rId284"/>
    <p:sldId id="544" r:id="rId285"/>
    <p:sldId id="545" r:id="rId286"/>
    <p:sldId id="546" r:id="rId287"/>
    <p:sldId id="547" r:id="rId288"/>
    <p:sldId id="548" r:id="rId289"/>
    <p:sldId id="549" r:id="rId290"/>
    <p:sldId id="550" r:id="rId291"/>
    <p:sldId id="551" r:id="rId292"/>
    <p:sldId id="552" r:id="rId293"/>
    <p:sldId id="553" r:id="rId294"/>
    <p:sldId id="554" r:id="rId295"/>
    <p:sldId id="555" r:id="rId296"/>
    <p:sldId id="556" r:id="rId297"/>
    <p:sldId id="557" r:id="rId298"/>
    <p:sldId id="558" r:id="rId299"/>
    <p:sldId id="559" r:id="rId300"/>
    <p:sldId id="560" r:id="rId301"/>
    <p:sldId id="561" r:id="rId302"/>
    <p:sldId id="562" r:id="rId303"/>
    <p:sldId id="563" r:id="rId304"/>
    <p:sldId id="564" r:id="rId305"/>
    <p:sldId id="565" r:id="rId306"/>
    <p:sldId id="566" r:id="rId307"/>
    <p:sldId id="567" r:id="rId308"/>
    <p:sldId id="568" r:id="rId309"/>
    <p:sldId id="569" r:id="rId310"/>
    <p:sldId id="570" r:id="rId311"/>
    <p:sldId id="571" r:id="rId312"/>
    <p:sldId id="572" r:id="rId313"/>
    <p:sldId id="573" r:id="rId314"/>
    <p:sldId id="574" r:id="rId315"/>
    <p:sldId id="575" r:id="rId316"/>
    <p:sldId id="576" r:id="rId317"/>
    <p:sldId id="577" r:id="rId318"/>
    <p:sldId id="578" r:id="rId319"/>
    <p:sldId id="579" r:id="rId320"/>
    <p:sldId id="580" r:id="rId321"/>
    <p:sldId id="581" r:id="rId322"/>
    <p:sldId id="582" r:id="rId323"/>
    <p:sldId id="583" r:id="rId324"/>
    <p:sldId id="584" r:id="rId325"/>
    <p:sldId id="585" r:id="rId326"/>
    <p:sldId id="586" r:id="rId327"/>
    <p:sldId id="587" r:id="rId328"/>
    <p:sldId id="588" r:id="rId329"/>
    <p:sldId id="589" r:id="rId330"/>
    <p:sldId id="590" r:id="rId331"/>
    <p:sldId id="591" r:id="rId332"/>
    <p:sldId id="592" r:id="rId333"/>
    <p:sldId id="593" r:id="rId334"/>
    <p:sldId id="594" r:id="rId335"/>
    <p:sldId id="595" r:id="rId336"/>
    <p:sldId id="596" r:id="rId337"/>
    <p:sldId id="597" r:id="rId338"/>
    <p:sldId id="598" r:id="rId339"/>
    <p:sldId id="599" r:id="rId340"/>
    <p:sldId id="600" r:id="rId341"/>
    <p:sldId id="601" r:id="rId342"/>
    <p:sldId id="602" r:id="rId343"/>
    <p:sldId id="603" r:id="rId344"/>
    <p:sldId id="604" r:id="rId345"/>
    <p:sldId id="605" r:id="rId346"/>
    <p:sldId id="606" r:id="rId347"/>
    <p:sldId id="607" r:id="rId348"/>
    <p:sldId id="608" r:id="rId349"/>
    <p:sldId id="609" r:id="rId350"/>
    <p:sldId id="610" r:id="rId351"/>
    <p:sldId id="611" r:id="rId352"/>
    <p:sldId id="612" r:id="rId353"/>
    <p:sldId id="613" r:id="rId354"/>
    <p:sldId id="614" r:id="rId355"/>
    <p:sldId id="615" r:id="rId356"/>
    <p:sldId id="616" r:id="rId357"/>
    <p:sldId id="617" r:id="rId358"/>
    <p:sldId id="618" r:id="rId359"/>
    <p:sldId id="619" r:id="rId360"/>
    <p:sldId id="620" r:id="rId361"/>
    <p:sldId id="621" r:id="rId362"/>
    <p:sldId id="622" r:id="rId363"/>
    <p:sldId id="623" r:id="rId364"/>
    <p:sldId id="624" r:id="rId365"/>
    <p:sldId id="625" r:id="rId366"/>
    <p:sldId id="626" r:id="rId367"/>
    <p:sldId id="627" r:id="rId368"/>
    <p:sldId id="628" r:id="rId369"/>
    <p:sldId id="629" r:id="rId370"/>
    <p:sldId id="630" r:id="rId371"/>
    <p:sldId id="631" r:id="rId372"/>
    <p:sldId id="632" r:id="rId373"/>
    <p:sldId id="633" r:id="rId374"/>
    <p:sldId id="634" r:id="rId375"/>
    <p:sldId id="635" r:id="rId376"/>
    <p:sldId id="636" r:id="rId377"/>
    <p:sldId id="637" r:id="rId378"/>
    <p:sldId id="638" r:id="rId379"/>
    <p:sldId id="639" r:id="rId380"/>
    <p:sldId id="640" r:id="rId381"/>
    <p:sldId id="641" r:id="rId382"/>
    <p:sldId id="642" r:id="rId383"/>
    <p:sldId id="643" r:id="rId384"/>
    <p:sldId id="742" r:id="rId385"/>
    <p:sldId id="743" r:id="rId386"/>
    <p:sldId id="744" r:id="rId387"/>
    <p:sldId id="745" r:id="rId388"/>
    <p:sldId id="648" r:id="rId389"/>
    <p:sldId id="649" r:id="rId390"/>
    <p:sldId id="650" r:id="rId391"/>
    <p:sldId id="651" r:id="rId392"/>
    <p:sldId id="652" r:id="rId393"/>
    <p:sldId id="653" r:id="rId394"/>
    <p:sldId id="654" r:id="rId395"/>
    <p:sldId id="655" r:id="rId396"/>
    <p:sldId id="656" r:id="rId397"/>
    <p:sldId id="657" r:id="rId398"/>
    <p:sldId id="658" r:id="rId399"/>
    <p:sldId id="659" r:id="rId400"/>
    <p:sldId id="660" r:id="rId401"/>
    <p:sldId id="661" r:id="rId402"/>
    <p:sldId id="662" r:id="rId403"/>
    <p:sldId id="663" r:id="rId404"/>
    <p:sldId id="664" r:id="rId405"/>
    <p:sldId id="665" r:id="rId406"/>
    <p:sldId id="666" r:id="rId407"/>
    <p:sldId id="667" r:id="rId408"/>
    <p:sldId id="668" r:id="rId409"/>
    <p:sldId id="669" r:id="rId410"/>
    <p:sldId id="670" r:id="rId411"/>
    <p:sldId id="671" r:id="rId412"/>
    <p:sldId id="746" r:id="rId413"/>
    <p:sldId id="747" r:id="rId414"/>
    <p:sldId id="748" r:id="rId415"/>
    <p:sldId id="749" r:id="rId416"/>
    <p:sldId id="676" r:id="rId417"/>
    <p:sldId id="677" r:id="rId418"/>
    <p:sldId id="678" r:id="rId419"/>
    <p:sldId id="679" r:id="rId420"/>
    <p:sldId id="680" r:id="rId421"/>
    <p:sldId id="681" r:id="rId422"/>
    <p:sldId id="682" r:id="rId423"/>
    <p:sldId id="683" r:id="rId424"/>
    <p:sldId id="684" r:id="rId425"/>
    <p:sldId id="685" r:id="rId426"/>
    <p:sldId id="686" r:id="rId427"/>
    <p:sldId id="687" r:id="rId428"/>
    <p:sldId id="688" r:id="rId429"/>
    <p:sldId id="689" r:id="rId430"/>
    <p:sldId id="690" r:id="rId431"/>
    <p:sldId id="691" r:id="rId432"/>
    <p:sldId id="692" r:id="rId433"/>
    <p:sldId id="693" r:id="rId434"/>
    <p:sldId id="694" r:id="rId435"/>
    <p:sldId id="695" r:id="rId436"/>
    <p:sldId id="696" r:id="rId437"/>
    <p:sldId id="697" r:id="rId438"/>
    <p:sldId id="698" r:id="rId439"/>
    <p:sldId id="699" r:id="rId440"/>
    <p:sldId id="700" r:id="rId441"/>
    <p:sldId id="701" r:id="rId442"/>
    <p:sldId id="702" r:id="rId443"/>
    <p:sldId id="750" r:id="rId444"/>
    <p:sldId id="751" r:id="rId445"/>
    <p:sldId id="752" r:id="rId446"/>
    <p:sldId id="753" r:id="rId447"/>
    <p:sldId id="707" r:id="rId448"/>
    <p:sldId id="708" r:id="rId449"/>
    <p:sldId id="709" r:id="rId450"/>
    <p:sldId id="710" r:id="rId451"/>
    <p:sldId id="711" r:id="rId452"/>
    <p:sldId id="712" r:id="rId453"/>
    <p:sldId id="713" r:id="rId454"/>
    <p:sldId id="714" r:id="rId455"/>
    <p:sldId id="715" r:id="rId456"/>
    <p:sldId id="716" r:id="rId457"/>
    <p:sldId id="717" r:id="rId458"/>
    <p:sldId id="718" r:id="rId459"/>
    <p:sldId id="719" r:id="rId460"/>
    <p:sldId id="754" r:id="rId461"/>
    <p:sldId id="755" r:id="rId462"/>
    <p:sldId id="756" r:id="rId463"/>
    <p:sldId id="757" r:id="rId464"/>
    <p:sldId id="724" r:id="rId465"/>
    <p:sldId id="725" r:id="rId466"/>
    <p:sldId id="726" r:id="rId467"/>
    <p:sldId id="727" r:id="rId468"/>
    <p:sldId id="728" r:id="rId469"/>
    <p:sldId id="729" r:id="rId4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5" d="100"/>
          <a:sy n="115" d="100"/>
        </p:scale>
        <p:origin x="149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tableStyles" Target="tableStyles.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presProps" Target="presProps.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notesMaster" Target="notesMasters/notesMaster1.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CF367-7CF0-9D4F-83C3-083CAF00688B}" type="datetimeFigureOut">
              <a:rPr lang="en-US" smtClean="0"/>
              <a:t>11/3/2014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EAA318-3BD4-D347-A95A-9355685FAE75}" type="slidenum">
              <a:rPr lang="en-US" smtClean="0"/>
              <a:t>‹#›</a:t>
            </a:fld>
            <a:endParaRPr lang="en-US"/>
          </a:p>
        </p:txBody>
      </p:sp>
    </p:spTree>
    <p:extLst>
      <p:ext uri="{BB962C8B-B14F-4D97-AF65-F5344CB8AC3E}">
        <p14:creationId xmlns:p14="http://schemas.microsoft.com/office/powerpoint/2010/main" val="1302796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crumple</a:t>
            </a:r>
            <a:r>
              <a:rPr lang="en-US" baseline="0" dirty="0" smtClean="0"/>
              <a:t> up their paper and toss it.  Then pick up a different paper.</a:t>
            </a:r>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5</a:t>
            </a:fld>
            <a:endParaRPr lang="en-US"/>
          </a:p>
        </p:txBody>
      </p:sp>
    </p:spTree>
    <p:extLst>
      <p:ext uri="{BB962C8B-B14F-4D97-AF65-F5344CB8AC3E}">
        <p14:creationId xmlns:p14="http://schemas.microsoft.com/office/powerpoint/2010/main" val="131154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DA863B-D476-DA4D-98BB-BCAF22A4E5E7}" type="slidenum">
              <a:rPr lang="en-US" smtClean="0"/>
              <a:t>19</a:t>
            </a:fld>
            <a:endParaRPr lang="en-US" dirty="0"/>
          </a:p>
        </p:txBody>
      </p:sp>
    </p:spTree>
    <p:extLst>
      <p:ext uri="{BB962C8B-B14F-4D97-AF65-F5344CB8AC3E}">
        <p14:creationId xmlns:p14="http://schemas.microsoft.com/office/powerpoint/2010/main" val="12885135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438</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446</a:t>
            </a:fld>
            <a:endParaRPr lang="en-US" dirty="0"/>
          </a:p>
        </p:txBody>
      </p:sp>
    </p:spTree>
    <p:extLst>
      <p:ext uri="{BB962C8B-B14F-4D97-AF65-F5344CB8AC3E}">
        <p14:creationId xmlns:p14="http://schemas.microsoft.com/office/powerpoint/2010/main" val="30368971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447</a:t>
            </a:fld>
            <a:endParaRPr lang="en-US" dirty="0"/>
          </a:p>
        </p:txBody>
      </p:sp>
    </p:spTree>
    <p:extLst>
      <p:ext uri="{BB962C8B-B14F-4D97-AF65-F5344CB8AC3E}">
        <p14:creationId xmlns:p14="http://schemas.microsoft.com/office/powerpoint/2010/main" val="32192479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449</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453</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463</a:t>
            </a:fld>
            <a:endParaRPr lang="en-US" dirty="0"/>
          </a:p>
        </p:txBody>
      </p:sp>
    </p:spTree>
    <p:extLst>
      <p:ext uri="{BB962C8B-B14F-4D97-AF65-F5344CB8AC3E}">
        <p14:creationId xmlns:p14="http://schemas.microsoft.com/office/powerpoint/2010/main" val="17030713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464</a:t>
            </a:fld>
            <a:endParaRPr lang="en-US" dirty="0"/>
          </a:p>
        </p:txBody>
      </p:sp>
    </p:spTree>
    <p:extLst>
      <p:ext uri="{BB962C8B-B14F-4D97-AF65-F5344CB8AC3E}">
        <p14:creationId xmlns:p14="http://schemas.microsoft.com/office/powerpoint/2010/main" val="20673497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467</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44</a:t>
            </a:fld>
            <a:endParaRPr lang="en-US"/>
          </a:p>
        </p:txBody>
      </p:sp>
    </p:spTree>
    <p:extLst>
      <p:ext uri="{BB962C8B-B14F-4D97-AF65-F5344CB8AC3E}">
        <p14:creationId xmlns:p14="http://schemas.microsoft.com/office/powerpoint/2010/main" val="307421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slightly</a:t>
            </a:r>
            <a:r>
              <a:rPr lang="en-US" baseline="0" dirty="0" smtClean="0"/>
              <a:t> easier if you put the screw into the motor before you place the motor into the bracket.  Attach servo </a:t>
            </a:r>
            <a:r>
              <a:rPr lang="en-US" baseline="0" smtClean="0"/>
              <a:t>to bracket.</a:t>
            </a:r>
            <a:endParaRPr lang="en-US" dirty="0"/>
          </a:p>
        </p:txBody>
      </p:sp>
      <p:sp>
        <p:nvSpPr>
          <p:cNvPr id="4" name="Slide Number Placeholder 3"/>
          <p:cNvSpPr>
            <a:spLocks noGrp="1"/>
          </p:cNvSpPr>
          <p:nvPr>
            <p:ph type="sldNum" sz="quarter" idx="10"/>
          </p:nvPr>
        </p:nvSpPr>
        <p:spPr/>
        <p:txBody>
          <a:bodyPr/>
          <a:lstStyle/>
          <a:p>
            <a:fld id="{A0FDF207-CB40-B742-96D8-E41ABE87D3C6}" type="slidenum">
              <a:rPr lang="en-US" smtClean="0"/>
              <a:t>47</a:t>
            </a:fld>
            <a:endParaRPr lang="en-US"/>
          </a:p>
        </p:txBody>
      </p:sp>
    </p:spTree>
    <p:extLst>
      <p:ext uri="{BB962C8B-B14F-4D97-AF65-F5344CB8AC3E}">
        <p14:creationId xmlns:p14="http://schemas.microsoft.com/office/powerpoint/2010/main" val="2002211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a:t>
            </a:r>
            <a:r>
              <a:rPr lang="en-US" baseline="0" dirty="0" smtClean="0"/>
              <a:t> it helps to widen the holes first, and to temporarily put a light colored paper between the horn and the motor to help align the holes.</a:t>
            </a:r>
            <a:endParaRPr lang="en-US" dirty="0"/>
          </a:p>
        </p:txBody>
      </p:sp>
      <p:sp>
        <p:nvSpPr>
          <p:cNvPr id="4" name="Slide Number Placeholder 3"/>
          <p:cNvSpPr>
            <a:spLocks noGrp="1"/>
          </p:cNvSpPr>
          <p:nvPr>
            <p:ph type="sldNum" sz="quarter" idx="10"/>
          </p:nvPr>
        </p:nvSpPr>
        <p:spPr/>
        <p:txBody>
          <a:bodyPr/>
          <a:lstStyle/>
          <a:p>
            <a:fld id="{A0FDF207-CB40-B742-96D8-E41ABE87D3C6}" type="slidenum">
              <a:rPr lang="en-US" smtClean="0"/>
              <a:t>49</a:t>
            </a:fld>
            <a:endParaRPr lang="en-US"/>
          </a:p>
        </p:txBody>
      </p:sp>
    </p:spTree>
    <p:extLst>
      <p:ext uri="{BB962C8B-B14F-4D97-AF65-F5344CB8AC3E}">
        <p14:creationId xmlns:p14="http://schemas.microsoft.com/office/powerpoint/2010/main" val="183279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51</a:t>
            </a:fld>
            <a:endParaRPr lang="en-US"/>
          </a:p>
        </p:txBody>
      </p:sp>
    </p:spTree>
    <p:extLst>
      <p:ext uri="{BB962C8B-B14F-4D97-AF65-F5344CB8AC3E}">
        <p14:creationId xmlns:p14="http://schemas.microsoft.com/office/powerpoint/2010/main" val="2394730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388B7E3-75FA-4566-9AF3-F9F9E846CB34}" type="slidenum">
              <a:rPr lang="en-US" smtClean="0"/>
              <a:pPr/>
              <a:t>52</a:t>
            </a:fld>
            <a:endParaRPr lang="en-US"/>
          </a:p>
        </p:txBody>
      </p:sp>
    </p:spTree>
    <p:extLst>
      <p:ext uri="{BB962C8B-B14F-4D97-AF65-F5344CB8AC3E}">
        <p14:creationId xmlns:p14="http://schemas.microsoft.com/office/powerpoint/2010/main" val="111852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9107A1-2738-4D52-B1AF-95CFD28E1460}" type="slidenum">
              <a:rPr lang="en-US" smtClean="0"/>
              <a:pPr/>
              <a:t>54</a:t>
            </a:fld>
            <a:endParaRPr lang="en-US"/>
          </a:p>
        </p:txBody>
      </p:sp>
    </p:spTree>
    <p:extLst>
      <p:ext uri="{BB962C8B-B14F-4D97-AF65-F5344CB8AC3E}">
        <p14:creationId xmlns:p14="http://schemas.microsoft.com/office/powerpoint/2010/main" val="395199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9107A1-2738-4D52-B1AF-95CFD28E1460}" type="slidenum">
              <a:rPr lang="en-US" smtClean="0"/>
              <a:pPr/>
              <a:t>56</a:t>
            </a:fld>
            <a:endParaRPr lang="en-US"/>
          </a:p>
        </p:txBody>
      </p:sp>
    </p:spTree>
    <p:extLst>
      <p:ext uri="{BB962C8B-B14F-4D97-AF65-F5344CB8AC3E}">
        <p14:creationId xmlns:p14="http://schemas.microsoft.com/office/powerpoint/2010/main" val="2708575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68</a:t>
            </a:fld>
            <a:endParaRPr lang="en-US"/>
          </a:p>
        </p:txBody>
      </p:sp>
    </p:spTree>
    <p:extLst>
      <p:ext uri="{BB962C8B-B14F-4D97-AF65-F5344CB8AC3E}">
        <p14:creationId xmlns:p14="http://schemas.microsoft.com/office/powerpoint/2010/main" val="1721754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B8E013-16B5-E849-9190-2B837AF4694C}" type="slidenum">
              <a:rPr lang="en-US" smtClean="0"/>
              <a:t>81</a:t>
            </a:fld>
            <a:endParaRPr lang="en-US" dirty="0"/>
          </a:p>
        </p:txBody>
      </p:sp>
    </p:spTree>
    <p:extLst>
      <p:ext uri="{BB962C8B-B14F-4D97-AF65-F5344CB8AC3E}">
        <p14:creationId xmlns:p14="http://schemas.microsoft.com/office/powerpoint/2010/main" val="80164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each group of</a:t>
            </a:r>
            <a:r>
              <a:rPr lang="en-US" baseline="0" dirty="0" smtClean="0"/>
              <a:t> students a different component of what makes up a robot; provide them with reading material/  Have each group comprise a definition from the material provided.  Each group shares out!  Students record in notebooks.</a:t>
            </a:r>
          </a:p>
          <a:p>
            <a:r>
              <a:rPr lang="en-US" baseline="0" dirty="0" smtClean="0"/>
              <a:t>JIGSAW</a:t>
            </a:r>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6</a:t>
            </a:fld>
            <a:endParaRPr lang="en-US"/>
          </a:p>
        </p:txBody>
      </p:sp>
    </p:spTree>
    <p:extLst>
      <p:ext uri="{BB962C8B-B14F-4D97-AF65-F5344CB8AC3E}">
        <p14:creationId xmlns:p14="http://schemas.microsoft.com/office/powerpoint/2010/main" val="3038006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B8E013-16B5-E849-9190-2B837AF4694C}" type="slidenum">
              <a:rPr lang="en-US" smtClean="0"/>
              <a:t>83</a:t>
            </a:fld>
            <a:endParaRPr lang="en-US" dirty="0"/>
          </a:p>
        </p:txBody>
      </p:sp>
    </p:spTree>
    <p:extLst>
      <p:ext uri="{BB962C8B-B14F-4D97-AF65-F5344CB8AC3E}">
        <p14:creationId xmlns:p14="http://schemas.microsoft.com/office/powerpoint/2010/main" val="801644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IT MAKE A SHAPE</a:t>
            </a:r>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87</a:t>
            </a:fld>
            <a:endParaRPr lang="en-US" dirty="0"/>
          </a:p>
        </p:txBody>
      </p:sp>
    </p:spTree>
    <p:extLst>
      <p:ext uri="{BB962C8B-B14F-4D97-AF65-F5344CB8AC3E}">
        <p14:creationId xmlns:p14="http://schemas.microsoft.com/office/powerpoint/2010/main" val="3984702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90</a:t>
            </a:fld>
            <a:endParaRPr lang="en-US" dirty="0"/>
          </a:p>
        </p:txBody>
      </p:sp>
    </p:spTree>
    <p:extLst>
      <p:ext uri="{BB962C8B-B14F-4D97-AF65-F5344CB8AC3E}">
        <p14:creationId xmlns:p14="http://schemas.microsoft.com/office/powerpoint/2010/main" val="71175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OTHER APPS</a:t>
            </a:r>
            <a:r>
              <a:rPr lang="en-US" baseline="0" dirty="0" smtClean="0"/>
              <a:t> THAT HELP YOU</a:t>
            </a:r>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99</a:t>
            </a:fld>
            <a:endParaRPr lang="en-US" dirty="0"/>
          </a:p>
        </p:txBody>
      </p:sp>
    </p:spTree>
    <p:extLst>
      <p:ext uri="{BB962C8B-B14F-4D97-AF65-F5344CB8AC3E}">
        <p14:creationId xmlns:p14="http://schemas.microsoft.com/office/powerpoint/2010/main" val="1530034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DA863B-D476-DA4D-98BB-BCAF22A4E5E7}" type="slidenum">
              <a:rPr lang="en-US" smtClean="0"/>
              <a:t>135</a:t>
            </a:fld>
            <a:endParaRPr lang="en-US"/>
          </a:p>
        </p:txBody>
      </p:sp>
    </p:spTree>
    <p:extLst>
      <p:ext uri="{BB962C8B-B14F-4D97-AF65-F5344CB8AC3E}">
        <p14:creationId xmlns:p14="http://schemas.microsoft.com/office/powerpoint/2010/main" val="2260309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bwMode="auto">
          <a:noFill/>
          <a:ln>
            <a:solidFill>
              <a:srgbClr val="000000"/>
            </a:solidFill>
            <a:miter lim="800000"/>
            <a:headEnd/>
            <a:tailEnd/>
          </a:ln>
        </p:spPr>
      </p:sp>
      <p:sp>
        <p:nvSpPr>
          <p:cNvPr id="579587" name="Notes Placeholder 2"/>
          <p:cNvSpPr>
            <a:spLocks noGrp="1"/>
          </p:cNvSpPr>
          <p:nvPr>
            <p:ph type="body" idx="1"/>
          </p:nvPr>
        </p:nvSpPr>
        <p:spPr bwMode="auto">
          <a:noFill/>
        </p:spPr>
        <p:txBody>
          <a:bodyPr/>
          <a:lstStyle/>
          <a:p>
            <a:endParaRPr lang="en-US" dirty="0" smtClean="0"/>
          </a:p>
        </p:txBody>
      </p:sp>
      <p:sp>
        <p:nvSpPr>
          <p:cNvPr id="579588" name="Slide Number Placeholder 3"/>
          <p:cNvSpPr>
            <a:spLocks noGrp="1"/>
          </p:cNvSpPr>
          <p:nvPr>
            <p:ph type="sldNum" sz="quarter" idx="5"/>
          </p:nvPr>
        </p:nvSpPr>
        <p:spPr bwMode="auto">
          <a:noFill/>
          <a:ln>
            <a:miter lim="800000"/>
            <a:headEnd/>
            <a:tailEnd/>
          </a:ln>
        </p:spPr>
        <p:txBody>
          <a:bodyPr/>
          <a:lstStyle/>
          <a:p>
            <a:fld id="{87BF775D-EC99-435C-8B7D-1B112E652E08}" type="slidenum">
              <a:rPr lang="en-US" smtClean="0">
                <a:cs typeface="Arial" pitchFamily="34" charset="0"/>
              </a:rPr>
              <a:pPr/>
              <a:t>171</a:t>
            </a:fld>
            <a:endParaRPr lang="en-US" dirty="0" smtClean="0">
              <a:cs typeface="Arial" pitchFamily="34" charset="0"/>
            </a:endParaRPr>
          </a:p>
        </p:txBody>
      </p:sp>
    </p:spTree>
    <p:extLst>
      <p:ext uri="{BB962C8B-B14F-4D97-AF65-F5344CB8AC3E}">
        <p14:creationId xmlns:p14="http://schemas.microsoft.com/office/powerpoint/2010/main" val="351937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7"/>
          <p:cNvSpPr txBox="1">
            <a:spLocks noGrp="1" noChangeArrowheads="1"/>
          </p:cNvSpPr>
          <p:nvPr/>
        </p:nvSpPr>
        <p:spPr bwMode="auto">
          <a:xfrm>
            <a:off x="3884414" y="8685896"/>
            <a:ext cx="2972098" cy="456595"/>
          </a:xfrm>
          <a:prstGeom prst="rect">
            <a:avLst/>
          </a:prstGeom>
          <a:noFill/>
          <a:ln w="9525">
            <a:noFill/>
            <a:miter lim="800000"/>
            <a:headEnd/>
            <a:tailEnd/>
          </a:ln>
        </p:spPr>
        <p:txBody>
          <a:bodyPr lIns="91416" tIns="45708" rIns="91416" bIns="45708" anchor="b"/>
          <a:lstStyle/>
          <a:p>
            <a:pPr algn="r"/>
            <a:fld id="{928BD4BA-70D0-4415-AA02-6C0E796073D3}" type="slidenum">
              <a:rPr lang="en-US" sz="1200">
                <a:latin typeface="Calibri" pitchFamily="34" charset="0"/>
              </a:rPr>
              <a:pPr algn="r"/>
              <a:t>172</a:t>
            </a:fld>
            <a:endParaRPr lang="en-US" sz="1200" dirty="0">
              <a:latin typeface="Calibri" pitchFamily="34" charset="0"/>
            </a:endParaRPr>
          </a:p>
        </p:txBody>
      </p:sp>
      <p:sp>
        <p:nvSpPr>
          <p:cNvPr id="859139"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59140" name="Rectangle 3"/>
          <p:cNvSpPr>
            <a:spLocks noGrp="1" noChangeArrowheads="1"/>
          </p:cNvSpPr>
          <p:nvPr>
            <p:ph type="body" idx="1"/>
          </p:nvPr>
        </p:nvSpPr>
        <p:spPr bwMode="auto">
          <a:noFill/>
        </p:spPr>
        <p:txBody>
          <a:bodyPr/>
          <a:lstStyle/>
          <a:p>
            <a:r>
              <a:rPr lang="en-US" dirty="0" smtClean="0"/>
              <a:t>Since the</a:t>
            </a:r>
            <a:r>
              <a:rPr lang="en-US" baseline="0" dirty="0" smtClean="0"/>
              <a:t> DC drive motors are modified servo motors, it is easy to use one when the other was intended in building a robot.  Just remember the DC drive motors are the ones with a two wire cable terminating in a two prong plug and the servo motors are the ones with a cable having three colored wires terminated by a three socket plug.</a:t>
            </a:r>
          </a:p>
          <a:p>
            <a:endParaRPr lang="en-US" baseline="0" dirty="0" smtClean="0"/>
          </a:p>
          <a:p>
            <a:r>
              <a:rPr lang="en-US" baseline="0" dirty="0" smtClean="0"/>
              <a:t>The drive motor plug when plugged in straddles the middle socket of each motor port (the middle socket is not connected).</a:t>
            </a:r>
            <a:endParaRPr lang="en-US" dirty="0" smtClean="0"/>
          </a:p>
        </p:txBody>
      </p:sp>
    </p:spTree>
    <p:extLst>
      <p:ext uri="{BB962C8B-B14F-4D97-AF65-F5344CB8AC3E}">
        <p14:creationId xmlns:p14="http://schemas.microsoft.com/office/powerpoint/2010/main" val="1974707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175</a:t>
            </a:fld>
            <a:endParaRPr lang="en-US"/>
          </a:p>
        </p:txBody>
      </p:sp>
    </p:spTree>
    <p:extLst>
      <p:ext uri="{BB962C8B-B14F-4D97-AF65-F5344CB8AC3E}">
        <p14:creationId xmlns:p14="http://schemas.microsoft.com/office/powerpoint/2010/main" val="852851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178</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183</a:t>
            </a:fld>
            <a:endParaRPr lang="en-US" dirty="0"/>
          </a:p>
        </p:txBody>
      </p:sp>
    </p:spTree>
    <p:extLst>
      <p:ext uri="{BB962C8B-B14F-4D97-AF65-F5344CB8AC3E}">
        <p14:creationId xmlns:p14="http://schemas.microsoft.com/office/powerpoint/2010/main" val="134020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7</a:t>
            </a:fld>
            <a:endParaRPr lang="en-US"/>
          </a:p>
        </p:txBody>
      </p:sp>
    </p:spTree>
    <p:extLst>
      <p:ext uri="{BB962C8B-B14F-4D97-AF65-F5344CB8AC3E}">
        <p14:creationId xmlns:p14="http://schemas.microsoft.com/office/powerpoint/2010/main" val="4210382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193</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194</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195</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196</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TO BE ROBOT</a:t>
            </a:r>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199</a:t>
            </a:fld>
            <a:endParaRPr lang="en-US" dirty="0"/>
          </a:p>
        </p:txBody>
      </p:sp>
    </p:spTree>
    <p:extLst>
      <p:ext uri="{BB962C8B-B14F-4D97-AF65-F5344CB8AC3E}">
        <p14:creationId xmlns:p14="http://schemas.microsoft.com/office/powerpoint/2010/main" val="3170386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bwMode="auto">
          <a:noFill/>
          <a:ln>
            <a:solidFill>
              <a:srgbClr val="000000"/>
            </a:solidFill>
            <a:miter lim="800000"/>
            <a:headEnd/>
            <a:tailEnd/>
          </a:ln>
        </p:spPr>
      </p:sp>
      <p:sp>
        <p:nvSpPr>
          <p:cNvPr id="579587" name="Notes Placeholder 2"/>
          <p:cNvSpPr>
            <a:spLocks noGrp="1"/>
          </p:cNvSpPr>
          <p:nvPr>
            <p:ph type="body" idx="1"/>
          </p:nvPr>
        </p:nvSpPr>
        <p:spPr bwMode="auto">
          <a:noFill/>
        </p:spPr>
        <p:txBody>
          <a:bodyPr/>
          <a:lstStyle/>
          <a:p>
            <a:endParaRPr lang="en-US" dirty="0" smtClean="0"/>
          </a:p>
        </p:txBody>
      </p:sp>
      <p:sp>
        <p:nvSpPr>
          <p:cNvPr id="579588" name="Slide Number Placeholder 3"/>
          <p:cNvSpPr>
            <a:spLocks noGrp="1"/>
          </p:cNvSpPr>
          <p:nvPr>
            <p:ph type="sldNum" sz="quarter" idx="5"/>
          </p:nvPr>
        </p:nvSpPr>
        <p:spPr bwMode="auto">
          <a:noFill/>
          <a:ln>
            <a:miter lim="800000"/>
            <a:headEnd/>
            <a:tailEnd/>
          </a:ln>
        </p:spPr>
        <p:txBody>
          <a:bodyPr/>
          <a:lstStyle/>
          <a:p>
            <a:fld id="{87BF775D-EC99-435C-8B7D-1B112E652E08}" type="slidenum">
              <a:rPr lang="en-US" smtClean="0">
                <a:cs typeface="Arial" pitchFamily="34" charset="0"/>
              </a:rPr>
              <a:pPr/>
              <a:t>205</a:t>
            </a:fld>
            <a:endParaRPr lang="en-US" dirty="0" smtClean="0">
              <a:cs typeface="Arial" pitchFamily="34" charset="0"/>
            </a:endParaRPr>
          </a:p>
        </p:txBody>
      </p:sp>
    </p:spTree>
    <p:extLst>
      <p:ext uri="{BB962C8B-B14F-4D97-AF65-F5344CB8AC3E}">
        <p14:creationId xmlns:p14="http://schemas.microsoft.com/office/powerpoint/2010/main" val="1283363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7"/>
          <p:cNvSpPr txBox="1">
            <a:spLocks noGrp="1" noChangeArrowheads="1"/>
          </p:cNvSpPr>
          <p:nvPr/>
        </p:nvSpPr>
        <p:spPr bwMode="auto">
          <a:xfrm>
            <a:off x="3884414" y="8685896"/>
            <a:ext cx="2972098" cy="456595"/>
          </a:xfrm>
          <a:prstGeom prst="rect">
            <a:avLst/>
          </a:prstGeom>
          <a:noFill/>
          <a:ln w="9525">
            <a:noFill/>
            <a:miter lim="800000"/>
            <a:headEnd/>
            <a:tailEnd/>
          </a:ln>
        </p:spPr>
        <p:txBody>
          <a:bodyPr lIns="91416" tIns="45708" rIns="91416" bIns="45708" anchor="b"/>
          <a:lstStyle/>
          <a:p>
            <a:pPr algn="r"/>
            <a:fld id="{928BD4BA-70D0-4415-AA02-6C0E796073D3}" type="slidenum">
              <a:rPr lang="en-US" sz="1200">
                <a:latin typeface="Calibri" pitchFamily="34" charset="0"/>
              </a:rPr>
              <a:pPr algn="r"/>
              <a:t>206</a:t>
            </a:fld>
            <a:endParaRPr lang="en-US" sz="1200" dirty="0">
              <a:latin typeface="Calibri" pitchFamily="34" charset="0"/>
            </a:endParaRPr>
          </a:p>
        </p:txBody>
      </p:sp>
      <p:sp>
        <p:nvSpPr>
          <p:cNvPr id="859139"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59140" name="Rectangle 3"/>
          <p:cNvSpPr>
            <a:spLocks noGrp="1" noChangeArrowheads="1"/>
          </p:cNvSpPr>
          <p:nvPr>
            <p:ph type="body" idx="1"/>
          </p:nvPr>
        </p:nvSpPr>
        <p:spPr bwMode="auto">
          <a:noFill/>
        </p:spPr>
        <p:txBody>
          <a:bodyPr/>
          <a:lstStyle/>
          <a:p>
            <a:r>
              <a:rPr lang="en-US" dirty="0" smtClean="0"/>
              <a:t>Since the</a:t>
            </a:r>
            <a:r>
              <a:rPr lang="en-US" baseline="0" dirty="0" smtClean="0"/>
              <a:t> DC drive motors are modified servo motors, it is easy to use one when the other was intended in building a robot.  Just remember the DC drive motors are the ones with a two wire cable terminating in a two prong plug and the servo motors are the ones with a cable having three colored wires terminated by a three socket plug.</a:t>
            </a:r>
          </a:p>
          <a:p>
            <a:endParaRPr lang="en-US" baseline="0" dirty="0" smtClean="0"/>
          </a:p>
          <a:p>
            <a:r>
              <a:rPr lang="en-US" baseline="0" dirty="0" smtClean="0"/>
              <a:t>The drive motor plug when plugged in straddles the middle socket of each motor port (the middle socket is not connected).</a:t>
            </a:r>
            <a:endParaRPr lang="en-US" dirty="0" smtClean="0"/>
          </a:p>
        </p:txBody>
      </p:sp>
    </p:spTree>
    <p:extLst>
      <p:ext uri="{BB962C8B-B14F-4D97-AF65-F5344CB8AC3E}">
        <p14:creationId xmlns:p14="http://schemas.microsoft.com/office/powerpoint/2010/main" val="2951917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209</a:t>
            </a:fld>
            <a:endParaRPr lang="en-US"/>
          </a:p>
        </p:txBody>
      </p:sp>
    </p:spTree>
    <p:extLst>
      <p:ext uri="{BB962C8B-B14F-4D97-AF65-F5344CB8AC3E}">
        <p14:creationId xmlns:p14="http://schemas.microsoft.com/office/powerpoint/2010/main" val="4063675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211</a:t>
            </a:fld>
            <a:endParaRPr lang="en-US"/>
          </a:p>
        </p:txBody>
      </p:sp>
    </p:spTree>
    <p:extLst>
      <p:ext uri="{BB962C8B-B14F-4D97-AF65-F5344CB8AC3E}">
        <p14:creationId xmlns:p14="http://schemas.microsoft.com/office/powerpoint/2010/main" val="37288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convention for placement</a:t>
            </a:r>
            <a:r>
              <a:rPr lang="en-US" baseline="0" dirty="0" smtClean="0"/>
              <a:t> of comments</a:t>
            </a:r>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215</a:t>
            </a:fld>
            <a:endParaRPr lang="en-US" dirty="0"/>
          </a:p>
        </p:txBody>
      </p:sp>
    </p:spTree>
    <p:extLst>
      <p:ext uri="{BB962C8B-B14F-4D97-AF65-F5344CB8AC3E}">
        <p14:creationId xmlns:p14="http://schemas.microsoft.com/office/powerpoint/2010/main" val="1541370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7925F1BE-7F25-D841-A3A2-D16DB748C1A8}" type="slidenum">
              <a:rPr lang="en-US"/>
              <a:pPr/>
              <a:t>8</a:t>
            </a:fld>
            <a:endParaRPr lang="en-US"/>
          </a:p>
        </p:txBody>
      </p:sp>
    </p:spTree>
    <p:extLst>
      <p:ext uri="{BB962C8B-B14F-4D97-AF65-F5344CB8AC3E}">
        <p14:creationId xmlns:p14="http://schemas.microsoft.com/office/powerpoint/2010/main" val="1737995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216</a:t>
            </a:fld>
            <a:endParaRPr lang="en-US"/>
          </a:p>
        </p:txBody>
      </p:sp>
    </p:spTree>
    <p:extLst>
      <p:ext uri="{BB962C8B-B14F-4D97-AF65-F5344CB8AC3E}">
        <p14:creationId xmlns:p14="http://schemas.microsoft.com/office/powerpoint/2010/main" val="1340209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217</a:t>
            </a:fld>
            <a:endParaRPr lang="en-US"/>
          </a:p>
        </p:txBody>
      </p:sp>
    </p:spTree>
    <p:extLst>
      <p:ext uri="{BB962C8B-B14F-4D97-AF65-F5344CB8AC3E}">
        <p14:creationId xmlns:p14="http://schemas.microsoft.com/office/powerpoint/2010/main" val="1340209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227</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228</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229</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230</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233</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246</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pPr eaLnBrk="1" hangingPunct="1">
              <a:spcBef>
                <a:spcPct val="0"/>
              </a:spcBef>
            </a:pPr>
            <a:endParaRPr lang="en-US" dirty="0" smtClean="0"/>
          </a:p>
        </p:txBody>
      </p:sp>
      <p:sp>
        <p:nvSpPr>
          <p:cNvPr id="117764" name="Slide Number Placeholder 3"/>
          <p:cNvSpPr>
            <a:spLocks noGrp="1"/>
          </p:cNvSpPr>
          <p:nvPr>
            <p:ph type="sldNum" sz="quarter" idx="5"/>
          </p:nvPr>
        </p:nvSpPr>
        <p:spPr bwMode="auto">
          <a:noFill/>
          <a:ln>
            <a:miter lim="800000"/>
            <a:headEnd/>
            <a:tailEnd/>
          </a:ln>
        </p:spPr>
        <p:txBody>
          <a:bodyPr/>
          <a:lstStyle/>
          <a:p>
            <a:fld id="{1E8B172D-BD6B-45A8-B2C1-6DCBDB99BE4A}" type="slidenum">
              <a:rPr lang="en-US">
                <a:solidFill>
                  <a:prstClr val="black"/>
                </a:solidFill>
              </a:rPr>
              <a:pPr/>
              <a:t>254</a:t>
            </a:fld>
            <a:endParaRPr lang="en-US" dirty="0">
              <a:solidFill>
                <a:prstClr val="black"/>
              </a:solidFill>
            </a:endParaRPr>
          </a:p>
        </p:txBody>
      </p:sp>
    </p:spTree>
    <p:extLst>
      <p:ext uri="{BB962C8B-B14F-4D97-AF65-F5344CB8AC3E}">
        <p14:creationId xmlns:p14="http://schemas.microsoft.com/office/powerpoint/2010/main" val="370542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pPr eaLnBrk="1" hangingPunct="1">
              <a:spcBef>
                <a:spcPct val="0"/>
              </a:spcBef>
            </a:pPr>
            <a:endParaRPr lang="en-US" dirty="0" smtClean="0"/>
          </a:p>
        </p:txBody>
      </p:sp>
      <p:sp>
        <p:nvSpPr>
          <p:cNvPr id="117764" name="Slide Number Placeholder 3"/>
          <p:cNvSpPr>
            <a:spLocks noGrp="1"/>
          </p:cNvSpPr>
          <p:nvPr>
            <p:ph type="sldNum" sz="quarter" idx="5"/>
          </p:nvPr>
        </p:nvSpPr>
        <p:spPr bwMode="auto">
          <a:noFill/>
          <a:ln>
            <a:miter lim="800000"/>
            <a:headEnd/>
            <a:tailEnd/>
          </a:ln>
        </p:spPr>
        <p:txBody>
          <a:bodyPr/>
          <a:lstStyle/>
          <a:p>
            <a:fld id="{1E8B172D-BD6B-45A8-B2C1-6DCBDB99BE4A}" type="slidenum">
              <a:rPr lang="en-US">
                <a:solidFill>
                  <a:prstClr val="black"/>
                </a:solidFill>
              </a:rPr>
              <a:pPr/>
              <a:t>256</a:t>
            </a:fld>
            <a:endParaRPr lang="en-US" dirty="0">
              <a:solidFill>
                <a:prstClr val="black"/>
              </a:solidFill>
            </a:endParaRPr>
          </a:p>
        </p:txBody>
      </p:sp>
    </p:spTree>
    <p:extLst>
      <p:ext uri="{BB962C8B-B14F-4D97-AF65-F5344CB8AC3E}">
        <p14:creationId xmlns:p14="http://schemas.microsoft.com/office/powerpoint/2010/main" val="195071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236F80-E0C7-014D-8EBF-44A4A9406F71}" type="slidenum">
              <a:rPr lang="en-US"/>
              <a:pPr/>
              <a:t>9</a:t>
            </a:fld>
            <a:endParaRPr lang="en-US"/>
          </a:p>
        </p:txBody>
      </p:sp>
    </p:spTree>
    <p:extLst>
      <p:ext uri="{BB962C8B-B14F-4D97-AF65-F5344CB8AC3E}">
        <p14:creationId xmlns:p14="http://schemas.microsoft.com/office/powerpoint/2010/main" val="3699840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pPr eaLnBrk="1" hangingPunct="1">
              <a:spcBef>
                <a:spcPct val="0"/>
              </a:spcBef>
            </a:pPr>
            <a:endParaRPr lang="en-US" dirty="0" smtClean="0"/>
          </a:p>
        </p:txBody>
      </p:sp>
      <p:sp>
        <p:nvSpPr>
          <p:cNvPr id="117764" name="Slide Number Placeholder 3"/>
          <p:cNvSpPr>
            <a:spLocks noGrp="1"/>
          </p:cNvSpPr>
          <p:nvPr>
            <p:ph type="sldNum" sz="quarter" idx="5"/>
          </p:nvPr>
        </p:nvSpPr>
        <p:spPr bwMode="auto">
          <a:noFill/>
          <a:ln>
            <a:miter lim="800000"/>
            <a:headEnd/>
            <a:tailEnd/>
          </a:ln>
        </p:spPr>
        <p:txBody>
          <a:bodyPr/>
          <a:lstStyle/>
          <a:p>
            <a:fld id="{1E8B172D-BD6B-45A8-B2C1-6DCBDB99BE4A}" type="slidenum">
              <a:rPr lang="en-US">
                <a:solidFill>
                  <a:prstClr val="black"/>
                </a:solidFill>
              </a:rPr>
              <a:pPr/>
              <a:t>257</a:t>
            </a:fld>
            <a:endParaRPr lang="en-US" dirty="0">
              <a:solidFill>
                <a:prstClr val="black"/>
              </a:solidFill>
            </a:endParaRPr>
          </a:p>
        </p:txBody>
      </p:sp>
    </p:spTree>
    <p:extLst>
      <p:ext uri="{BB962C8B-B14F-4D97-AF65-F5344CB8AC3E}">
        <p14:creationId xmlns:p14="http://schemas.microsoft.com/office/powerpoint/2010/main" val="1801015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pPr eaLnBrk="1" hangingPunct="1">
              <a:spcBef>
                <a:spcPct val="0"/>
              </a:spcBef>
            </a:pPr>
            <a:endParaRPr lang="en-US" dirty="0" smtClean="0"/>
          </a:p>
        </p:txBody>
      </p:sp>
      <p:sp>
        <p:nvSpPr>
          <p:cNvPr id="117764" name="Slide Number Placeholder 3"/>
          <p:cNvSpPr>
            <a:spLocks noGrp="1"/>
          </p:cNvSpPr>
          <p:nvPr>
            <p:ph type="sldNum" sz="quarter" idx="5"/>
          </p:nvPr>
        </p:nvSpPr>
        <p:spPr bwMode="auto">
          <a:noFill/>
          <a:ln>
            <a:miter lim="800000"/>
            <a:headEnd/>
            <a:tailEnd/>
          </a:ln>
        </p:spPr>
        <p:txBody>
          <a:bodyPr/>
          <a:lstStyle/>
          <a:p>
            <a:fld id="{1E8B172D-BD6B-45A8-B2C1-6DCBDB99BE4A}" type="slidenum">
              <a:rPr lang="en-US">
                <a:solidFill>
                  <a:prstClr val="black"/>
                </a:solidFill>
              </a:rPr>
              <a:pPr/>
              <a:t>258</a:t>
            </a:fld>
            <a:endParaRPr lang="en-US" dirty="0">
              <a:solidFill>
                <a:prstClr val="black"/>
              </a:solidFill>
            </a:endParaRPr>
          </a:p>
        </p:txBody>
      </p:sp>
    </p:spTree>
    <p:extLst>
      <p:ext uri="{BB962C8B-B14F-4D97-AF65-F5344CB8AC3E}">
        <p14:creationId xmlns:p14="http://schemas.microsoft.com/office/powerpoint/2010/main" val="2228121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3A308D0-D4BF-4A3B-9AD8-66C622E73E07}" type="slidenum">
              <a:rPr lang="en-US" smtClean="0"/>
              <a:pPr>
                <a:defRPr/>
              </a:pPr>
              <a:t>271</a:t>
            </a:fld>
            <a:endParaRPr lang="en-US" dirty="0"/>
          </a:p>
        </p:txBody>
      </p:sp>
    </p:spTree>
    <p:extLst>
      <p:ext uri="{BB962C8B-B14F-4D97-AF65-F5344CB8AC3E}">
        <p14:creationId xmlns:p14="http://schemas.microsoft.com/office/powerpoint/2010/main" val="69920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3A308D0-D4BF-4A3B-9AD8-66C622E73E07}" type="slidenum">
              <a:rPr lang="en-US" smtClean="0"/>
              <a:pPr>
                <a:defRPr/>
              </a:pPr>
              <a:t>272</a:t>
            </a:fld>
            <a:endParaRPr lang="en-US" dirty="0"/>
          </a:p>
        </p:txBody>
      </p:sp>
    </p:spTree>
    <p:extLst>
      <p:ext uri="{BB962C8B-B14F-4D97-AF65-F5344CB8AC3E}">
        <p14:creationId xmlns:p14="http://schemas.microsoft.com/office/powerpoint/2010/main" val="3088820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288</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291</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292</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293</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294</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305</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B342F-7A50-424C-9569-486AA2018C61}" type="slidenum">
              <a:rPr lang="en-US"/>
              <a:pPr/>
              <a:t>10</a:t>
            </a:fld>
            <a:endParaRPr lang="en-US"/>
          </a:p>
        </p:txBody>
      </p:sp>
      <p:sp>
        <p:nvSpPr>
          <p:cNvPr id="2424834"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242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81653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306</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307</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B342F-7A50-424C-9569-486AA2018C61}" type="slidenum">
              <a:rPr lang="en-US"/>
              <a:pPr/>
              <a:t>312</a:t>
            </a:fld>
            <a:endParaRPr lang="en-US"/>
          </a:p>
        </p:txBody>
      </p:sp>
      <p:sp>
        <p:nvSpPr>
          <p:cNvPr id="2424834"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 xmlns:ma14="http://schemas.microsoft.com/office/mac/drawingml/2011/main" val="1"/>
            </a:ext>
          </a:extLst>
        </p:spPr>
      </p:sp>
      <p:sp>
        <p:nvSpPr>
          <p:cNvPr id="242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1119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320</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321</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322</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323</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324</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Slide Image Placeholder 1"/>
          <p:cNvSpPr>
            <a:spLocks noGrp="1" noRot="1" noChangeAspect="1" noTextEdit="1"/>
          </p:cNvSpPr>
          <p:nvPr>
            <p:ph type="sldImg"/>
          </p:nvPr>
        </p:nvSpPr>
        <p:spPr bwMode="auto">
          <a:noFill/>
          <a:ln>
            <a:solidFill>
              <a:srgbClr val="000000"/>
            </a:solidFill>
            <a:miter lim="800000"/>
            <a:headEnd/>
            <a:tailEnd/>
          </a:ln>
        </p:spPr>
      </p:sp>
      <p:sp>
        <p:nvSpPr>
          <p:cNvPr id="608259" name="Notes Placeholder 2"/>
          <p:cNvSpPr>
            <a:spLocks noGrp="1"/>
          </p:cNvSpPr>
          <p:nvPr>
            <p:ph type="body" idx="1"/>
          </p:nvPr>
        </p:nvSpPr>
        <p:spPr bwMode="auto">
          <a:noFill/>
        </p:spPr>
        <p:txBody>
          <a:bodyPr/>
          <a:lstStyle/>
          <a:p>
            <a:r>
              <a:rPr lang="en-US" dirty="0"/>
              <a:t>The </a:t>
            </a:r>
            <a:r>
              <a:rPr lang="en-US" b="1" dirty="0"/>
              <a:t>while </a:t>
            </a:r>
            <a:r>
              <a:rPr lang="en-US" dirty="0"/>
              <a:t>control structure used in C programs is briefly introduced for this activity (it is covered in greater depth later).</a:t>
            </a:r>
          </a:p>
          <a:p>
            <a:endParaRPr lang="en-US" dirty="0"/>
          </a:p>
          <a:p>
            <a:r>
              <a:rPr lang="en-US" dirty="0"/>
              <a:t>The C program construction</a:t>
            </a:r>
          </a:p>
          <a:p>
            <a:r>
              <a:rPr lang="en-US" dirty="0"/>
              <a:t>   </a:t>
            </a:r>
            <a:r>
              <a:rPr lang="en-US" b="1" dirty="0">
                <a:solidFill>
                  <a:srgbClr val="0000FF"/>
                </a:solidFill>
              </a:rPr>
              <a:t>while </a:t>
            </a:r>
            <a:r>
              <a:rPr lang="en-US" b="1" dirty="0"/>
              <a:t>(get_servo_position(2) &lt; 1800) { </a:t>
            </a:r>
            <a:r>
              <a:rPr lang="en-US" dirty="0"/>
              <a:t>&lt;</a:t>
            </a:r>
            <a:r>
              <a:rPr lang="en-US" i="1" dirty="0"/>
              <a:t>program statements</a:t>
            </a:r>
            <a:r>
              <a:rPr lang="en-US" dirty="0"/>
              <a:t>&gt; </a:t>
            </a:r>
            <a:r>
              <a:rPr lang="en-US" b="1" dirty="0"/>
              <a:t>}</a:t>
            </a:r>
            <a:r>
              <a:rPr lang="en-US" dirty="0"/>
              <a:t> </a:t>
            </a:r>
          </a:p>
          <a:p>
            <a:r>
              <a:rPr lang="en-US" dirty="0"/>
              <a:t>corresponds to the saying "while the position I get for servo 2 is less than 1800, I will keep repeating the block of program statements that follows.  The last one executed corresponds to </a:t>
            </a:r>
            <a:r>
              <a:rPr lang="en-US" b="1" dirty="0"/>
              <a:t>set_servo_position(2,1800);</a:t>
            </a:r>
            <a:endParaRPr lang="en-US" dirty="0"/>
          </a:p>
          <a:p>
            <a:endParaRPr lang="en-US" dirty="0"/>
          </a:p>
          <a:p>
            <a:r>
              <a:rPr lang="en-US" dirty="0"/>
              <a:t>Something needs to cause the servo position to eventually equal or exceed 1800 and that is the statement in the block that keeps increasing the servo’s position.</a:t>
            </a:r>
          </a:p>
        </p:txBody>
      </p:sp>
      <p:sp>
        <p:nvSpPr>
          <p:cNvPr id="608260" name="Slide Number Placeholder 3"/>
          <p:cNvSpPr>
            <a:spLocks noGrp="1"/>
          </p:cNvSpPr>
          <p:nvPr>
            <p:ph type="sldNum" sz="quarter" idx="5"/>
          </p:nvPr>
        </p:nvSpPr>
        <p:spPr bwMode="auto">
          <a:noFill/>
          <a:ln>
            <a:miter lim="800000"/>
            <a:headEnd/>
            <a:tailEnd/>
          </a:ln>
        </p:spPr>
        <p:txBody>
          <a:bodyPr/>
          <a:lstStyle/>
          <a:p>
            <a:fld id="{47CC3E2D-8288-41D3-8BE8-DE0142CDB515}" type="slidenum">
              <a:rPr lang="en-US" smtClean="0">
                <a:cs typeface="Arial" pitchFamily="34" charset="0"/>
              </a:rPr>
              <a:pPr/>
              <a:t>328</a:t>
            </a:fld>
            <a:endParaRPr lang="en-US" dirty="0" smtClean="0">
              <a:cs typeface="Arial" pitchFamily="34" charset="0"/>
            </a:endParaRPr>
          </a:p>
        </p:txBody>
      </p:sp>
    </p:spTree>
    <p:extLst>
      <p:ext uri="{BB962C8B-B14F-4D97-AF65-F5344CB8AC3E}">
        <p14:creationId xmlns:p14="http://schemas.microsoft.com/office/powerpoint/2010/main" val="10807784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Slide Image Placeholder 1"/>
          <p:cNvSpPr>
            <a:spLocks noGrp="1" noRot="1" noChangeAspect="1" noTextEdit="1"/>
          </p:cNvSpPr>
          <p:nvPr>
            <p:ph type="sldImg"/>
          </p:nvPr>
        </p:nvSpPr>
        <p:spPr bwMode="auto">
          <a:noFill/>
          <a:ln>
            <a:solidFill>
              <a:srgbClr val="000000"/>
            </a:solidFill>
            <a:miter lim="800000"/>
            <a:headEnd/>
            <a:tailEnd/>
          </a:ln>
        </p:spPr>
      </p:sp>
      <p:sp>
        <p:nvSpPr>
          <p:cNvPr id="608259" name="Notes Placeholder 2"/>
          <p:cNvSpPr>
            <a:spLocks noGrp="1"/>
          </p:cNvSpPr>
          <p:nvPr>
            <p:ph type="body" idx="1"/>
          </p:nvPr>
        </p:nvSpPr>
        <p:spPr bwMode="auto">
          <a:noFill/>
        </p:spPr>
        <p:txBody>
          <a:bodyPr/>
          <a:lstStyle/>
          <a:p>
            <a:r>
              <a:rPr lang="en-US" dirty="0"/>
              <a:t>The </a:t>
            </a:r>
            <a:r>
              <a:rPr lang="en-US" b="1" dirty="0"/>
              <a:t>while </a:t>
            </a:r>
            <a:r>
              <a:rPr lang="en-US" dirty="0"/>
              <a:t>control structure used in C programs is briefly introduced for this activity (it is covered in greater depth later).</a:t>
            </a:r>
          </a:p>
          <a:p>
            <a:endParaRPr lang="en-US" dirty="0"/>
          </a:p>
          <a:p>
            <a:r>
              <a:rPr lang="en-US" dirty="0"/>
              <a:t>The C program construction</a:t>
            </a:r>
          </a:p>
          <a:p>
            <a:r>
              <a:rPr lang="en-US" dirty="0"/>
              <a:t>   </a:t>
            </a:r>
            <a:r>
              <a:rPr lang="en-US" b="1" dirty="0">
                <a:solidFill>
                  <a:srgbClr val="0000FF"/>
                </a:solidFill>
              </a:rPr>
              <a:t>while </a:t>
            </a:r>
            <a:r>
              <a:rPr lang="en-US" b="1" dirty="0"/>
              <a:t>(get_servo_position(2) &lt; 1800) { </a:t>
            </a:r>
            <a:r>
              <a:rPr lang="en-US" dirty="0"/>
              <a:t>&lt;</a:t>
            </a:r>
            <a:r>
              <a:rPr lang="en-US" i="1" dirty="0"/>
              <a:t>program statements</a:t>
            </a:r>
            <a:r>
              <a:rPr lang="en-US" dirty="0"/>
              <a:t>&gt; </a:t>
            </a:r>
            <a:r>
              <a:rPr lang="en-US" b="1" dirty="0"/>
              <a:t>}</a:t>
            </a:r>
            <a:r>
              <a:rPr lang="en-US" dirty="0"/>
              <a:t> </a:t>
            </a:r>
          </a:p>
          <a:p>
            <a:r>
              <a:rPr lang="en-US" dirty="0"/>
              <a:t>corresponds to the saying "while the position I get for servo 2 is less than 1800, I will keep repeating the block of program statements that follows.  The last one executed corresponds to </a:t>
            </a:r>
            <a:r>
              <a:rPr lang="en-US" b="1" dirty="0"/>
              <a:t>set_servo_position(2,1800);</a:t>
            </a:r>
            <a:endParaRPr lang="en-US" dirty="0"/>
          </a:p>
          <a:p>
            <a:endParaRPr lang="en-US" dirty="0"/>
          </a:p>
          <a:p>
            <a:r>
              <a:rPr lang="en-US" dirty="0"/>
              <a:t>Something needs to cause the servo position to eventually equal or exceed 1800 and that is the statement in the block that keeps increasing the servo’s position.</a:t>
            </a:r>
          </a:p>
        </p:txBody>
      </p:sp>
      <p:sp>
        <p:nvSpPr>
          <p:cNvPr id="608260" name="Slide Number Placeholder 3"/>
          <p:cNvSpPr>
            <a:spLocks noGrp="1"/>
          </p:cNvSpPr>
          <p:nvPr>
            <p:ph type="sldNum" sz="quarter" idx="5"/>
          </p:nvPr>
        </p:nvSpPr>
        <p:spPr bwMode="auto">
          <a:noFill/>
          <a:ln>
            <a:miter lim="800000"/>
            <a:headEnd/>
            <a:tailEnd/>
          </a:ln>
        </p:spPr>
        <p:txBody>
          <a:bodyPr/>
          <a:lstStyle/>
          <a:p>
            <a:fld id="{47CC3E2D-8288-41D3-8BE8-DE0142CDB515}" type="slidenum">
              <a:rPr lang="en-US" smtClean="0">
                <a:cs typeface="Arial" pitchFamily="34" charset="0"/>
              </a:rPr>
              <a:pPr/>
              <a:t>329</a:t>
            </a:fld>
            <a:endParaRPr lang="en-US" dirty="0" smtClean="0">
              <a:cs typeface="Arial" pitchFamily="34" charset="0"/>
            </a:endParaRPr>
          </a:p>
        </p:txBody>
      </p:sp>
    </p:spTree>
    <p:extLst>
      <p:ext uri="{BB962C8B-B14F-4D97-AF65-F5344CB8AC3E}">
        <p14:creationId xmlns:p14="http://schemas.microsoft.com/office/powerpoint/2010/main" val="357161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B3D6F00-FF5E-BD40-86B8-77F8B88ABA3E}" type="slidenum">
              <a:rPr lang="en-US"/>
              <a:pPr/>
              <a:t>11</a:t>
            </a:fld>
            <a:endParaRPr lang="en-US"/>
          </a:p>
        </p:txBody>
      </p:sp>
    </p:spTree>
    <p:extLst>
      <p:ext uri="{BB962C8B-B14F-4D97-AF65-F5344CB8AC3E}">
        <p14:creationId xmlns:p14="http://schemas.microsoft.com/office/powerpoint/2010/main" val="25516655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Slide Image Placeholder 1"/>
          <p:cNvSpPr>
            <a:spLocks noGrp="1" noRot="1" noChangeAspect="1" noTextEdit="1"/>
          </p:cNvSpPr>
          <p:nvPr>
            <p:ph type="sldImg"/>
          </p:nvPr>
        </p:nvSpPr>
        <p:spPr bwMode="auto">
          <a:noFill/>
          <a:ln>
            <a:solidFill>
              <a:srgbClr val="000000"/>
            </a:solidFill>
            <a:miter lim="800000"/>
            <a:headEnd/>
            <a:tailEnd/>
          </a:ln>
        </p:spPr>
      </p:sp>
      <p:sp>
        <p:nvSpPr>
          <p:cNvPr id="608259" name="Notes Placeholder 2"/>
          <p:cNvSpPr>
            <a:spLocks noGrp="1"/>
          </p:cNvSpPr>
          <p:nvPr>
            <p:ph type="body" idx="1"/>
          </p:nvPr>
        </p:nvSpPr>
        <p:spPr bwMode="auto">
          <a:noFill/>
        </p:spPr>
        <p:txBody>
          <a:bodyPr/>
          <a:lstStyle/>
          <a:p>
            <a:endParaRPr lang="en-US" dirty="0"/>
          </a:p>
        </p:txBody>
      </p:sp>
      <p:sp>
        <p:nvSpPr>
          <p:cNvPr id="608260" name="Slide Number Placeholder 3"/>
          <p:cNvSpPr>
            <a:spLocks noGrp="1"/>
          </p:cNvSpPr>
          <p:nvPr>
            <p:ph type="sldNum" sz="quarter" idx="5"/>
          </p:nvPr>
        </p:nvSpPr>
        <p:spPr bwMode="auto">
          <a:noFill/>
          <a:ln>
            <a:miter lim="800000"/>
            <a:headEnd/>
            <a:tailEnd/>
          </a:ln>
        </p:spPr>
        <p:txBody>
          <a:bodyPr/>
          <a:lstStyle/>
          <a:p>
            <a:fld id="{47CC3E2D-8288-41D3-8BE8-DE0142CDB515}" type="slidenum">
              <a:rPr lang="en-US" smtClean="0">
                <a:cs typeface="Arial" pitchFamily="34" charset="0"/>
              </a:rPr>
              <a:pPr/>
              <a:t>330</a:t>
            </a:fld>
            <a:endParaRPr lang="en-US" dirty="0" smtClean="0">
              <a:cs typeface="Arial" pitchFamily="34" charset="0"/>
            </a:endParaRPr>
          </a:p>
        </p:txBody>
      </p:sp>
    </p:spTree>
    <p:extLst>
      <p:ext uri="{BB962C8B-B14F-4D97-AF65-F5344CB8AC3E}">
        <p14:creationId xmlns:p14="http://schemas.microsoft.com/office/powerpoint/2010/main" val="2638505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332</a:t>
            </a:fld>
            <a:endParaRPr lang="en-US" dirty="0"/>
          </a:p>
        </p:txBody>
      </p:sp>
    </p:spTree>
    <p:extLst>
      <p:ext uri="{BB962C8B-B14F-4D97-AF65-F5344CB8AC3E}">
        <p14:creationId xmlns:p14="http://schemas.microsoft.com/office/powerpoint/2010/main" val="457057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333</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337</a:t>
            </a:fld>
            <a:endParaRPr lang="en-US"/>
          </a:p>
        </p:txBody>
      </p:sp>
    </p:spTree>
    <p:extLst>
      <p:ext uri="{BB962C8B-B14F-4D97-AF65-F5344CB8AC3E}">
        <p14:creationId xmlns:p14="http://schemas.microsoft.com/office/powerpoint/2010/main" val="35856130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440C0C-55AA-F642-A31B-3007F32E2C77}" type="slidenum">
              <a:rPr lang="en-US" smtClean="0"/>
              <a:t>342</a:t>
            </a:fld>
            <a:endParaRPr lang="en-US" dirty="0"/>
          </a:p>
        </p:txBody>
      </p:sp>
    </p:spTree>
    <p:extLst>
      <p:ext uri="{BB962C8B-B14F-4D97-AF65-F5344CB8AC3E}">
        <p14:creationId xmlns:p14="http://schemas.microsoft.com/office/powerpoint/2010/main" val="1211073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AA318-3BD4-D347-A95A-9355685FAE75}" type="slidenum">
              <a:rPr lang="en-US" smtClean="0"/>
              <a:t>352</a:t>
            </a:fld>
            <a:endParaRPr lang="en-US"/>
          </a:p>
        </p:txBody>
      </p:sp>
    </p:spTree>
    <p:extLst>
      <p:ext uri="{BB962C8B-B14F-4D97-AF65-F5344CB8AC3E}">
        <p14:creationId xmlns:p14="http://schemas.microsoft.com/office/powerpoint/2010/main" val="5058577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157DB9-CA30-1046-A583-FE31D7FD5AF4}" type="slidenum">
              <a:rPr lang="en-US" smtClean="0"/>
              <a:t>364</a:t>
            </a:fld>
            <a:endParaRPr lang="en-US" dirty="0"/>
          </a:p>
        </p:txBody>
      </p:sp>
    </p:spTree>
    <p:extLst>
      <p:ext uri="{BB962C8B-B14F-4D97-AF65-F5344CB8AC3E}">
        <p14:creationId xmlns:p14="http://schemas.microsoft.com/office/powerpoint/2010/main" val="1791813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157DB9-CA30-1046-A583-FE31D7FD5AF4}" type="slidenum">
              <a:rPr lang="en-US" smtClean="0"/>
              <a:t>365</a:t>
            </a:fld>
            <a:endParaRPr lang="en-US" dirty="0"/>
          </a:p>
        </p:txBody>
      </p:sp>
    </p:spTree>
    <p:extLst>
      <p:ext uri="{BB962C8B-B14F-4D97-AF65-F5344CB8AC3E}">
        <p14:creationId xmlns:p14="http://schemas.microsoft.com/office/powerpoint/2010/main" val="6536565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88B7E3-75FA-4566-9AF3-F9F9E846CB34}" type="slidenum">
              <a:rPr lang="en-US" smtClean="0"/>
              <a:pPr/>
              <a:t>370</a:t>
            </a:fld>
            <a:endParaRPr lang="en-US" dirty="0"/>
          </a:p>
        </p:txBody>
      </p:sp>
    </p:spTree>
    <p:extLst>
      <p:ext uri="{BB962C8B-B14F-4D97-AF65-F5344CB8AC3E}">
        <p14:creationId xmlns:p14="http://schemas.microsoft.com/office/powerpoint/2010/main" val="2142884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88B7E3-75FA-4566-9AF3-F9F9E846CB34}" type="slidenum">
              <a:rPr lang="en-US" smtClean="0"/>
              <a:pPr/>
              <a:t>371</a:t>
            </a:fld>
            <a:endParaRPr lang="en-US" dirty="0"/>
          </a:p>
        </p:txBody>
      </p:sp>
    </p:spTree>
    <p:extLst>
      <p:ext uri="{BB962C8B-B14F-4D97-AF65-F5344CB8AC3E}">
        <p14:creationId xmlns:p14="http://schemas.microsoft.com/office/powerpoint/2010/main" val="7180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A9D4C-EBB1-1740-AD36-344127852705}" type="slidenum">
              <a:rPr lang="en-US"/>
              <a:pPr/>
              <a:t>12</a:t>
            </a:fld>
            <a:endParaRPr lang="en-US"/>
          </a:p>
        </p:txBody>
      </p:sp>
      <p:sp>
        <p:nvSpPr>
          <p:cNvPr id="2427906"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2427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18490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372</a:t>
            </a:fld>
            <a:endParaRPr lang="en-US" dirty="0"/>
          </a:p>
        </p:txBody>
      </p:sp>
    </p:spTree>
    <p:extLst>
      <p:ext uri="{BB962C8B-B14F-4D97-AF65-F5344CB8AC3E}">
        <p14:creationId xmlns:p14="http://schemas.microsoft.com/office/powerpoint/2010/main" val="32250019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376</a:t>
            </a:fld>
            <a:endParaRPr lang="en-US" dirty="0"/>
          </a:p>
        </p:txBody>
      </p:sp>
    </p:spTree>
    <p:extLst>
      <p:ext uri="{BB962C8B-B14F-4D97-AF65-F5344CB8AC3E}">
        <p14:creationId xmlns:p14="http://schemas.microsoft.com/office/powerpoint/2010/main" val="3793479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377</a:t>
            </a:fld>
            <a:endParaRPr lang="en-US" dirty="0"/>
          </a:p>
        </p:txBody>
      </p:sp>
    </p:spTree>
    <p:extLst>
      <p:ext uri="{BB962C8B-B14F-4D97-AF65-F5344CB8AC3E}">
        <p14:creationId xmlns:p14="http://schemas.microsoft.com/office/powerpoint/2010/main" val="2851110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378</a:t>
            </a:fld>
            <a:endParaRPr lang="en-US" dirty="0"/>
          </a:p>
        </p:txBody>
      </p:sp>
    </p:spTree>
    <p:extLst>
      <p:ext uri="{BB962C8B-B14F-4D97-AF65-F5344CB8AC3E}">
        <p14:creationId xmlns:p14="http://schemas.microsoft.com/office/powerpoint/2010/main" val="737396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387</a:t>
            </a:fld>
            <a:endParaRPr lang="en-US" dirty="0"/>
          </a:p>
        </p:txBody>
      </p:sp>
    </p:spTree>
    <p:extLst>
      <p:ext uri="{BB962C8B-B14F-4D97-AF65-F5344CB8AC3E}">
        <p14:creationId xmlns:p14="http://schemas.microsoft.com/office/powerpoint/2010/main" val="35707434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388</a:t>
            </a:fld>
            <a:endParaRPr lang="en-US" dirty="0"/>
          </a:p>
        </p:txBody>
      </p:sp>
    </p:spTree>
    <p:extLst>
      <p:ext uri="{BB962C8B-B14F-4D97-AF65-F5344CB8AC3E}">
        <p14:creationId xmlns:p14="http://schemas.microsoft.com/office/powerpoint/2010/main" val="2243281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392</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394</a:t>
            </a:fld>
            <a:endParaRPr lang="en-US" dirty="0"/>
          </a:p>
        </p:txBody>
      </p:sp>
    </p:spTree>
    <p:extLst>
      <p:ext uri="{BB962C8B-B14F-4D97-AF65-F5344CB8AC3E}">
        <p14:creationId xmlns:p14="http://schemas.microsoft.com/office/powerpoint/2010/main" val="13402096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404</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405</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597F71-F002-A34F-8AE4-E3D08F6570F2}" type="slidenum">
              <a:rPr lang="en-US"/>
              <a:pPr/>
              <a:t>13</a:t>
            </a:fld>
            <a:endParaRPr lang="en-US"/>
          </a:p>
        </p:txBody>
      </p:sp>
      <p:sp>
        <p:nvSpPr>
          <p:cNvPr id="2429954"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242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748306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406</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407</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415</a:t>
            </a:fld>
            <a:endParaRPr lang="en-US" dirty="0"/>
          </a:p>
        </p:txBody>
      </p:sp>
    </p:spTree>
    <p:extLst>
      <p:ext uri="{BB962C8B-B14F-4D97-AF65-F5344CB8AC3E}">
        <p14:creationId xmlns:p14="http://schemas.microsoft.com/office/powerpoint/2010/main" val="42599491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9107A1-2738-4D52-B1AF-95CFD28E1460}" type="slidenum">
              <a:rPr lang="en-US" smtClean="0"/>
              <a:pPr/>
              <a:t>416</a:t>
            </a:fld>
            <a:endParaRPr lang="en-US" dirty="0"/>
          </a:p>
        </p:txBody>
      </p:sp>
    </p:spTree>
    <p:extLst>
      <p:ext uri="{BB962C8B-B14F-4D97-AF65-F5344CB8AC3E}">
        <p14:creationId xmlns:p14="http://schemas.microsoft.com/office/powerpoint/2010/main" val="7959823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419</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423</a:t>
            </a:fld>
            <a:endParaRPr lang="en-US" dirty="0"/>
          </a:p>
        </p:txBody>
      </p:sp>
    </p:spTree>
    <p:extLst>
      <p:ext uri="{BB962C8B-B14F-4D97-AF65-F5344CB8AC3E}">
        <p14:creationId xmlns:p14="http://schemas.microsoft.com/office/powerpoint/2010/main" val="22966712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4983-4584-2B48-B75E-874697D0B924}" type="slidenum">
              <a:rPr lang="en-US" smtClean="0"/>
              <a:t>425</a:t>
            </a:fld>
            <a:endParaRPr lang="en-US" dirty="0"/>
          </a:p>
        </p:txBody>
      </p:sp>
    </p:spTree>
    <p:extLst>
      <p:ext uri="{BB962C8B-B14F-4D97-AF65-F5344CB8AC3E}">
        <p14:creationId xmlns:p14="http://schemas.microsoft.com/office/powerpoint/2010/main" val="13402096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435</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436</a:t>
            </a:fld>
            <a:endParaRPr lang="en-US" dirty="0"/>
          </a:p>
        </p:txBody>
      </p:sp>
    </p:spTree>
    <p:extLst>
      <p:ext uri="{BB962C8B-B14F-4D97-AF65-F5344CB8AC3E}">
        <p14:creationId xmlns:p14="http://schemas.microsoft.com/office/powerpoint/2010/main" val="38292069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E4E3A-EBD2-BD49-99FE-53A65BB98479}" type="slidenum">
              <a:rPr lang="en-US" smtClean="0"/>
              <a:t>437</a:t>
            </a:fld>
            <a:endParaRPr lang="en-US" dirty="0"/>
          </a:p>
        </p:txBody>
      </p:sp>
    </p:spTree>
    <p:extLst>
      <p:ext uri="{BB962C8B-B14F-4D97-AF65-F5344CB8AC3E}">
        <p14:creationId xmlns:p14="http://schemas.microsoft.com/office/powerpoint/2010/main" val="3829206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205544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49112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4252107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3410164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4003717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2837923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11919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220293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AB2B9E-48CE-DC4B-BDB6-03E8C39025EE}" type="datetimeFigureOut">
              <a:rPr lang="en-US" smtClean="0"/>
              <a:t>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2717540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AB2B9E-48CE-DC4B-BDB6-03E8C39025EE}" type="datetimeFigureOut">
              <a:rPr lang="en-US" smtClean="0"/>
              <a:t>11/3/2014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173399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AB2B9E-48CE-DC4B-BDB6-03E8C39025EE}" type="datetimeFigureOut">
              <a:rPr lang="en-US" smtClean="0"/>
              <a:t>11/3/2014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6164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91731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AB2B9E-48CE-DC4B-BDB6-03E8C39025EE}" type="datetimeFigureOut">
              <a:rPr lang="en-US" smtClean="0"/>
              <a:t>11/3/2014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7700156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AB2B9E-48CE-DC4B-BDB6-03E8C39025EE}" type="datetimeFigureOut">
              <a:rPr lang="en-US" smtClean="0"/>
              <a:t>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219192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AB2B9E-48CE-DC4B-BDB6-03E8C39025EE}" type="datetimeFigureOut">
              <a:rPr lang="en-US" smtClean="0"/>
              <a:t>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601310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221560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2097587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2105230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86294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AB2B9E-48CE-DC4B-BDB6-03E8C39025EE}" type="datetimeFigureOut">
              <a:rPr lang="en-US" smtClean="0"/>
              <a:t>11/3/2014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32122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AB2B9E-48CE-DC4B-BDB6-03E8C39025EE}" type="datetimeFigureOut">
              <a:rPr lang="en-US" smtClean="0"/>
              <a:t>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847479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AB2B9E-48CE-DC4B-BDB6-03E8C39025EE}" type="datetimeFigureOut">
              <a:rPr lang="en-US" smtClean="0"/>
              <a:t>11/3/2014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22607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AB2B9E-48CE-DC4B-BDB6-03E8C39025EE}" type="datetimeFigureOut">
              <a:rPr lang="en-US" smtClean="0"/>
              <a:t>11/3/2014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72369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AB2B9E-48CE-DC4B-BDB6-03E8C39025EE}" type="datetimeFigureOut">
              <a:rPr lang="en-US" smtClean="0"/>
              <a:t>11/3/2014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50983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AB2B9E-48CE-DC4B-BDB6-03E8C39025EE}" type="datetimeFigureOut">
              <a:rPr lang="en-US" smtClean="0"/>
              <a:t>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136711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AB2B9E-48CE-DC4B-BDB6-03E8C39025EE}" type="datetimeFigureOut">
              <a:rPr lang="en-US" smtClean="0"/>
              <a:t>11/3/2014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F97-EDCC-3245-809D-C4E28BF62474}" type="slidenum">
              <a:rPr lang="en-US" smtClean="0"/>
              <a:t>‹#›</a:t>
            </a:fld>
            <a:endParaRPr lang="en-US"/>
          </a:p>
        </p:txBody>
      </p:sp>
    </p:spTree>
    <p:extLst>
      <p:ext uri="{BB962C8B-B14F-4D97-AF65-F5344CB8AC3E}">
        <p14:creationId xmlns:p14="http://schemas.microsoft.com/office/powerpoint/2010/main" val="372374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B2B9E-48CE-DC4B-BDB6-03E8C39025EE}" type="datetimeFigureOut">
              <a:rPr lang="en-US" smtClean="0"/>
              <a:t>11/3/2014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3FCF97-EDCC-3245-809D-C4E28BF62474}" type="slidenum">
              <a:rPr lang="en-US" smtClean="0"/>
              <a:t>‹#›</a:t>
            </a:fld>
            <a:endParaRPr lang="en-US"/>
          </a:p>
        </p:txBody>
      </p:sp>
      <p:pic>
        <p:nvPicPr>
          <p:cNvPr id="7" name="Picture 6" descr="KIPR-Logo-bk.png"/>
          <p:cNvPicPr>
            <a:picLocks noChangeAspect="1"/>
          </p:cNvPicPr>
          <p:nvPr userDrawn="1"/>
        </p:nvPicPr>
        <p:blipFill>
          <a:blip r:embed="rId15" cstate="print">
            <a:alphaModFix/>
            <a:extLst>
              <a:ext uri="{28A0092B-C50C-407E-A947-70E740481C1C}">
                <a14:useLocalDpi xmlns:a14="http://schemas.microsoft.com/office/drawing/2010/main"/>
              </a:ext>
            </a:extLst>
          </a:blip>
          <a:stretch>
            <a:fillRect/>
          </a:stretch>
        </p:blipFill>
        <p:spPr>
          <a:xfrm>
            <a:off x="7894190" y="5971142"/>
            <a:ext cx="901170" cy="750333"/>
          </a:xfrm>
          <a:prstGeom prst="rect">
            <a:avLst/>
          </a:prstGeom>
        </p:spPr>
      </p:pic>
      <p:sp>
        <p:nvSpPr>
          <p:cNvPr id="8" name="Rectangle 7"/>
          <p:cNvSpPr/>
          <p:nvPr userDrawn="1"/>
        </p:nvSpPr>
        <p:spPr>
          <a:xfrm>
            <a:off x="5654350" y="6572945"/>
            <a:ext cx="2274982" cy="215444"/>
          </a:xfrm>
          <a:prstGeom prst="rect">
            <a:avLst/>
          </a:prstGeom>
        </p:spPr>
        <p:txBody>
          <a:bodyPr wrap="none">
            <a:spAutoFit/>
          </a:bodyPr>
          <a:lstStyle/>
          <a:p>
            <a:r>
              <a:rPr lang="en-US" sz="800" dirty="0" smtClean="0"/>
              <a:t>© 2013 - 2014 KISS Institute for Practical Robotics </a:t>
            </a:r>
            <a:endParaRPr lang="en-US" sz="800" dirty="0"/>
          </a:p>
        </p:txBody>
      </p:sp>
      <p:pic>
        <p:nvPicPr>
          <p:cNvPr id="9" name="Picture 8"/>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36802" y="6252144"/>
            <a:ext cx="2467321" cy="469966"/>
          </a:xfrm>
          <a:prstGeom prst="rect">
            <a:avLst/>
          </a:prstGeom>
        </p:spPr>
      </p:pic>
    </p:spTree>
    <p:extLst>
      <p:ext uri="{BB962C8B-B14F-4D97-AF65-F5344CB8AC3E}">
        <p14:creationId xmlns:p14="http://schemas.microsoft.com/office/powerpoint/2010/main" val="1349300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B2B9E-48CE-DC4B-BDB6-03E8C39025EE}" type="datetimeFigureOut">
              <a:rPr lang="en-US" smtClean="0"/>
              <a:t>11/3/2014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3FCF97-EDCC-3245-809D-C4E28BF62474}" type="slidenum">
              <a:rPr lang="en-US" smtClean="0"/>
              <a:t>‹#›</a:t>
            </a:fld>
            <a:endParaRPr lang="en-US"/>
          </a:p>
        </p:txBody>
      </p:sp>
    </p:spTree>
    <p:extLst>
      <p:ext uri="{BB962C8B-B14F-4D97-AF65-F5344CB8AC3E}">
        <p14:creationId xmlns:p14="http://schemas.microsoft.com/office/powerpoint/2010/main" val="382719045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emf"/><Relationship Id="rId4" Type="http://schemas.openxmlformats.org/officeDocument/2006/relationships/image" Target="../media/image21.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botballstore.org/product/link-starter-kit" TargetMode="Externa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otballstore.org/product/link-Introductory-kit" TargetMode="Externa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5.jpe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1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hyperlink" Target="http://www.kipr.org" TargetMode="External"/><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hyperlink" Target="http://www.botball.org"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3.jpeg"/><Relationship Id="rId4" Type="http://schemas.openxmlformats.org/officeDocument/2006/relationships/image" Target="../media/image132.jpe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7.jpeg"/><Relationship Id="rId4" Type="http://schemas.openxmlformats.org/officeDocument/2006/relationships/image" Target="../media/image136.jpeg"/></Relationships>
</file>

<file path=ppt/slides/_rels/slide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0.png"/><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5.jpeg"/></Relationships>
</file>

<file path=ppt/slides/_rels/slide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botballstore.org/product/elementary-botball-challenge-surfaces"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9.png"/></Relationships>
</file>

<file path=ppt/slides/_rels/slide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9.jpeg"/><Relationship Id="rId4" Type="http://schemas.openxmlformats.org/officeDocument/2006/relationships/image" Target="../media/image104.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3.jpeg"/><Relationship Id="rId4" Type="http://schemas.openxmlformats.org/officeDocument/2006/relationships/image" Target="../media/image132.jpeg"/></Relationships>
</file>

<file path=ppt/slides/_rels/slide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7.jpeg"/><Relationship Id="rId4" Type="http://schemas.openxmlformats.org/officeDocument/2006/relationships/image" Target="../media/image136.jpe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0.jpeg"/><Relationship Id="rId4" Type="http://schemas.openxmlformats.org/officeDocument/2006/relationships/image" Target="../media/image149.jpeg"/></Relationships>
</file>

<file path=ppt/slides/_rels/slide26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6.jpeg"/><Relationship Id="rId1" Type="http://schemas.openxmlformats.org/officeDocument/2006/relationships/slideLayout" Target="../slideLayouts/slideLayout2.xml"/><Relationship Id="rId5" Type="http://schemas.openxmlformats.org/officeDocument/2006/relationships/image" Target="../media/image158.jpeg"/><Relationship Id="rId4" Type="http://schemas.openxmlformats.org/officeDocument/2006/relationships/image" Target="../media/image157.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0.jpeg"/></Relationships>
</file>

<file path=ppt/slides/_rels/slide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1.png"/><Relationship Id="rId4" Type="http://schemas.openxmlformats.org/officeDocument/2006/relationships/image" Target="../media/image180.pn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337.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50.jpeg"/><Relationship Id="rId4" Type="http://schemas.openxmlformats.org/officeDocument/2006/relationships/image" Target="../media/image149.jpeg"/></Relationships>
</file>

<file path=ppt/slides/_rels/slide33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8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9.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4.png"/></Relationships>
</file>

<file path=ppt/slides/_rels/slide34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150.jpeg"/></Relationships>
</file>

<file path=ppt/slides/_rels/slide3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2.png"/></Relationships>
</file>

<file path=ppt/slides/_rels/slide3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4.png"/></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98.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7.png"/></Relationships>
</file>

<file path=ppt/slides/_rels/slide36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212.jpe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214.jpeg"/><Relationship Id="rId4" Type="http://schemas.openxmlformats.org/officeDocument/2006/relationships/image" Target="../media/image213.png"/></Relationships>
</file>

<file path=ppt/slides/_rels/slide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16.jpeg"/><Relationship Id="rId4" Type="http://schemas.openxmlformats.org/officeDocument/2006/relationships/image" Target="../media/image215.jpeg"/></Relationships>
</file>

<file path=ppt/slides/_rels/slide375.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376.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377.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222.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4.png"/></Relationships>
</file>

<file path=ppt/slides/_rels/slide37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6.jpe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png"/></Relationships>
</file>

<file path=ppt/slides/_rels/slide3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3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3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222.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4.png"/></Relationships>
</file>

<file path=ppt/slides/_rels/slide38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6.jpe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png"/></Relationships>
</file>

<file path=ppt/slides/_rels/slide3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4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4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222.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4.png"/></Relationships>
</file>

<file path=ppt/slides/_rels/slide4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6.jpe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png"/></Relationships>
</file>

<file path=ppt/slides/_rels/slide4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4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4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222.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4.png"/></Relationships>
</file>

<file path=ppt/slides/_rels/slide44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6.jpe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png"/></Relationships>
</file>

<file path=ppt/slides/_rels/slide4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9.jpeg"/></Relationships>
</file>

<file path=ppt/slides/_rels/slide4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222.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4.png"/></Relationships>
</file>

<file path=ppt/slides/_rels/slide4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6.jpeg"/><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png"/></Relationships>
</file>

<file path=ppt/slides/_rels/slide465.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6.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emf"/><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342064" y="995599"/>
            <a:ext cx="8549114" cy="4708981"/>
          </a:xfrm>
          <a:prstGeom prst="rect">
            <a:avLst/>
          </a:prstGeom>
        </p:spPr>
        <p:txBody>
          <a:bodyPr wrap="square">
            <a:spAutoFit/>
          </a:bodyPr>
          <a:lstStyle/>
          <a:p>
            <a:pPr lvl="0"/>
            <a:r>
              <a:rPr lang="en-US" sz="2400" b="1" dirty="0" smtClean="0"/>
              <a:t>Goals</a:t>
            </a:r>
          </a:p>
          <a:p>
            <a:pPr marL="285750" lvl="0" indent="-285750">
              <a:buFont typeface="Arial"/>
              <a:buChar char="•"/>
            </a:pPr>
            <a:r>
              <a:rPr lang="en-US" sz="2400" dirty="0" smtClean="0"/>
              <a:t>To help students understand what a robot is</a:t>
            </a:r>
          </a:p>
          <a:p>
            <a:pPr marL="285750" lvl="0" indent="-285750">
              <a:buFont typeface="Arial"/>
              <a:buChar char="•"/>
            </a:pPr>
            <a:r>
              <a:rPr lang="en-US" sz="2400" dirty="0" smtClean="0"/>
              <a:t>To understand the basic components needed for a robot</a:t>
            </a:r>
          </a:p>
          <a:p>
            <a:pPr marL="742950" lvl="1" indent="-285750">
              <a:buFont typeface="Courier New"/>
              <a:buChar char="o"/>
            </a:pPr>
            <a:r>
              <a:rPr lang="en-US" dirty="0" smtClean="0"/>
              <a:t>Mechanical Structure, Effectors, Power, Computer, Sensors, Computer Program</a:t>
            </a:r>
            <a:endParaRPr lang="en-US" sz="2400" dirty="0" smtClean="0"/>
          </a:p>
          <a:p>
            <a:pPr marL="285750" lvl="0" indent="-285750">
              <a:buFont typeface="Arial"/>
              <a:buChar char="•"/>
            </a:pPr>
            <a:r>
              <a:rPr lang="en-US" sz="2400" dirty="0" smtClean="0"/>
              <a:t>To understand the types of tasks and jobs robots perform</a:t>
            </a:r>
          </a:p>
          <a:p>
            <a:pPr marL="285750" lvl="0" indent="-285750">
              <a:buFont typeface="Arial"/>
              <a:buChar char="•"/>
            </a:pPr>
            <a:r>
              <a:rPr lang="en-US" sz="2400" dirty="0" smtClean="0"/>
              <a:t>To learn terms and vocabulary related to robots</a:t>
            </a:r>
          </a:p>
          <a:p>
            <a:pPr lvl="0"/>
            <a:endParaRPr lang="en-US" sz="2400" dirty="0" smtClean="0"/>
          </a:p>
          <a:p>
            <a:pPr lvl="0"/>
            <a:r>
              <a:rPr lang="en-US" sz="2400" b="1" dirty="0" smtClean="0"/>
              <a:t>Preparation</a:t>
            </a:r>
          </a:p>
          <a:p>
            <a:pPr lvl="0"/>
            <a:r>
              <a:rPr lang="en-US" sz="2400" dirty="0" smtClean="0"/>
              <a:t>Project slides up on a board or provide print outs for each group</a:t>
            </a:r>
          </a:p>
          <a:p>
            <a:pPr lvl="0"/>
            <a:endParaRPr lang="en-US" sz="2400" dirty="0" smtClean="0"/>
          </a:p>
          <a:p>
            <a:pPr lvl="0"/>
            <a:r>
              <a:rPr lang="en-US" sz="2400" b="1" dirty="0" smtClean="0"/>
              <a:t>Activity</a:t>
            </a:r>
          </a:p>
          <a:p>
            <a:pPr lvl="0"/>
            <a:r>
              <a:rPr lang="en-US" sz="2400" dirty="0" smtClean="0"/>
              <a:t>Follow the slides and complete the activities</a:t>
            </a:r>
          </a:p>
          <a:p>
            <a:pPr lvl="0"/>
            <a:endParaRPr lang="en-US" b="1" dirty="0" smtClean="0"/>
          </a:p>
        </p:txBody>
      </p:sp>
      <p:sp>
        <p:nvSpPr>
          <p:cNvPr id="5" name="Title 1"/>
          <p:cNvSpPr>
            <a:spLocks noGrp="1"/>
          </p:cNvSpPr>
          <p:nvPr>
            <p:ph type="title"/>
          </p:nvPr>
        </p:nvSpPr>
        <p:spPr>
          <a:xfrm>
            <a:off x="457200" y="114300"/>
            <a:ext cx="8229600" cy="650875"/>
          </a:xfrm>
        </p:spPr>
        <p:txBody>
          <a:bodyPr>
            <a:normAutofit fontScale="90000"/>
          </a:bodyPr>
          <a:lstStyle/>
          <a:p>
            <a:r>
              <a:rPr lang="en-US" dirty="0" smtClean="0"/>
              <a:t>What is a Robot</a:t>
            </a:r>
            <a:endParaRPr lang="en-US" dirty="0"/>
          </a:p>
        </p:txBody>
      </p:sp>
      <p:pic>
        <p:nvPicPr>
          <p:cNvPr id="6" name="Picture 5"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150043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3810" name="Rectangle 2"/>
          <p:cNvSpPr>
            <a:spLocks noGrp="1" noChangeArrowheads="1"/>
          </p:cNvSpPr>
          <p:nvPr>
            <p:ph type="title"/>
          </p:nvPr>
        </p:nvSpPr>
        <p:spPr>
          <a:noFill/>
          <a:ln/>
          <a:extLst>
            <a:ext uri="{91240B29-F687-4f45-9708-019B960494DF}">
              <a14:hiddenLine xmlns:a14="http://schemas.microsoft.com/office/drawing/2010/main" xmlns="" w="12700">
                <a:solidFill>
                  <a:schemeClr val="tx1"/>
                </a:solidFill>
                <a:miter lim="800000"/>
                <a:headEnd/>
                <a:tailEnd/>
              </a14:hiddenLine>
            </a:ext>
          </a:extLst>
        </p:spPr>
        <p:txBody>
          <a:bodyPr lIns="90830" tIns="44618" rIns="90830" bIns="44618"/>
          <a:lstStyle/>
          <a:p>
            <a:r>
              <a:rPr lang="en-US" dirty="0">
                <a:latin typeface="+mn-lt"/>
              </a:rPr>
              <a:t>Sensors</a:t>
            </a:r>
          </a:p>
        </p:txBody>
      </p:sp>
      <p:sp>
        <p:nvSpPr>
          <p:cNvPr id="2423811" name="Rectangle 3"/>
          <p:cNvSpPr>
            <a:spLocks noGrp="1" noChangeArrowheads="1"/>
          </p:cNvSpPr>
          <p:nvPr>
            <p:ph type="body" sz="half" idx="1"/>
          </p:nvPr>
        </p:nvSpPr>
        <p:spPr>
          <a:xfrm>
            <a:off x="535486" y="1839913"/>
            <a:ext cx="4434977" cy="4343400"/>
          </a:xfrm>
          <a:noFill/>
          <a:ln/>
          <a:extLst>
            <a:ext uri="{91240B29-F687-4f45-9708-019B960494DF}">
              <a14:hiddenLine xmlns:a14="http://schemas.microsoft.com/office/drawing/2010/main" xmlns="" w="12700">
                <a:solidFill>
                  <a:schemeClr val="tx1"/>
                </a:solidFill>
                <a:miter lim="800000"/>
                <a:headEnd/>
                <a:tailEnd/>
              </a14:hiddenLine>
            </a:ext>
          </a:extLst>
        </p:spPr>
        <p:txBody>
          <a:bodyPr lIns="90830" tIns="44618" rIns="90830" bIns="44618">
            <a:normAutofit fontScale="62500" lnSpcReduction="20000"/>
          </a:bodyPr>
          <a:lstStyle/>
          <a:p>
            <a:pPr marL="0" indent="0">
              <a:buNone/>
            </a:pPr>
            <a:r>
              <a:rPr lang="en-US" sz="5800" dirty="0"/>
              <a:t>Proprioceptive sensors</a:t>
            </a:r>
          </a:p>
          <a:p>
            <a:r>
              <a:rPr lang="en-US" sz="3900" dirty="0"/>
              <a:t>Report on the current state of the </a:t>
            </a:r>
            <a:r>
              <a:rPr lang="en-US" sz="3900" dirty="0" smtClean="0"/>
              <a:t>robot- you know you are sitting down even with your eyes closed</a:t>
            </a:r>
          </a:p>
          <a:p>
            <a:pPr marL="0" indent="0">
              <a:buNone/>
            </a:pPr>
            <a:endParaRPr lang="en-US" sz="3900" dirty="0" smtClean="0"/>
          </a:p>
          <a:p>
            <a:pPr marL="0" indent="0">
              <a:buNone/>
            </a:pPr>
            <a:r>
              <a:rPr lang="en-US" sz="5800" dirty="0" smtClean="0"/>
              <a:t>External sensors</a:t>
            </a:r>
          </a:p>
          <a:p>
            <a:r>
              <a:rPr lang="en-US" sz="3800" dirty="0" smtClean="0"/>
              <a:t>Report </a:t>
            </a:r>
            <a:r>
              <a:rPr lang="en-US" sz="3800" dirty="0"/>
              <a:t>on the current state of </a:t>
            </a:r>
            <a:r>
              <a:rPr lang="en-US" sz="3800" dirty="0" smtClean="0"/>
              <a:t>the environment the robot is in</a:t>
            </a:r>
            <a:endParaRPr lang="en-US" sz="3800" dirty="0"/>
          </a:p>
          <a:p>
            <a:pPr lvl="1">
              <a:buFont typeface="Courier New"/>
              <a:buChar char="o"/>
            </a:pPr>
            <a:r>
              <a:rPr lang="en-US" sz="3800" dirty="0"/>
              <a:t>L</a:t>
            </a:r>
            <a:r>
              <a:rPr lang="en-US" sz="3800" dirty="0" smtClean="0"/>
              <a:t>ight </a:t>
            </a:r>
            <a:r>
              <a:rPr lang="en-US" sz="3800" dirty="0"/>
              <a:t>sensors, range sensors, touch sensors</a:t>
            </a:r>
            <a:r>
              <a:rPr lang="en-US" sz="3800" dirty="0" smtClean="0"/>
              <a:t>, etc.</a:t>
            </a:r>
            <a:endParaRPr lang="en-US" sz="3800" dirty="0"/>
          </a:p>
        </p:txBody>
      </p:sp>
      <p:pic>
        <p:nvPicPr>
          <p:cNvPr id="2423812" name="Picture 4"/>
          <p:cNvPicPr>
            <a:picLocks noGrp="1" noChangeAspect="1" noChangeArrowheads="1"/>
          </p:cNvPicPr>
          <p:nvPr>
            <p:ph sz="quarter" idx="2"/>
          </p:nvPr>
        </p:nvPicPr>
        <p:blipFill>
          <a:blip r:embed="rId3">
            <a:extLst>
              <a:ext uri="{28A0092B-C50C-407E-A947-70E740481C1C}">
                <a14:useLocalDpi xmlns:a14="http://schemas.microsoft.com/office/drawing/2010/main"/>
              </a:ext>
            </a:extLst>
          </a:blip>
          <a:srcRect/>
          <a:stretch>
            <a:fillRect/>
          </a:stretch>
        </p:blipFill>
        <p:spPr>
          <a:xfrm>
            <a:off x="4970463" y="2030413"/>
            <a:ext cx="2335212" cy="1981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423813" name="Picture 5"/>
          <p:cNvPicPr>
            <a:picLocks noGrp="1" noChangeAspect="1" noChangeArrowheads="1"/>
          </p:cNvPicPr>
          <p:nvPr>
            <p:ph sz="quarter" idx="3"/>
          </p:nvPr>
        </p:nvPicPr>
        <p:blipFill>
          <a:blip r:embed="rId4">
            <a:extLst>
              <a:ext uri="{28A0092B-C50C-407E-A947-70E740481C1C}">
                <a14:useLocalDpi xmlns:a14="http://schemas.microsoft.com/office/drawing/2010/main"/>
              </a:ext>
            </a:extLst>
          </a:blip>
          <a:srcRect/>
          <a:stretch>
            <a:fillRect/>
          </a:stretch>
        </p:blipFill>
        <p:spPr>
          <a:xfrm>
            <a:off x="4970463" y="4330047"/>
            <a:ext cx="2952750" cy="1981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089004752"/>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KISS IDE</a:t>
            </a:r>
            <a:endParaRPr lang="en-US" dirty="0"/>
          </a:p>
        </p:txBody>
      </p:sp>
      <p:sp>
        <p:nvSpPr>
          <p:cNvPr id="3" name="Content Placeholder 2"/>
          <p:cNvSpPr>
            <a:spLocks noGrp="1"/>
          </p:cNvSpPr>
          <p:nvPr>
            <p:ph idx="1"/>
          </p:nvPr>
        </p:nvSpPr>
        <p:spPr>
          <a:xfrm>
            <a:off x="457200" y="1417638"/>
            <a:ext cx="8229600" cy="1368987"/>
          </a:xfrm>
        </p:spPr>
        <p:txBody>
          <a:bodyPr>
            <a:normAutofit/>
          </a:bodyPr>
          <a:lstStyle/>
          <a:p>
            <a:pPr marL="0" indent="0">
              <a:buNone/>
            </a:pPr>
            <a:r>
              <a:rPr lang="en-US" sz="2400" dirty="0" smtClean="0"/>
              <a:t>To make it easier for you to learn and use the programming language we have the </a:t>
            </a:r>
            <a:r>
              <a:rPr lang="en-US" sz="2400" b="1" dirty="0" smtClean="0"/>
              <a:t>KISS IDE</a:t>
            </a:r>
            <a:r>
              <a:rPr lang="en-US" sz="2400" dirty="0" smtClean="0"/>
              <a:t>, which will allow you to develop source code with the </a:t>
            </a:r>
            <a:r>
              <a:rPr lang="en-US" sz="2400" dirty="0" smtClean="0">
                <a:solidFill>
                  <a:srgbClr val="0000FF"/>
                </a:solidFill>
              </a:rPr>
              <a:t>C </a:t>
            </a:r>
            <a:r>
              <a:rPr lang="en-US" sz="2400" dirty="0" smtClean="0"/>
              <a:t>programming language</a:t>
            </a:r>
            <a:endParaRPr lang="en-US" sz="2400" dirty="0"/>
          </a:p>
        </p:txBody>
      </p:sp>
      <p:pic>
        <p:nvPicPr>
          <p:cNvPr id="5" name="Picture 4" descr="Screen Shot 2014-01-08 at 11.52.2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2750" y="2731108"/>
            <a:ext cx="5521921" cy="3482975"/>
          </a:xfrm>
          <a:prstGeom prst="rect">
            <a:avLst/>
          </a:prstGeom>
        </p:spPr>
      </p:pic>
    </p:spTree>
    <p:extLst>
      <p:ext uri="{BB962C8B-B14F-4D97-AF65-F5344CB8AC3E}">
        <p14:creationId xmlns:p14="http://schemas.microsoft.com/office/powerpoint/2010/main" val="8274098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Introduction to a simple</a:t>
            </a:r>
            <a:r>
              <a:rPr lang="en-US" sz="3600" dirty="0" smtClean="0">
                <a:solidFill>
                  <a:srgbClr val="0000FF"/>
                </a:solidFill>
              </a:rPr>
              <a:t> C </a:t>
            </a:r>
            <a:r>
              <a:rPr lang="en-US" sz="3600" dirty="0" smtClean="0"/>
              <a:t>program</a:t>
            </a:r>
            <a:endParaRPr lang="en-US" sz="3600" dirty="0"/>
          </a:p>
        </p:txBody>
      </p:sp>
      <p:sp>
        <p:nvSpPr>
          <p:cNvPr id="4" name="Rectangle 3"/>
          <p:cNvSpPr/>
          <p:nvPr/>
        </p:nvSpPr>
        <p:spPr>
          <a:xfrm>
            <a:off x="366489" y="661388"/>
            <a:ext cx="8549114" cy="5509200"/>
          </a:xfrm>
          <a:prstGeom prst="rect">
            <a:avLst/>
          </a:prstGeom>
        </p:spPr>
        <p:txBody>
          <a:bodyPr wrap="square">
            <a:spAutoFit/>
          </a:bodyPr>
          <a:lstStyle/>
          <a:p>
            <a:pPr lvl="0"/>
            <a:r>
              <a:rPr lang="en-US" sz="1600" b="1" dirty="0" smtClean="0"/>
              <a:t>Goals</a:t>
            </a:r>
          </a:p>
          <a:p>
            <a:pPr marL="742950" lvl="1" indent="-285750">
              <a:buFont typeface="Arial"/>
              <a:buChar char="•"/>
            </a:pPr>
            <a:r>
              <a:rPr lang="en-US" sz="1600" dirty="0" smtClean="0"/>
              <a:t>To help students understand the basic components of a </a:t>
            </a:r>
            <a:r>
              <a:rPr lang="en-US" sz="1600" dirty="0" smtClean="0">
                <a:solidFill>
                  <a:srgbClr val="0000FF"/>
                </a:solidFill>
              </a:rPr>
              <a:t>C</a:t>
            </a:r>
            <a:r>
              <a:rPr lang="en-US" sz="1600" dirty="0" smtClean="0"/>
              <a:t> program</a:t>
            </a:r>
          </a:p>
          <a:p>
            <a:pPr marL="1200150" lvl="2" indent="-285750">
              <a:buFont typeface="Courier New"/>
              <a:buChar char="o"/>
            </a:pPr>
            <a:r>
              <a:rPr lang="en-US" sz="1600" dirty="0" smtClean="0"/>
              <a:t>Main program, function, return, curly braces, terminating statements (;) and comments</a:t>
            </a:r>
          </a:p>
          <a:p>
            <a:pPr marL="742950" lvl="1" indent="-285750">
              <a:buFont typeface="Arial"/>
              <a:buChar char="•"/>
            </a:pPr>
            <a:r>
              <a:rPr lang="en-US" sz="1600" dirty="0" smtClean="0"/>
              <a:t>To help students understand what a function is</a:t>
            </a:r>
            <a:endParaRPr lang="en-US" sz="1600" b="1" dirty="0"/>
          </a:p>
          <a:p>
            <a:pPr lvl="0"/>
            <a:r>
              <a:rPr lang="en-US" sz="1600" b="1" dirty="0" smtClean="0"/>
              <a:t>Preparation</a:t>
            </a:r>
          </a:p>
          <a:p>
            <a:pPr marL="742950" lvl="1" indent="-285750">
              <a:buFont typeface="Arial"/>
              <a:buChar char="•"/>
            </a:pPr>
            <a:r>
              <a:rPr lang="en-US" sz="1600" dirty="0" smtClean="0"/>
              <a:t>Students need to be able to see a program</a:t>
            </a:r>
          </a:p>
          <a:p>
            <a:pPr marL="1257300" lvl="2" indent="-342900">
              <a:buFont typeface="+mj-lt"/>
              <a:buAutoNum type="arabicPeriod"/>
            </a:pPr>
            <a:r>
              <a:rPr lang="en-US" sz="1600" dirty="0" smtClean="0"/>
              <a:t>Project the “Hello World” onto a  white board or screen so the whole class can see it.</a:t>
            </a:r>
          </a:p>
          <a:p>
            <a:pPr marL="1257300" lvl="2" indent="-342900">
              <a:buFont typeface="+mj-lt"/>
              <a:buAutoNum type="arabicPeriod"/>
            </a:pPr>
            <a:r>
              <a:rPr lang="en-US" sz="1600" dirty="0" smtClean="0"/>
              <a:t>Print out the C program  “Hello World” so that each group/student has one (resource on following slide).</a:t>
            </a:r>
          </a:p>
          <a:p>
            <a:pPr marL="1257300" lvl="2" indent="-342900">
              <a:buFont typeface="+mj-lt"/>
              <a:buAutoNum type="arabicPeriod"/>
            </a:pPr>
            <a:r>
              <a:rPr lang="en-US" sz="1600" dirty="0" smtClean="0"/>
              <a:t>You can have them open the KISS IDE and select the “Hello World” template on their computer (instructions on starting KISS IDE in resources).</a:t>
            </a:r>
          </a:p>
          <a:p>
            <a:pPr marL="1257300" lvl="2" indent="-342900">
              <a:buFont typeface="+mj-lt"/>
              <a:buAutoNum type="arabicPeriod"/>
            </a:pPr>
            <a:r>
              <a:rPr lang="en-US" sz="1600" dirty="0" smtClean="0"/>
              <a:t>Print out or project a more complicated program and have students find the main function, curly braces, semicolons and the return.</a:t>
            </a:r>
          </a:p>
          <a:p>
            <a:pPr marL="800100" lvl="1" indent="-342900">
              <a:buFont typeface="Arial"/>
              <a:buChar char="•"/>
            </a:pPr>
            <a:r>
              <a:rPr lang="en-US" sz="1600" dirty="0" smtClean="0"/>
              <a:t>You can use vocabulary cards for the new vocabulary words</a:t>
            </a:r>
          </a:p>
          <a:p>
            <a:pPr lvl="0"/>
            <a:r>
              <a:rPr lang="en-US" sz="1600" b="1" dirty="0" smtClean="0"/>
              <a:t>Activity</a:t>
            </a:r>
          </a:p>
          <a:p>
            <a:pPr lvl="0"/>
            <a:r>
              <a:rPr lang="en-US" sz="1600" dirty="0" smtClean="0"/>
              <a:t>Using either the print out, projection or actual KISS IDE on a computer</a:t>
            </a:r>
          </a:p>
          <a:p>
            <a:pPr marL="742950" lvl="1" indent="-285750">
              <a:buFont typeface="Arial"/>
              <a:buChar char="•"/>
            </a:pPr>
            <a:r>
              <a:rPr lang="en-US" sz="1600" dirty="0" smtClean="0"/>
              <a:t>Run through the program slides and have students identify the different parts of the program (they can circle them on a print out, point to them, etc</a:t>
            </a:r>
            <a:r>
              <a:rPr lang="en-US" sz="1600" dirty="0" smtClean="0"/>
              <a:t>.) on </a:t>
            </a:r>
            <a:r>
              <a:rPr lang="en-US" sz="1600" dirty="0" smtClean="0"/>
              <a:t>the simple “Hello World” and the more complicated program as well</a:t>
            </a:r>
          </a:p>
          <a:p>
            <a:pPr marL="285750" lvl="0" indent="-285750">
              <a:buFont typeface="Arial"/>
              <a:buChar char="•"/>
            </a:pPr>
            <a:r>
              <a:rPr lang="en-US" sz="1600" dirty="0" smtClean="0"/>
              <a:t>Students can draw a flow chart for each program</a:t>
            </a:r>
          </a:p>
          <a:p>
            <a:pPr lvl="0"/>
            <a:endParaRPr lang="en-US" sz="1600"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299946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normAutofit fontScale="90000"/>
          </a:bodyPr>
          <a:lstStyle/>
          <a:p>
            <a:r>
              <a:rPr lang="en-US" dirty="0" smtClean="0"/>
              <a:t>Make a “robot code” folder on your desktop</a:t>
            </a:r>
            <a:endParaRPr lang="en-US" dirty="0"/>
          </a:p>
        </p:txBody>
      </p:sp>
      <p:sp>
        <p:nvSpPr>
          <p:cNvPr id="3" name="Content Placeholder 2"/>
          <p:cNvSpPr>
            <a:spLocks noGrp="1"/>
          </p:cNvSpPr>
          <p:nvPr>
            <p:ph idx="1"/>
          </p:nvPr>
        </p:nvSpPr>
        <p:spPr/>
        <p:txBody>
          <a:bodyPr/>
          <a:lstStyle/>
          <a:p>
            <a:r>
              <a:rPr lang="en-US" sz="2400" dirty="0" smtClean="0"/>
              <a:t>To help you keep track of the programs you will be writing, you need to make a folder on your computer’s desktop named “Robot Code”</a:t>
            </a:r>
          </a:p>
          <a:p>
            <a:pPr lvl="1"/>
            <a:r>
              <a:rPr lang="en-US" sz="2000" dirty="0" smtClean="0"/>
              <a:t>Right click on the desktop and select new folder</a:t>
            </a:r>
          </a:p>
          <a:p>
            <a:pPr lvl="1"/>
            <a:r>
              <a:rPr lang="en-US" sz="2000" dirty="0" smtClean="0"/>
              <a:t>Name it “Robot Code”</a:t>
            </a:r>
          </a:p>
        </p:txBody>
      </p:sp>
      <p:pic>
        <p:nvPicPr>
          <p:cNvPr id="10" name="Picture 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11" name="Picture 10" descr="Screen Shot 2014-01-08 at 12.04.2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43251" y="3543697"/>
            <a:ext cx="3562350" cy="2805350"/>
          </a:xfrm>
          <a:prstGeom prst="rect">
            <a:avLst/>
          </a:prstGeom>
        </p:spPr>
      </p:pic>
    </p:spTree>
    <p:extLst>
      <p:ext uri="{BB962C8B-B14F-4D97-AF65-F5344CB8AC3E}">
        <p14:creationId xmlns:p14="http://schemas.microsoft.com/office/powerpoint/2010/main" val="13456798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4020073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2146" y="3538050"/>
            <a:ext cx="3874623" cy="2451137"/>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1023389" y="2498237"/>
            <a:ext cx="4749800" cy="2079625"/>
            <a:chOff x="676916" y="2568614"/>
            <a:chExt cx="5465779"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2256494" cy="775107"/>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33731239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10081024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653128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1-08 at 12.18.3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302" y="2597416"/>
            <a:ext cx="4948419" cy="3495147"/>
          </a:xfrm>
          <a:prstGeom prst="rect">
            <a:avLst/>
          </a:prstGeom>
        </p:spPr>
      </p:pic>
      <p:sp>
        <p:nvSpPr>
          <p:cNvPr id="2" name="Title 1"/>
          <p:cNvSpPr>
            <a:spLocks noGrp="1"/>
          </p:cNvSpPr>
          <p:nvPr>
            <p:ph type="title"/>
          </p:nvPr>
        </p:nvSpPr>
        <p:spPr>
          <a:xfrm>
            <a:off x="457200" y="0"/>
            <a:ext cx="8229600" cy="1143000"/>
          </a:xfrm>
        </p:spPr>
        <p:txBody>
          <a:bodyPr/>
          <a:lstStyle/>
          <a:p>
            <a:r>
              <a:rPr lang="en-US" dirty="0" smtClean="0"/>
              <a:t>Compiling Your First Program</a:t>
            </a:r>
            <a:endParaRPr lang="en-US" dirty="0"/>
          </a:p>
        </p:txBody>
      </p:sp>
      <p:sp>
        <p:nvSpPr>
          <p:cNvPr id="5" name="Content Placeholder 2"/>
          <p:cNvSpPr txBox="1">
            <a:spLocks/>
          </p:cNvSpPr>
          <p:nvPr/>
        </p:nvSpPr>
        <p:spPr bwMode="auto">
          <a:xfrm>
            <a:off x="471576" y="908685"/>
            <a:ext cx="8215224" cy="2870835"/>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000" dirty="0" smtClean="0"/>
              <a:t>The “Hello, World” template will now appear</a:t>
            </a:r>
          </a:p>
          <a:p>
            <a:pPr>
              <a:buFont typeface="Arial"/>
              <a:buNone/>
            </a:pPr>
            <a:r>
              <a:rPr lang="en-US" sz="2000" dirty="0" smtClean="0"/>
              <a:t>To run the program, you must Compile it</a:t>
            </a:r>
          </a:p>
          <a:p>
            <a:pPr>
              <a:buFont typeface="Arial"/>
              <a:buNone/>
            </a:pPr>
            <a:r>
              <a:rPr lang="en-US" sz="1600" dirty="0" smtClean="0"/>
              <a:t>(The compile button sends the program to your</a:t>
            </a:r>
          </a:p>
          <a:p>
            <a:pPr>
              <a:buFont typeface="Arial"/>
              <a:buNone/>
            </a:pPr>
            <a:r>
              <a:rPr lang="en-US" sz="1600" dirty="0" smtClean="0"/>
              <a:t> target to be compiled)</a:t>
            </a:r>
            <a:r>
              <a:rPr lang="en-US" sz="2000" dirty="0" smtClean="0"/>
              <a:t>									</a:t>
            </a:r>
            <a:endParaRPr lang="en-US" sz="20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
        <p:nvSpPr>
          <p:cNvPr id="22" name="Oval 21"/>
          <p:cNvSpPr/>
          <p:nvPr/>
        </p:nvSpPr>
        <p:spPr>
          <a:xfrm>
            <a:off x="2240099" y="2607747"/>
            <a:ext cx="813767" cy="28150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ontent Placeholder 2"/>
          <p:cNvSpPr txBox="1">
            <a:spLocks/>
          </p:cNvSpPr>
          <p:nvPr/>
        </p:nvSpPr>
        <p:spPr bwMode="auto">
          <a:xfrm>
            <a:off x="4917441" y="1358583"/>
            <a:ext cx="3893916" cy="24209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200" dirty="0" smtClean="0"/>
              <a:t>     A  </a:t>
            </a:r>
            <a:r>
              <a:rPr lang="en-US" sz="2200" i="1" dirty="0" smtClean="0"/>
              <a:t>Target Selection </a:t>
            </a:r>
            <a:r>
              <a:rPr lang="en-US" sz="2200" dirty="0" smtClean="0"/>
              <a:t>window will appear</a:t>
            </a:r>
          </a:p>
          <a:p>
            <a:pPr>
              <a:buFont typeface="Arial"/>
              <a:buNone/>
            </a:pPr>
            <a:r>
              <a:rPr lang="en-US" sz="2200" dirty="0" smtClean="0"/>
              <a:t>     Select the usb target </a:t>
            </a:r>
            <a:r>
              <a:rPr lang="en-US" sz="1600" dirty="0" smtClean="0"/>
              <a:t>(this is your robot)				</a:t>
            </a:r>
            <a:r>
              <a:rPr lang="en-US" sz="2400" dirty="0" smtClean="0"/>
              <a:t>				</a:t>
            </a:r>
            <a:endParaRPr lang="en-US" sz="2400" dirty="0"/>
          </a:p>
        </p:txBody>
      </p:sp>
      <p:pic>
        <p:nvPicPr>
          <p:cNvPr id="10" name="Picture 9" descr="Screen Shot 2013-12-10 at 12.55.17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23654" y="3184151"/>
            <a:ext cx="4187703" cy="2670287"/>
          </a:xfrm>
          <a:prstGeom prst="rect">
            <a:avLst/>
          </a:prstGeom>
        </p:spPr>
      </p:pic>
      <p:sp>
        <p:nvSpPr>
          <p:cNvPr id="18" name="Oval 17"/>
          <p:cNvSpPr/>
          <p:nvPr/>
        </p:nvSpPr>
        <p:spPr>
          <a:xfrm>
            <a:off x="7261956" y="3836146"/>
            <a:ext cx="525684" cy="55001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650847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12-10 at 1.00.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760" y="1864678"/>
            <a:ext cx="6215519" cy="4180522"/>
          </a:xfrm>
          <a:prstGeom prst="rect">
            <a:avLst/>
          </a:prstGeom>
        </p:spPr>
      </p:pic>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
        <p:nvSpPr>
          <p:cNvPr id="8" name="Oval 7"/>
          <p:cNvSpPr/>
          <p:nvPr/>
        </p:nvSpPr>
        <p:spPr>
          <a:xfrm>
            <a:off x="723996" y="5624993"/>
            <a:ext cx="1104804" cy="55001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57200" y="0"/>
            <a:ext cx="8229600" cy="1143000"/>
          </a:xfrm>
        </p:spPr>
        <p:txBody>
          <a:bodyPr/>
          <a:lstStyle/>
          <a:p>
            <a:endParaRPr lang="en-US" dirty="0"/>
          </a:p>
        </p:txBody>
      </p:sp>
      <p:sp>
        <p:nvSpPr>
          <p:cNvPr id="10" name="Content Placeholder 2"/>
          <p:cNvSpPr txBox="1">
            <a:spLocks/>
          </p:cNvSpPr>
          <p:nvPr/>
        </p:nvSpPr>
        <p:spPr bwMode="auto">
          <a:xfrm>
            <a:off x="471576" y="908685"/>
            <a:ext cx="8215224" cy="762349"/>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400" dirty="0" smtClean="0"/>
              <a:t>		You will see the </a:t>
            </a:r>
            <a:r>
              <a:rPr lang="en-US" sz="2400" i="1" dirty="0" smtClean="0"/>
              <a:t>Compile Succeeded</a:t>
            </a:r>
            <a:r>
              <a:rPr lang="en-US" sz="2400" dirty="0" smtClean="0"/>
              <a:t>! message						</a:t>
            </a:r>
            <a:endParaRPr lang="en-US" sz="2400" dirty="0"/>
          </a:p>
        </p:txBody>
      </p:sp>
    </p:spTree>
    <p:extLst>
      <p:ext uri="{BB962C8B-B14F-4D97-AF65-F5344CB8AC3E}">
        <p14:creationId xmlns:p14="http://schemas.microsoft.com/office/powerpoint/2010/main" val="180358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7200" y="1523999"/>
            <a:ext cx="7408380" cy="4638207"/>
          </a:xfrm>
          <a:prstGeom prst="rect">
            <a:avLst/>
          </a:prstGeom>
        </p:spPr>
      </p:pic>
      <p:sp>
        <p:nvSpPr>
          <p:cNvPr id="2" name="Rounded Rectangle 1"/>
          <p:cNvSpPr/>
          <p:nvPr/>
        </p:nvSpPr>
        <p:spPr>
          <a:xfrm>
            <a:off x="3504364" y="4112942"/>
            <a:ext cx="3861635" cy="217355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00"/>
                </a:solidFill>
              </a:rPr>
              <a:t>We will use this template every time and simply delete out what we don’t want and add what we want</a:t>
            </a:r>
          </a:p>
          <a:p>
            <a:endParaRPr lang="en-US" dirty="0" smtClean="0">
              <a:solidFill>
                <a:srgbClr val="000000"/>
              </a:solidFill>
            </a:endParaRPr>
          </a:p>
          <a:p>
            <a:r>
              <a:rPr lang="en-US" dirty="0" smtClean="0">
                <a:solidFill>
                  <a:srgbClr val="000000"/>
                </a:solidFill>
              </a:rPr>
              <a:t>You can click and hit return to add more lines. You can also use copy and paste </a:t>
            </a:r>
            <a:endParaRPr lang="en-US" dirty="0">
              <a:solidFill>
                <a:srgbClr val="000000"/>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708884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5858" name="Rectangle 2"/>
          <p:cNvSpPr>
            <a:spLocks noChangeArrowheads="1"/>
          </p:cNvSpPr>
          <p:nvPr/>
        </p:nvSpPr>
        <p:spPr bwMode="auto">
          <a:xfrm>
            <a:off x="3914775" y="522288"/>
            <a:ext cx="1365250"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9122" tIns="27090" rIns="19122" bIns="27090"/>
          <a:lstStyle/>
          <a:p>
            <a:pPr algn="ctr" defTabSz="917575">
              <a:lnSpc>
                <a:spcPts val="2813"/>
              </a:lnSpc>
              <a:tabLst>
                <a:tab pos="917575" algn="l"/>
                <a:tab pos="1835150" algn="l"/>
                <a:tab pos="2754313" algn="l"/>
                <a:tab pos="3671888" algn="l"/>
                <a:tab pos="4589463" algn="l"/>
                <a:tab pos="5505450" algn="l"/>
                <a:tab pos="6424613" algn="l"/>
              </a:tabLst>
            </a:pPr>
            <a:r>
              <a:rPr lang="en-US" sz="4400" dirty="0" smtClean="0"/>
              <a:t>Power </a:t>
            </a:r>
            <a:r>
              <a:rPr lang="en-US" sz="3600" dirty="0" smtClean="0"/>
              <a:t>(</a:t>
            </a:r>
            <a:r>
              <a:rPr lang="en-US" sz="3600" dirty="0"/>
              <a:t>E</a:t>
            </a:r>
            <a:r>
              <a:rPr lang="en-US" sz="3600" dirty="0" smtClean="0"/>
              <a:t>nergy)</a:t>
            </a:r>
            <a:endParaRPr lang="en-US" sz="3600" dirty="0"/>
          </a:p>
        </p:txBody>
      </p:sp>
      <p:sp>
        <p:nvSpPr>
          <p:cNvPr id="2425859" name="Rectangle 3"/>
          <p:cNvSpPr>
            <a:spLocks noGrp="1" noChangeArrowheads="1"/>
          </p:cNvSpPr>
          <p:nvPr>
            <p:ph type="body" sz="half" idx="1"/>
          </p:nvPr>
        </p:nvSpPr>
        <p:spPr>
          <a:xfrm>
            <a:off x="139344" y="846776"/>
            <a:ext cx="3597275" cy="4744118"/>
          </a:xfrm>
          <a:noFill/>
          <a:ln/>
          <a:extLst>
            <a:ext uri="{91240B29-F687-4f45-9708-019B960494DF}">
              <a14:hiddenLine xmlns:a14="http://schemas.microsoft.com/office/drawing/2010/main" xmlns="" w="12700">
                <a:solidFill>
                  <a:schemeClr val="tx1"/>
                </a:solidFill>
                <a:miter lim="800000"/>
                <a:headEnd/>
                <a:tailEnd/>
              </a14:hiddenLine>
            </a:ext>
          </a:extLst>
        </p:spPr>
        <p:txBody>
          <a:bodyPr wrap="none" lIns="19122" tIns="27090" rIns="19122" bIns="27090">
            <a:noAutofit/>
          </a:bodyPr>
          <a:lstStyle/>
          <a:p>
            <a:pPr marL="457200" lvl="1" indent="0">
              <a:lnSpc>
                <a:spcPts val="2525"/>
              </a:lnSpc>
              <a:spcBef>
                <a:spcPct val="0"/>
              </a:spcBef>
              <a:spcAft>
                <a:spcPts val="813"/>
              </a:spcAft>
              <a:buClr>
                <a:schemeClr val="tx1"/>
              </a:buClr>
              <a:buNone/>
              <a:tabLst>
                <a:tab pos="458788" algn="l"/>
                <a:tab pos="917575" algn="l"/>
                <a:tab pos="1376363" algn="l"/>
                <a:tab pos="1835150" algn="l"/>
                <a:tab pos="2295525" algn="l"/>
                <a:tab pos="2754313" algn="l"/>
                <a:tab pos="3213100" algn="l"/>
                <a:tab pos="3671888" algn="l"/>
                <a:tab pos="4589463" algn="l"/>
                <a:tab pos="5505450" algn="l"/>
                <a:tab pos="6424613" algn="l"/>
              </a:tabLst>
            </a:pPr>
            <a:endParaRPr lang="en-US" sz="2200" dirty="0">
              <a:latin typeface="Times New Roman" charset="0"/>
            </a:endParaRPr>
          </a:p>
          <a:p>
            <a:pPr marL="514350" indent="-457200">
              <a:lnSpc>
                <a:spcPts val="2525"/>
              </a:lnSpc>
              <a:spcBef>
                <a:spcPct val="0"/>
              </a:spcBef>
              <a:spcAft>
                <a:spcPts val="813"/>
              </a:spcAft>
              <a:buClr>
                <a:schemeClr val="tx1"/>
              </a:buClr>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3000" dirty="0">
                <a:latin typeface="+mj-lt"/>
              </a:rPr>
              <a:t>Power </a:t>
            </a:r>
            <a:r>
              <a:rPr lang="en-US" sz="3000" dirty="0" smtClean="0">
                <a:latin typeface="+mj-lt"/>
              </a:rPr>
              <a:t>Source</a:t>
            </a:r>
          </a:p>
          <a:p>
            <a:pPr lvl="1">
              <a:lnSpc>
                <a:spcPts val="2525"/>
              </a:lnSpc>
              <a:spcBef>
                <a:spcPct val="0"/>
              </a:spcBef>
              <a:spcAft>
                <a:spcPts val="813"/>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200" dirty="0" smtClean="0">
                <a:latin typeface="+mj-lt"/>
              </a:rPr>
              <a:t>Batteries</a:t>
            </a:r>
            <a:r>
              <a:rPr lang="en-US" sz="2200" dirty="0">
                <a:latin typeface="+mj-lt"/>
              </a:rPr>
              <a:t>, solar panels</a:t>
            </a:r>
          </a:p>
          <a:p>
            <a:pPr lvl="1">
              <a:lnSpc>
                <a:spcPts val="2525"/>
              </a:lnSpc>
              <a:spcBef>
                <a:spcPct val="0"/>
              </a:spcBef>
              <a:spcAft>
                <a:spcPts val="813"/>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200" dirty="0" smtClean="0">
                <a:latin typeface="+mj-lt"/>
              </a:rPr>
              <a:t>Springs</a:t>
            </a:r>
            <a:r>
              <a:rPr lang="en-US" sz="2200" dirty="0">
                <a:latin typeface="+mj-lt"/>
              </a:rPr>
              <a:t>, hydraulics, pneumatics</a:t>
            </a:r>
          </a:p>
          <a:p>
            <a:pPr lvl="1">
              <a:lnSpc>
                <a:spcPts val="2525"/>
              </a:lnSpc>
              <a:spcBef>
                <a:spcPct val="0"/>
              </a:spcBef>
              <a:spcAft>
                <a:spcPts val="813"/>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200" dirty="0" smtClean="0">
                <a:latin typeface="+mj-lt"/>
              </a:rPr>
              <a:t>Nuclear reactor</a:t>
            </a:r>
          </a:p>
          <a:p>
            <a:pPr marL="457200" lvl="1" indent="0">
              <a:lnSpc>
                <a:spcPts val="2525"/>
              </a:lnSpc>
              <a:spcBef>
                <a:spcPct val="0"/>
              </a:spcBef>
              <a:spcAft>
                <a:spcPts val="813"/>
              </a:spcAft>
              <a:buClr>
                <a:schemeClr val="tx1"/>
              </a:buClr>
              <a:buNone/>
              <a:tabLst>
                <a:tab pos="458788" algn="l"/>
                <a:tab pos="917575" algn="l"/>
                <a:tab pos="1376363" algn="l"/>
                <a:tab pos="1835150" algn="l"/>
                <a:tab pos="2295525" algn="l"/>
                <a:tab pos="2754313" algn="l"/>
                <a:tab pos="3213100" algn="l"/>
                <a:tab pos="3671888" algn="l"/>
                <a:tab pos="4589463" algn="l"/>
                <a:tab pos="5505450" algn="l"/>
                <a:tab pos="6424613" algn="l"/>
              </a:tabLst>
            </a:pPr>
            <a:endParaRPr lang="en-US" sz="2200" dirty="0">
              <a:latin typeface="+mj-lt"/>
            </a:endParaRPr>
          </a:p>
          <a:p>
            <a:pPr marL="457200" lvl="1" indent="0">
              <a:lnSpc>
                <a:spcPts val="2525"/>
              </a:lnSpc>
              <a:spcBef>
                <a:spcPct val="0"/>
              </a:spcBef>
              <a:spcAft>
                <a:spcPts val="813"/>
              </a:spcAft>
              <a:buClr>
                <a:schemeClr val="tx1"/>
              </a:buClr>
              <a:buNone/>
              <a:tabLst>
                <a:tab pos="458788" algn="l"/>
                <a:tab pos="917575" algn="l"/>
                <a:tab pos="1376363" algn="l"/>
                <a:tab pos="1835150" algn="l"/>
                <a:tab pos="2295525" algn="l"/>
                <a:tab pos="2754313" algn="l"/>
                <a:tab pos="3213100" algn="l"/>
                <a:tab pos="3671888" algn="l"/>
                <a:tab pos="4589463" algn="l"/>
                <a:tab pos="5505450" algn="l"/>
                <a:tab pos="6424613" algn="l"/>
              </a:tabLst>
            </a:pPr>
            <a:endParaRPr lang="en-US" sz="2200" dirty="0">
              <a:latin typeface="+mj-lt"/>
            </a:endParaRPr>
          </a:p>
          <a:p>
            <a:pPr marL="514350" indent="-457200">
              <a:lnSpc>
                <a:spcPts val="2525"/>
              </a:lnSpc>
              <a:spcBef>
                <a:spcPct val="0"/>
              </a:spcBef>
              <a:spcAft>
                <a:spcPts val="813"/>
              </a:spcAft>
              <a:buClr>
                <a:schemeClr val="tx1"/>
              </a:buClr>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3000" dirty="0" smtClean="0">
                <a:latin typeface="+mj-lt"/>
              </a:rPr>
              <a:t>Power Distribution</a:t>
            </a:r>
            <a:endParaRPr lang="en-US" sz="3000" dirty="0">
              <a:latin typeface="+mj-lt"/>
            </a:endParaRPr>
          </a:p>
          <a:p>
            <a:pPr lvl="1">
              <a:lnSpc>
                <a:spcPts val="2525"/>
              </a:lnSpc>
              <a:spcBef>
                <a:spcPct val="0"/>
              </a:spcBef>
              <a:spcAft>
                <a:spcPts val="813"/>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200" dirty="0" smtClean="0">
                <a:latin typeface="+mj-lt"/>
              </a:rPr>
              <a:t>Wires</a:t>
            </a:r>
          </a:p>
          <a:p>
            <a:pPr marL="457200" lvl="1" indent="0">
              <a:lnSpc>
                <a:spcPts val="2525"/>
              </a:lnSpc>
              <a:spcBef>
                <a:spcPct val="0"/>
              </a:spcBef>
              <a:spcAft>
                <a:spcPts val="813"/>
              </a:spcAft>
              <a:buClr>
                <a:schemeClr val="tx1"/>
              </a:buClr>
              <a:buNone/>
              <a:tabLst>
                <a:tab pos="458788" algn="l"/>
                <a:tab pos="917575" algn="l"/>
                <a:tab pos="1376363" algn="l"/>
                <a:tab pos="1835150" algn="l"/>
                <a:tab pos="2295525" algn="l"/>
                <a:tab pos="2754313" algn="l"/>
                <a:tab pos="3213100" algn="l"/>
                <a:tab pos="3671888" algn="l"/>
                <a:tab pos="4589463" algn="l"/>
                <a:tab pos="5505450" algn="l"/>
                <a:tab pos="6424613" algn="l"/>
              </a:tabLst>
            </a:pPr>
            <a:endParaRPr lang="en-US" sz="2200" dirty="0">
              <a:latin typeface="+mj-lt"/>
            </a:endParaRPr>
          </a:p>
          <a:p>
            <a:pPr marL="514350" indent="-457200">
              <a:lnSpc>
                <a:spcPts val="2525"/>
              </a:lnSpc>
              <a:spcBef>
                <a:spcPct val="0"/>
              </a:spcBef>
              <a:spcAft>
                <a:spcPts val="813"/>
              </a:spcAft>
              <a:buClr>
                <a:schemeClr val="tx1"/>
              </a:buClr>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3000" dirty="0" smtClean="0">
                <a:latin typeface="+mj-lt"/>
              </a:rPr>
              <a:t>Power </a:t>
            </a:r>
            <a:r>
              <a:rPr lang="en-US" sz="3000" dirty="0">
                <a:latin typeface="+mj-lt"/>
              </a:rPr>
              <a:t>management</a:t>
            </a:r>
          </a:p>
          <a:p>
            <a:pPr lvl="1">
              <a:lnSpc>
                <a:spcPts val="2525"/>
              </a:lnSpc>
              <a:spcBef>
                <a:spcPct val="0"/>
              </a:spcBef>
              <a:spcAft>
                <a:spcPts val="813"/>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200" dirty="0" smtClean="0">
                <a:latin typeface="+mj-lt"/>
              </a:rPr>
              <a:t>Regulators</a:t>
            </a:r>
            <a:endParaRPr lang="en-US" sz="2200" dirty="0">
              <a:latin typeface="+mj-lt"/>
            </a:endParaRPr>
          </a:p>
          <a:p>
            <a:pPr lvl="1">
              <a:lnSpc>
                <a:spcPts val="2525"/>
              </a:lnSpc>
              <a:spcBef>
                <a:spcPct val="0"/>
              </a:spcBef>
              <a:spcAft>
                <a:spcPts val="813"/>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200" dirty="0" smtClean="0">
                <a:latin typeface="+mj-lt"/>
              </a:rPr>
              <a:t>Converters</a:t>
            </a:r>
            <a:endParaRPr lang="en-US" sz="2200" dirty="0">
              <a:latin typeface="+mj-lt"/>
            </a:endParaRPr>
          </a:p>
        </p:txBody>
      </p:sp>
      <p:pic>
        <p:nvPicPr>
          <p:cNvPr id="2425860" name="Picture 4"/>
          <p:cNvPicPr>
            <a:picLocks noGrp="1" noChangeAspect="1" noChangeArrowheads="1"/>
          </p:cNvPicPr>
          <p:nvPr>
            <p:ph sz="quarter" idx="2"/>
          </p:nvPr>
        </p:nvPicPr>
        <p:blipFill>
          <a:blip r:embed="rId3">
            <a:extLst>
              <a:ext uri="{28A0092B-C50C-407E-A947-70E740481C1C}">
                <a14:useLocalDpi xmlns:a14="http://schemas.microsoft.com/office/drawing/2010/main"/>
              </a:ext>
            </a:extLst>
          </a:blip>
          <a:srcRect/>
          <a:stretch>
            <a:fillRect/>
          </a:stretch>
        </p:blipFill>
        <p:spPr>
          <a:xfrm>
            <a:off x="4608513" y="2019300"/>
            <a:ext cx="1782762" cy="1981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425861" name="Picture 5"/>
          <p:cNvPicPr>
            <a:picLocks noGrp="1" noChangeAspect="1" noChangeArrowheads="1"/>
          </p:cNvPicPr>
          <p:nvPr>
            <p:ph sz="quarter" idx="3"/>
          </p:nvPr>
        </p:nvPicPr>
        <p:blipFill>
          <a:blip r:embed="rId4">
            <a:extLst>
              <a:ext uri="{28A0092B-C50C-407E-A947-70E740481C1C}">
                <a14:useLocalDpi xmlns:a14="http://schemas.microsoft.com/office/drawing/2010/main"/>
              </a:ext>
            </a:extLst>
          </a:blip>
          <a:srcRect/>
          <a:stretch>
            <a:fillRect/>
          </a:stretch>
        </p:blipFill>
        <p:spPr>
          <a:xfrm>
            <a:off x="7521575" y="2398713"/>
            <a:ext cx="836613" cy="17780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425862"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51538" y="1077913"/>
            <a:ext cx="1593850" cy="153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25863"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68937" y="3831444"/>
            <a:ext cx="1844675" cy="114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25864" name="Picture 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77883" y="5020810"/>
            <a:ext cx="1906588" cy="162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493239"/>
      </p:ext>
    </p:extLst>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29 at 2.33.0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9931" y="353679"/>
            <a:ext cx="7094180" cy="5920041"/>
          </a:xfrm>
          <a:prstGeom prst="rect">
            <a:avLst/>
          </a:prstGeom>
        </p:spPr>
      </p:pic>
      <p:pic>
        <p:nvPicPr>
          <p:cNvPr id="3" name="Picture 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15875"/>
            <a:ext cx="1674494" cy="1686928"/>
          </a:xfrm>
          <a:prstGeom prst="rect">
            <a:avLst/>
          </a:prstGeom>
        </p:spPr>
      </p:pic>
    </p:spTree>
    <p:extLst>
      <p:ext uri="{BB962C8B-B14F-4D97-AF65-F5344CB8AC3E}">
        <p14:creationId xmlns:p14="http://schemas.microsoft.com/office/powerpoint/2010/main" val="63722939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3515" y="350843"/>
            <a:ext cx="8229600" cy="1601758"/>
          </a:xfrm>
        </p:spPr>
        <p:txBody>
          <a:bodyPr>
            <a:noAutofit/>
          </a:bodyPr>
          <a:lstStyle/>
          <a:p>
            <a:pPr algn="l"/>
            <a:r>
              <a:rPr lang="en-US" sz="3200" dirty="0" smtClean="0"/>
              <a:t>Computers read a program just like you read a book, they start at the top and go to the bottom. Computers read incredibly fast-  800 MILLION lines per second!</a:t>
            </a:r>
            <a:endParaRPr lang="en-US" sz="3200" dirty="0"/>
          </a:p>
        </p:txBody>
      </p:sp>
      <p:sp>
        <p:nvSpPr>
          <p:cNvPr id="6" name="Text Box 5"/>
          <p:cNvSpPr txBox="1">
            <a:spLocks noChangeArrowheads="1"/>
          </p:cNvSpPr>
          <p:nvPr/>
        </p:nvSpPr>
        <p:spPr bwMode="auto">
          <a:xfrm>
            <a:off x="1170406" y="3057349"/>
            <a:ext cx="6810375" cy="1692771"/>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p>
          <a:p>
            <a:r>
              <a:rPr lang="en-US" sz="2400" b="1" dirty="0" smtClean="0">
                <a:solidFill>
                  <a:srgbClr val="0000FF"/>
                </a:solidFill>
                <a:latin typeface="Courier New" pitchFamily="49" charset="0"/>
                <a:cs typeface="Courier New" pitchFamily="49" charset="0"/>
              </a:rPr>
              <a:t>	return</a:t>
            </a:r>
            <a:r>
              <a:rPr lang="en-US" sz="2400" b="1" dirty="0" smtClean="0">
                <a:latin typeface="Courier New" pitchFamily="49" charset="0"/>
                <a:cs typeface="Courier New" pitchFamily="49" charset="0"/>
              </a:rPr>
              <a:t> </a:t>
            </a:r>
            <a:r>
              <a:rPr lang="en-US" sz="2400" b="1" dirty="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p:txBody>
      </p:sp>
      <p:cxnSp>
        <p:nvCxnSpPr>
          <p:cNvPr id="10" name="Straight Arrow Connector 9"/>
          <p:cNvCxnSpPr/>
          <p:nvPr/>
        </p:nvCxnSpPr>
        <p:spPr>
          <a:xfrm flipH="1">
            <a:off x="590802" y="3195709"/>
            <a:ext cx="1" cy="15544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5098248" y="3057349"/>
            <a:ext cx="1304796" cy="1853203"/>
            <a:chOff x="6448889" y="2908616"/>
            <a:chExt cx="1318164" cy="1841504"/>
          </a:xfrm>
        </p:grpSpPr>
        <p:sp>
          <p:nvSpPr>
            <p:cNvPr id="11" name="Oval 10"/>
            <p:cNvSpPr/>
            <p:nvPr/>
          </p:nvSpPr>
          <p:spPr>
            <a:xfrm>
              <a:off x="6567001" y="4305108"/>
              <a:ext cx="965840" cy="445012"/>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12" name="Oval 11"/>
            <p:cNvSpPr/>
            <p:nvPr/>
          </p:nvSpPr>
          <p:spPr>
            <a:xfrm>
              <a:off x="6560581" y="2908616"/>
              <a:ext cx="965840" cy="57418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13" name="Down Arrow 12"/>
            <p:cNvSpPr/>
            <p:nvPr/>
          </p:nvSpPr>
          <p:spPr>
            <a:xfrm>
              <a:off x="6841065" y="3482802"/>
              <a:ext cx="404619" cy="238636"/>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6448889" y="3721438"/>
              <a:ext cx="1318164" cy="30579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15" name="Down Arrow 14"/>
            <p:cNvSpPr/>
            <p:nvPr/>
          </p:nvSpPr>
          <p:spPr>
            <a:xfrm>
              <a:off x="6859782" y="4027233"/>
              <a:ext cx="404619" cy="238636"/>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13969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0" y="276138"/>
            <a:ext cx="9144000" cy="5669346"/>
            <a:chOff x="0" y="276138"/>
            <a:chExt cx="9144000" cy="5669346"/>
          </a:xfrm>
        </p:grpSpPr>
        <p:sp>
          <p:nvSpPr>
            <p:cNvPr id="10" name="Text Box 5"/>
            <p:cNvSpPr txBox="1">
              <a:spLocks noChangeArrowheads="1"/>
            </p:cNvSpPr>
            <p:nvPr/>
          </p:nvSpPr>
          <p:spPr bwMode="auto">
            <a:xfrm>
              <a:off x="0" y="276138"/>
              <a:ext cx="8796420" cy="1631216"/>
            </a:xfrm>
            <a:prstGeom prst="rect">
              <a:avLst/>
            </a:prstGeom>
            <a:noFill/>
            <a:ln w="12700">
              <a:noFill/>
              <a:miter lim="800000"/>
              <a:headEnd/>
              <a:tailEnd/>
            </a:ln>
          </p:spPr>
          <p:txBody>
            <a:bodyPr wrap="square">
              <a:spAutoFit/>
            </a:bodyPr>
            <a:lstStyle/>
            <a:p>
              <a:r>
                <a:rPr lang="en-US" sz="2000" b="1" dirty="0">
                  <a:solidFill>
                    <a:srgbClr val="3333FF"/>
                  </a:solidFill>
                  <a:latin typeface="Courier New" pitchFamily="49" charset="0"/>
                  <a:cs typeface="Courier New" pitchFamily="49" charset="0"/>
                </a:rPr>
                <a:t>int</a:t>
              </a:r>
              <a:r>
                <a:rPr lang="en-US" sz="2000" b="1" dirty="0">
                  <a:solidFill>
                    <a:srgbClr val="FF3300"/>
                  </a:solidFill>
                  <a:latin typeface="Courier New" pitchFamily="49" charset="0"/>
                  <a:cs typeface="Courier New" pitchFamily="49" charset="0"/>
                </a:rPr>
                <a:t> </a:t>
              </a:r>
              <a:r>
                <a:rPr lang="en-US" sz="2000" b="1" dirty="0">
                  <a:latin typeface="Courier New" pitchFamily="49" charset="0"/>
                  <a:cs typeface="Courier New" pitchFamily="49" charset="0"/>
                </a:rPr>
                <a:t>main()</a:t>
              </a:r>
            </a:p>
            <a:p>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printf</a:t>
              </a:r>
              <a:r>
                <a:rPr lang="en-US" sz="2000" b="1" dirty="0" smtClean="0">
                  <a:latin typeface="Courier New" pitchFamily="49" charset="0"/>
                  <a:cs typeface="Courier New" pitchFamily="49" charset="0"/>
                </a:rPr>
                <a:t>(</a:t>
              </a:r>
              <a:r>
                <a:rPr lang="en-US" sz="2000" b="1" dirty="0" smtClean="0">
                  <a:solidFill>
                    <a:srgbClr val="FF3300"/>
                  </a:solidFill>
                  <a:latin typeface="Courier New" pitchFamily="49" charset="0"/>
                  <a:cs typeface="Courier New" pitchFamily="49" charset="0"/>
                </a:rPr>
                <a:t>"Hello, World!\n"</a:t>
              </a:r>
              <a:r>
                <a:rPr lang="en-US" sz="2000" b="1" dirty="0" smtClean="0">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//print Hello World</a:t>
              </a:r>
            </a:p>
            <a:p>
              <a:r>
                <a:rPr lang="en-US" sz="2000" b="1" dirty="0" smtClean="0">
                  <a:latin typeface="Courier New" pitchFamily="49" charset="0"/>
                  <a:cs typeface="Courier New" pitchFamily="49" charset="0"/>
                </a:rPr>
                <a:t>    </a:t>
              </a:r>
              <a:r>
                <a:rPr lang="en-US" sz="2000" b="1" dirty="0" smtClean="0">
                  <a:solidFill>
                    <a:srgbClr val="0000FF"/>
                  </a:solidFill>
                  <a:latin typeface="Courier New" pitchFamily="49" charset="0"/>
                  <a:cs typeface="Courier New" pitchFamily="49" charset="0"/>
                </a:rPr>
                <a:t>return</a:t>
              </a:r>
              <a:r>
                <a:rPr lang="en-US" sz="2000" b="1" dirty="0" smtClean="0">
                  <a:latin typeface="Courier New" pitchFamily="49" charset="0"/>
                  <a:cs typeface="Courier New" pitchFamily="49" charset="0"/>
                </a:rPr>
                <a:t> </a:t>
              </a:r>
              <a:r>
                <a:rPr lang="en-US" sz="2000" b="1" dirty="0" smtClean="0">
                  <a:solidFill>
                    <a:srgbClr val="00CC99"/>
                  </a:solidFill>
                  <a:latin typeface="Courier New" pitchFamily="49" charset="0"/>
                  <a:cs typeface="Courier New" pitchFamily="49" charset="0"/>
                </a:rPr>
                <a:t>0</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a:t>
              </a:r>
            </a:p>
          </p:txBody>
        </p:sp>
        <p:sp>
          <p:nvSpPr>
            <p:cNvPr id="13" name="Text Box 5"/>
            <p:cNvSpPr txBox="1">
              <a:spLocks noChangeArrowheads="1"/>
            </p:cNvSpPr>
            <p:nvPr/>
          </p:nvSpPr>
          <p:spPr bwMode="auto">
            <a:xfrm>
              <a:off x="0" y="2259234"/>
              <a:ext cx="8796420" cy="1631216"/>
            </a:xfrm>
            <a:prstGeom prst="rect">
              <a:avLst/>
            </a:prstGeom>
            <a:noFill/>
            <a:ln w="12700">
              <a:noFill/>
              <a:miter lim="800000"/>
              <a:headEnd/>
              <a:tailEnd/>
            </a:ln>
          </p:spPr>
          <p:txBody>
            <a:bodyPr wrap="square">
              <a:spAutoFit/>
            </a:bodyPr>
            <a:lstStyle/>
            <a:p>
              <a:r>
                <a:rPr lang="en-US" sz="2000" b="1" dirty="0">
                  <a:solidFill>
                    <a:srgbClr val="3333FF"/>
                  </a:solidFill>
                  <a:latin typeface="Courier New" pitchFamily="49" charset="0"/>
                  <a:cs typeface="Courier New" pitchFamily="49" charset="0"/>
                </a:rPr>
                <a:t>int</a:t>
              </a:r>
              <a:r>
                <a:rPr lang="en-US" sz="2000" b="1" dirty="0">
                  <a:solidFill>
                    <a:srgbClr val="FF3300"/>
                  </a:solidFill>
                  <a:latin typeface="Courier New" pitchFamily="49" charset="0"/>
                  <a:cs typeface="Courier New" pitchFamily="49" charset="0"/>
                </a:rPr>
                <a:t> </a:t>
              </a:r>
              <a:r>
                <a:rPr lang="en-US" sz="2000" b="1" dirty="0">
                  <a:latin typeface="Courier New" pitchFamily="49" charset="0"/>
                  <a:cs typeface="Courier New" pitchFamily="49" charset="0"/>
                </a:rPr>
                <a:t>main()</a:t>
              </a:r>
            </a:p>
            <a:p>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printf</a:t>
              </a:r>
              <a:r>
                <a:rPr lang="en-US" sz="2000" b="1" dirty="0" smtClean="0">
                  <a:latin typeface="Courier New" pitchFamily="49" charset="0"/>
                  <a:cs typeface="Courier New" pitchFamily="49" charset="0"/>
                </a:rPr>
                <a:t>(</a:t>
              </a:r>
              <a:r>
                <a:rPr lang="en-US" sz="2000" b="1" dirty="0" smtClean="0">
                  <a:solidFill>
                    <a:srgbClr val="FF3300"/>
                  </a:solidFill>
                  <a:latin typeface="Courier New" pitchFamily="49" charset="0"/>
                  <a:cs typeface="Courier New" pitchFamily="49" charset="0"/>
                </a:rPr>
                <a:t>"Hello, World!\n"</a:t>
              </a:r>
              <a:r>
                <a:rPr lang="en-US" sz="2000" b="1" dirty="0" smtClean="0">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//print Hello World</a:t>
              </a:r>
            </a:p>
            <a:p>
              <a:r>
                <a:rPr lang="en-US" sz="2000" b="1" dirty="0" smtClean="0">
                  <a:latin typeface="Courier New" pitchFamily="49" charset="0"/>
                  <a:cs typeface="Courier New" pitchFamily="49" charset="0"/>
                </a:rPr>
                <a:t>    </a:t>
              </a:r>
              <a:r>
                <a:rPr lang="en-US" sz="2000" b="1" dirty="0" smtClean="0">
                  <a:solidFill>
                    <a:srgbClr val="0000FF"/>
                  </a:solidFill>
                  <a:latin typeface="Courier New" pitchFamily="49" charset="0"/>
                  <a:cs typeface="Courier New" pitchFamily="49" charset="0"/>
                </a:rPr>
                <a:t>return</a:t>
              </a:r>
              <a:r>
                <a:rPr lang="en-US" sz="2000" b="1" dirty="0" smtClean="0">
                  <a:latin typeface="Courier New" pitchFamily="49" charset="0"/>
                  <a:cs typeface="Courier New" pitchFamily="49" charset="0"/>
                </a:rPr>
                <a:t> </a:t>
              </a:r>
              <a:r>
                <a:rPr lang="en-US" sz="2000" b="1" dirty="0" smtClean="0">
                  <a:solidFill>
                    <a:srgbClr val="00CC99"/>
                  </a:solidFill>
                  <a:latin typeface="Courier New" pitchFamily="49" charset="0"/>
                  <a:cs typeface="Courier New" pitchFamily="49" charset="0"/>
                </a:rPr>
                <a:t>0</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a:t>
              </a:r>
            </a:p>
          </p:txBody>
        </p:sp>
        <p:sp>
          <p:nvSpPr>
            <p:cNvPr id="14" name="Text Box 5"/>
            <p:cNvSpPr txBox="1">
              <a:spLocks noChangeArrowheads="1"/>
            </p:cNvSpPr>
            <p:nvPr/>
          </p:nvSpPr>
          <p:spPr bwMode="auto">
            <a:xfrm>
              <a:off x="0" y="4314268"/>
              <a:ext cx="8796420" cy="1631216"/>
            </a:xfrm>
            <a:prstGeom prst="rect">
              <a:avLst/>
            </a:prstGeom>
            <a:noFill/>
            <a:ln w="12700">
              <a:noFill/>
              <a:miter lim="800000"/>
              <a:headEnd/>
              <a:tailEnd/>
            </a:ln>
          </p:spPr>
          <p:txBody>
            <a:bodyPr wrap="square">
              <a:spAutoFit/>
            </a:bodyPr>
            <a:lstStyle/>
            <a:p>
              <a:r>
                <a:rPr lang="en-US" sz="2000" b="1" dirty="0">
                  <a:solidFill>
                    <a:srgbClr val="3333FF"/>
                  </a:solidFill>
                  <a:latin typeface="Courier New" pitchFamily="49" charset="0"/>
                  <a:cs typeface="Courier New" pitchFamily="49" charset="0"/>
                </a:rPr>
                <a:t>int</a:t>
              </a:r>
              <a:r>
                <a:rPr lang="en-US" sz="2000" b="1" dirty="0">
                  <a:solidFill>
                    <a:srgbClr val="FF3300"/>
                  </a:solidFill>
                  <a:latin typeface="Courier New" pitchFamily="49" charset="0"/>
                  <a:cs typeface="Courier New" pitchFamily="49" charset="0"/>
                </a:rPr>
                <a:t> </a:t>
              </a:r>
              <a:r>
                <a:rPr lang="en-US" sz="2000" b="1" dirty="0">
                  <a:latin typeface="Courier New" pitchFamily="49" charset="0"/>
                  <a:cs typeface="Courier New" pitchFamily="49" charset="0"/>
                </a:rPr>
                <a:t>main()</a:t>
              </a:r>
            </a:p>
            <a:p>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printf</a:t>
              </a:r>
              <a:r>
                <a:rPr lang="en-US" sz="2000" b="1" dirty="0" smtClean="0">
                  <a:latin typeface="Courier New" pitchFamily="49" charset="0"/>
                  <a:cs typeface="Courier New" pitchFamily="49" charset="0"/>
                </a:rPr>
                <a:t>(</a:t>
              </a:r>
              <a:r>
                <a:rPr lang="en-US" sz="2000" b="1" dirty="0" smtClean="0">
                  <a:solidFill>
                    <a:srgbClr val="FF3300"/>
                  </a:solidFill>
                  <a:latin typeface="Courier New" pitchFamily="49" charset="0"/>
                  <a:cs typeface="Courier New" pitchFamily="49" charset="0"/>
                </a:rPr>
                <a:t>"Hello, World!\n"</a:t>
              </a:r>
              <a:r>
                <a:rPr lang="en-US" sz="2000" b="1" dirty="0" smtClean="0">
                  <a:latin typeface="Courier New" pitchFamily="49" charset="0"/>
                  <a:cs typeface="Courier New" pitchFamily="49" charset="0"/>
                </a:rPr>
                <a:t>); </a:t>
              </a:r>
              <a:r>
                <a:rPr lang="en-US" sz="2000" b="1" dirty="0" smtClean="0">
                  <a:solidFill>
                    <a:srgbClr val="008000"/>
                  </a:solidFill>
                  <a:latin typeface="Courier New" pitchFamily="49" charset="0"/>
                  <a:cs typeface="Courier New" pitchFamily="49" charset="0"/>
                </a:rPr>
                <a:t>//print Hello World</a:t>
              </a:r>
            </a:p>
            <a:p>
              <a:r>
                <a:rPr lang="en-US" sz="2000" b="1" dirty="0" smtClean="0">
                  <a:latin typeface="Courier New" pitchFamily="49" charset="0"/>
                  <a:cs typeface="Courier New" pitchFamily="49" charset="0"/>
                </a:rPr>
                <a:t>    </a:t>
              </a:r>
              <a:r>
                <a:rPr lang="en-US" sz="2000" b="1" dirty="0" smtClean="0">
                  <a:solidFill>
                    <a:srgbClr val="0000FF"/>
                  </a:solidFill>
                  <a:latin typeface="Courier New" pitchFamily="49" charset="0"/>
                  <a:cs typeface="Courier New" pitchFamily="49" charset="0"/>
                </a:rPr>
                <a:t>return</a:t>
              </a:r>
              <a:r>
                <a:rPr lang="en-US" sz="2000" b="1" dirty="0" smtClean="0">
                  <a:latin typeface="Courier New" pitchFamily="49" charset="0"/>
                  <a:cs typeface="Courier New" pitchFamily="49" charset="0"/>
                </a:rPr>
                <a:t> </a:t>
              </a:r>
              <a:r>
                <a:rPr lang="en-US" sz="2000" b="1" dirty="0" smtClean="0">
                  <a:solidFill>
                    <a:srgbClr val="00CC99"/>
                  </a:solidFill>
                  <a:latin typeface="Courier New" pitchFamily="49" charset="0"/>
                  <a:cs typeface="Courier New" pitchFamily="49" charset="0"/>
                </a:rPr>
                <a:t>0</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a:t>
              </a:r>
            </a:p>
          </p:txBody>
        </p:sp>
        <p:cxnSp>
          <p:nvCxnSpPr>
            <p:cNvPr id="16" name="Straight Connector 15"/>
            <p:cNvCxnSpPr/>
            <p:nvPr/>
          </p:nvCxnSpPr>
          <p:spPr>
            <a:xfrm flipV="1">
              <a:off x="0" y="2039869"/>
              <a:ext cx="9144000" cy="53474"/>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0" y="4056341"/>
              <a:ext cx="9144000" cy="53474"/>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pic>
        <p:nvPicPr>
          <p:cNvPr id="8" name="Picture 7"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50502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74638"/>
            <a:ext cx="9144000" cy="1143000"/>
          </a:xfrm>
        </p:spPr>
        <p:txBody>
          <a:bodyPr>
            <a:noAutofit/>
          </a:bodyPr>
          <a:lstStyle/>
          <a:p>
            <a:r>
              <a:rPr lang="en-US" sz="2800" dirty="0"/>
              <a:t>Programming Languages </a:t>
            </a:r>
            <a:r>
              <a:rPr lang="en-US" sz="2800" dirty="0" smtClean="0"/>
              <a:t>have Rules</a:t>
            </a:r>
            <a:r>
              <a:rPr lang="en-US" sz="2800" dirty="0"/>
              <a:t>/Conventions as </a:t>
            </a:r>
            <a:r>
              <a:rPr lang="en-US" sz="2800" dirty="0" smtClean="0"/>
              <a:t>well,</a:t>
            </a:r>
            <a:br>
              <a:rPr lang="en-US" sz="2800" dirty="0" smtClean="0"/>
            </a:br>
            <a:r>
              <a:rPr lang="en-US" sz="2800" dirty="0" smtClean="0"/>
              <a:t>let’s look at a simple </a:t>
            </a:r>
            <a:r>
              <a:rPr lang="en-US" sz="2800" dirty="0" smtClean="0">
                <a:solidFill>
                  <a:srgbClr val="0000FF"/>
                </a:solidFill>
              </a:rPr>
              <a:t>C (programming language)</a:t>
            </a:r>
            <a:r>
              <a:rPr lang="en-US" sz="2800" dirty="0" smtClean="0"/>
              <a:t> program</a:t>
            </a:r>
            <a:endParaRPr lang="en-US" sz="2800" dirty="0"/>
          </a:p>
        </p:txBody>
      </p:sp>
      <p:grpSp>
        <p:nvGrpSpPr>
          <p:cNvPr id="5" name="Group 4"/>
          <p:cNvGrpSpPr/>
          <p:nvPr/>
        </p:nvGrpSpPr>
        <p:grpSpPr>
          <a:xfrm>
            <a:off x="619198" y="2066279"/>
            <a:ext cx="8067602" cy="2777421"/>
            <a:chOff x="1076398" y="1410900"/>
            <a:chExt cx="8067602" cy="2777421"/>
          </a:xfrm>
        </p:grpSpPr>
        <p:sp>
          <p:nvSpPr>
            <p:cNvPr id="6" name="Text Box 5"/>
            <p:cNvSpPr txBox="1">
              <a:spLocks noChangeArrowheads="1"/>
            </p:cNvSpPr>
            <p:nvPr/>
          </p:nvSpPr>
          <p:spPr bwMode="auto">
            <a:xfrm>
              <a:off x="1333500" y="2495550"/>
              <a:ext cx="6810375" cy="1692771"/>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p>
            <a:p>
              <a:r>
                <a:rPr lang="en-US" sz="2400" b="1" dirty="0" smtClean="0">
                  <a:solidFill>
                    <a:srgbClr val="0000FF"/>
                  </a:solidFill>
                  <a:latin typeface="Courier New" pitchFamily="49" charset="0"/>
                  <a:cs typeface="Courier New" pitchFamily="49" charset="0"/>
                </a:rPr>
                <a:t>	return</a:t>
              </a:r>
              <a:r>
                <a:rPr lang="en-US" sz="2400" b="1" dirty="0" smtClean="0">
                  <a:latin typeface="Courier New" pitchFamily="49" charset="0"/>
                  <a:cs typeface="Courier New" pitchFamily="49" charset="0"/>
                </a:rPr>
                <a:t> </a:t>
              </a:r>
              <a:r>
                <a:rPr lang="en-US" sz="2400" b="1" dirty="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p:txBody>
        </p:sp>
        <p:sp>
          <p:nvSpPr>
            <p:cNvPr id="7" name="Oval 6"/>
            <p:cNvSpPr/>
            <p:nvPr/>
          </p:nvSpPr>
          <p:spPr>
            <a:xfrm>
              <a:off x="1076398" y="2066279"/>
              <a:ext cx="2984599" cy="126647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flipH="1">
              <a:off x="4060997" y="1872565"/>
              <a:ext cx="2160583" cy="62298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221580" y="1410900"/>
              <a:ext cx="2922420" cy="2308324"/>
            </a:xfrm>
            <a:prstGeom prst="rect">
              <a:avLst/>
            </a:prstGeom>
            <a:noFill/>
          </p:spPr>
          <p:txBody>
            <a:bodyPr wrap="square" rtlCol="0">
              <a:spAutoFit/>
            </a:bodyPr>
            <a:lstStyle/>
            <a:p>
              <a:r>
                <a:rPr lang="en-US" b="1" dirty="0" smtClean="0"/>
                <a:t>This is the main function and where a program starts executing. ALL C programs must have a main() function.</a:t>
              </a:r>
            </a:p>
            <a:p>
              <a:endParaRPr lang="en-US" b="1" dirty="0" smtClean="0"/>
            </a:p>
            <a:p>
              <a:r>
                <a:rPr lang="en-US" b="1" i="1" dirty="0" smtClean="0"/>
                <a:t>A function specifies what is to be done. It is like a title to a book of instructions.</a:t>
              </a:r>
              <a:endParaRPr lang="en-US" b="1" i="1" dirty="0"/>
            </a:p>
          </p:txBody>
        </p:sp>
      </p:grpSp>
      <p:grpSp>
        <p:nvGrpSpPr>
          <p:cNvPr id="10" name="Group 9"/>
          <p:cNvGrpSpPr/>
          <p:nvPr/>
        </p:nvGrpSpPr>
        <p:grpSpPr>
          <a:xfrm>
            <a:off x="3922774" y="3256471"/>
            <a:ext cx="1304796" cy="1853203"/>
            <a:chOff x="6448889" y="2908616"/>
            <a:chExt cx="1318164" cy="1841504"/>
          </a:xfrm>
        </p:grpSpPr>
        <p:sp>
          <p:nvSpPr>
            <p:cNvPr id="11" name="Oval 10"/>
            <p:cNvSpPr/>
            <p:nvPr/>
          </p:nvSpPr>
          <p:spPr>
            <a:xfrm>
              <a:off x="6560581" y="4305108"/>
              <a:ext cx="965840" cy="445012"/>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12" name="Oval 11"/>
            <p:cNvSpPr/>
            <p:nvPr/>
          </p:nvSpPr>
          <p:spPr>
            <a:xfrm>
              <a:off x="6560581" y="2908616"/>
              <a:ext cx="965840" cy="57418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13" name="Down Arrow 12"/>
            <p:cNvSpPr/>
            <p:nvPr/>
          </p:nvSpPr>
          <p:spPr>
            <a:xfrm>
              <a:off x="6841065" y="3482802"/>
              <a:ext cx="404619" cy="238636"/>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6448889" y="3721438"/>
              <a:ext cx="1318164" cy="30579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15" name="Down Arrow 14"/>
            <p:cNvSpPr/>
            <p:nvPr/>
          </p:nvSpPr>
          <p:spPr>
            <a:xfrm>
              <a:off x="6859782" y="4027233"/>
              <a:ext cx="404619" cy="238636"/>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215514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Functions</a:t>
            </a:r>
            <a:endParaRPr lang="en-US" dirty="0"/>
          </a:p>
        </p:txBody>
      </p:sp>
      <p:sp>
        <p:nvSpPr>
          <p:cNvPr id="4" name="TextBox 3"/>
          <p:cNvSpPr txBox="1"/>
          <p:nvPr/>
        </p:nvSpPr>
        <p:spPr>
          <a:xfrm>
            <a:off x="93579" y="1417638"/>
            <a:ext cx="9144000" cy="4524315"/>
          </a:xfrm>
          <a:prstGeom prst="rect">
            <a:avLst/>
          </a:prstGeom>
          <a:noFill/>
        </p:spPr>
        <p:txBody>
          <a:bodyPr wrap="square" rtlCol="0">
            <a:spAutoFit/>
          </a:bodyPr>
          <a:lstStyle/>
          <a:p>
            <a:r>
              <a:rPr lang="en-US" sz="3200" dirty="0" smtClean="0"/>
              <a:t>Function- </a:t>
            </a:r>
            <a:r>
              <a:rPr lang="en-US" sz="3200" b="1" i="1" dirty="0"/>
              <a:t>a</a:t>
            </a:r>
            <a:r>
              <a:rPr lang="en-US" sz="3200" b="1" i="1" dirty="0" smtClean="0"/>
              <a:t> function in a program </a:t>
            </a:r>
            <a:r>
              <a:rPr lang="en-US" sz="3200" b="1" i="1" dirty="0"/>
              <a:t>specifies what is to be done. It is like a title to a book of </a:t>
            </a:r>
            <a:r>
              <a:rPr lang="en-US" sz="3200" b="1" i="1" dirty="0" smtClean="0"/>
              <a:t>instructions</a:t>
            </a:r>
            <a:r>
              <a:rPr lang="en-US" sz="3200" dirty="0" smtClean="0">
                <a:solidFill>
                  <a:srgbClr val="000000"/>
                </a:solidFill>
                <a:cs typeface="Times New Roman" pitchFamily="18" charset="0"/>
              </a:rPr>
              <a:t>. </a:t>
            </a:r>
            <a:endParaRPr lang="en-US" sz="3200" dirty="0">
              <a:solidFill>
                <a:srgbClr val="000000"/>
              </a:solidFill>
              <a:cs typeface="Times New Roman" pitchFamily="18" charset="0"/>
            </a:endParaRPr>
          </a:p>
          <a:p>
            <a:endParaRPr lang="en-US" sz="3200" dirty="0">
              <a:solidFill>
                <a:srgbClr val="000000"/>
              </a:solidFill>
              <a:cs typeface="Times New Roman" pitchFamily="18" charset="0"/>
            </a:endParaRPr>
          </a:p>
          <a:p>
            <a:r>
              <a:rPr lang="en-US" sz="3200" dirty="0">
                <a:solidFill>
                  <a:srgbClr val="000000"/>
                </a:solidFill>
                <a:cs typeface="Times New Roman" pitchFamily="18" charset="0"/>
              </a:rPr>
              <a:t>A      </a:t>
            </a:r>
            <a:r>
              <a:rPr lang="en-US" sz="3200" dirty="0" err="1">
                <a:solidFill>
                  <a:srgbClr val="000000"/>
                </a:solidFill>
                <a:uFill>
                  <a:solidFill>
                    <a:srgbClr val="FF0000"/>
                  </a:solidFill>
                </a:uFill>
                <a:latin typeface="Courier"/>
                <a:cs typeface="Courier"/>
              </a:rPr>
              <a:t>clean_house</a:t>
            </a:r>
            <a:r>
              <a:rPr lang="en-US" sz="3200" dirty="0">
                <a:solidFill>
                  <a:srgbClr val="000000"/>
                </a:solidFill>
                <a:uFill>
                  <a:solidFill>
                    <a:srgbClr val="FF0000"/>
                  </a:solidFill>
                </a:uFill>
                <a:latin typeface="Courier"/>
                <a:cs typeface="Courier"/>
              </a:rPr>
              <a:t>() </a:t>
            </a:r>
            <a:r>
              <a:rPr lang="en-US" sz="3200" dirty="0">
                <a:solidFill>
                  <a:srgbClr val="000000"/>
                </a:solidFill>
                <a:uFill>
                  <a:solidFill>
                    <a:srgbClr val="FF0000"/>
                  </a:solidFill>
                </a:uFill>
                <a:cs typeface="Times New Roman" pitchFamily="18" charset="0"/>
              </a:rPr>
              <a:t>     function </a:t>
            </a:r>
            <a:r>
              <a:rPr lang="en-US" sz="3200" dirty="0">
                <a:solidFill>
                  <a:srgbClr val="000000"/>
                </a:solidFill>
                <a:cs typeface="Times New Roman" pitchFamily="18" charset="0"/>
              </a:rPr>
              <a:t>could mean vacuum, dust, mop, change the linens, wash the windows </a:t>
            </a:r>
            <a:r>
              <a:rPr lang="en-US" sz="3200" dirty="0" smtClean="0">
                <a:solidFill>
                  <a:srgbClr val="000000"/>
                </a:solidFill>
                <a:cs typeface="Times New Roman" pitchFamily="18" charset="0"/>
              </a:rPr>
              <a:t>etc</a:t>
            </a:r>
            <a:r>
              <a:rPr lang="en-US" sz="3200" dirty="0">
                <a:solidFill>
                  <a:srgbClr val="000000"/>
                </a:solidFill>
                <a:cs typeface="Times New Roman" pitchFamily="18" charset="0"/>
              </a:rPr>
              <a:t>... </a:t>
            </a:r>
            <a:r>
              <a:rPr lang="en-US" sz="3200" dirty="0" smtClean="0">
                <a:solidFill>
                  <a:srgbClr val="000000"/>
                </a:solidFill>
                <a:cs typeface="Times New Roman" pitchFamily="18" charset="0"/>
              </a:rPr>
              <a:t>all </a:t>
            </a:r>
            <a:r>
              <a:rPr lang="en-US" sz="3200" dirty="0">
                <a:solidFill>
                  <a:srgbClr val="000000"/>
                </a:solidFill>
                <a:cs typeface="Times New Roman" pitchFamily="18" charset="0"/>
              </a:rPr>
              <a:t>the commands specified in the function are executed.</a:t>
            </a:r>
          </a:p>
          <a:p>
            <a:endParaRPr lang="en-US" sz="3200" b="1" i="1" dirty="0"/>
          </a:p>
          <a:p>
            <a:endParaRPr lang="en-US" sz="3200" dirty="0"/>
          </a:p>
        </p:txBody>
      </p:sp>
    </p:spTree>
    <p:extLst>
      <p:ext uri="{BB962C8B-B14F-4D97-AF65-F5344CB8AC3E}">
        <p14:creationId xmlns:p14="http://schemas.microsoft.com/office/powerpoint/2010/main" val="337305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9881" y="0"/>
            <a:ext cx="8229600" cy="1143000"/>
          </a:xfrm>
        </p:spPr>
        <p:txBody>
          <a:bodyPr/>
          <a:lstStyle/>
          <a:p>
            <a:r>
              <a:rPr lang="en-US" dirty="0" smtClean="0"/>
              <a:t>Looking at a program</a:t>
            </a:r>
            <a:endParaRPr lang="en-US" dirty="0"/>
          </a:p>
        </p:txBody>
      </p:sp>
      <p:sp>
        <p:nvSpPr>
          <p:cNvPr id="5" name="Content Placeholder 4"/>
          <p:cNvSpPr txBox="1">
            <a:spLocks noGrp="1"/>
          </p:cNvSpPr>
          <p:nvPr>
            <p:ph idx="1"/>
          </p:nvPr>
        </p:nvSpPr>
        <p:spPr>
          <a:xfrm>
            <a:off x="589154" y="3975545"/>
            <a:ext cx="8229600" cy="2086725"/>
          </a:xfrm>
          <a:prstGeom prst="rect">
            <a:avLst/>
          </a:prstGeom>
          <a:noFill/>
        </p:spPr>
        <p:txBody>
          <a:bodyPr wrap="square" rtlCol="0">
            <a:spAutoFit/>
          </a:bodyPr>
          <a:lstStyle/>
          <a:p>
            <a:r>
              <a:rPr lang="en-US" sz="2400" dirty="0" smtClean="0"/>
              <a:t>Programs should always return something. In this case the</a:t>
            </a:r>
            <a:r>
              <a:rPr lang="en-US" sz="2400" b="1" dirty="0" smtClean="0"/>
              <a:t> </a:t>
            </a:r>
            <a:r>
              <a:rPr lang="en-US" sz="2400" b="1" dirty="0" smtClean="0">
                <a:solidFill>
                  <a:srgbClr val="3366FF"/>
                </a:solidFill>
              </a:rPr>
              <a:t>int</a:t>
            </a:r>
            <a:r>
              <a:rPr lang="en-US" sz="2400" b="1" dirty="0" smtClean="0"/>
              <a:t> </a:t>
            </a:r>
            <a:r>
              <a:rPr lang="en-US" sz="2400" dirty="0" smtClean="0"/>
              <a:t>stands for integer (whole number)</a:t>
            </a:r>
          </a:p>
          <a:p>
            <a:r>
              <a:rPr lang="en-US" sz="2400" dirty="0" smtClean="0"/>
              <a:t>The name is descriptive so you can easily see what it is.</a:t>
            </a:r>
          </a:p>
          <a:p>
            <a:r>
              <a:rPr lang="en-US" sz="2400" dirty="0" smtClean="0"/>
              <a:t>In between the argument list you can specify details.</a:t>
            </a:r>
          </a:p>
          <a:p>
            <a:pPr lvl="1"/>
            <a:r>
              <a:rPr lang="en-US" sz="2000" dirty="0" smtClean="0"/>
              <a:t>In this case it is not specifying anything to be returned.</a:t>
            </a:r>
            <a:endParaRPr lang="en-US" sz="2000" dirty="0"/>
          </a:p>
        </p:txBody>
      </p:sp>
      <p:grpSp>
        <p:nvGrpSpPr>
          <p:cNvPr id="6" name="Group 5"/>
          <p:cNvGrpSpPr/>
          <p:nvPr/>
        </p:nvGrpSpPr>
        <p:grpSpPr>
          <a:xfrm>
            <a:off x="1333500" y="1324450"/>
            <a:ext cx="6810375" cy="2349996"/>
            <a:chOff x="1333500" y="1838325"/>
            <a:chExt cx="6810375" cy="2349996"/>
          </a:xfrm>
        </p:grpSpPr>
        <p:sp>
          <p:nvSpPr>
            <p:cNvPr id="7" name="Text Box 5"/>
            <p:cNvSpPr txBox="1">
              <a:spLocks noChangeArrowheads="1"/>
            </p:cNvSpPr>
            <p:nvPr/>
          </p:nvSpPr>
          <p:spPr bwMode="auto">
            <a:xfrm>
              <a:off x="1333500" y="2495550"/>
              <a:ext cx="6810375" cy="1692771"/>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p>
            <a:p>
              <a:r>
                <a:rPr lang="en-US" sz="2400" b="1" dirty="0" smtClean="0">
                  <a:solidFill>
                    <a:srgbClr val="0000FF"/>
                  </a:solidFill>
                  <a:latin typeface="Courier New" pitchFamily="49" charset="0"/>
                  <a:cs typeface="Courier New" pitchFamily="49" charset="0"/>
                </a:rPr>
                <a:t>	return</a:t>
              </a:r>
              <a:r>
                <a:rPr lang="en-US" sz="2400" b="1" dirty="0" smtClean="0">
                  <a:latin typeface="Courier New" pitchFamily="49" charset="0"/>
                  <a:cs typeface="Courier New" pitchFamily="49" charset="0"/>
                </a:rPr>
                <a:t> </a:t>
              </a:r>
              <a:r>
                <a:rPr lang="en-US" sz="2400" b="1" dirty="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p:txBody>
        </p:sp>
        <p:cxnSp>
          <p:nvCxnSpPr>
            <p:cNvPr id="8" name="Straight Arrow Connector 7"/>
            <p:cNvCxnSpPr>
              <a:cxnSpLocks noChangeShapeType="1"/>
            </p:cNvCxnSpPr>
            <p:nvPr/>
          </p:nvCxnSpPr>
          <p:spPr bwMode="auto">
            <a:xfrm rot="10800000" flipV="1">
              <a:off x="1828800" y="2219325"/>
              <a:ext cx="533400" cy="304800"/>
            </a:xfrm>
            <a:prstGeom prst="straightConnector1">
              <a:avLst/>
            </a:prstGeom>
            <a:noFill/>
            <a:ln w="38100" algn="ctr">
              <a:solidFill>
                <a:srgbClr val="FF0000"/>
              </a:solidFill>
              <a:round/>
              <a:headEnd/>
              <a:tailEnd type="arrow" w="med" len="med"/>
            </a:ln>
          </p:spPr>
        </p:cxnSp>
        <p:cxnSp>
          <p:nvCxnSpPr>
            <p:cNvPr id="9" name="Straight Arrow Connector 8"/>
            <p:cNvCxnSpPr>
              <a:cxnSpLocks noChangeShapeType="1"/>
            </p:cNvCxnSpPr>
            <p:nvPr/>
          </p:nvCxnSpPr>
          <p:spPr bwMode="auto">
            <a:xfrm rot="10800000" flipV="1">
              <a:off x="2819400" y="2219325"/>
              <a:ext cx="533400" cy="304800"/>
            </a:xfrm>
            <a:prstGeom prst="straightConnector1">
              <a:avLst/>
            </a:prstGeom>
            <a:noFill/>
            <a:ln w="38100" algn="ctr">
              <a:solidFill>
                <a:srgbClr val="FF0000"/>
              </a:solidFill>
              <a:round/>
              <a:headEnd/>
              <a:tailEnd type="arrow" w="med" len="med"/>
            </a:ln>
          </p:spPr>
        </p:cxnSp>
        <p:cxnSp>
          <p:nvCxnSpPr>
            <p:cNvPr id="10" name="Straight Arrow Connector 9"/>
            <p:cNvCxnSpPr>
              <a:cxnSpLocks noChangeShapeType="1"/>
            </p:cNvCxnSpPr>
            <p:nvPr/>
          </p:nvCxnSpPr>
          <p:spPr bwMode="auto">
            <a:xfrm rot="10800000" flipV="1">
              <a:off x="3657600" y="2219325"/>
              <a:ext cx="533400" cy="304800"/>
            </a:xfrm>
            <a:prstGeom prst="straightConnector1">
              <a:avLst/>
            </a:prstGeom>
            <a:noFill/>
            <a:ln w="38100" algn="ctr">
              <a:solidFill>
                <a:srgbClr val="FF0000"/>
              </a:solidFill>
              <a:round/>
              <a:headEnd/>
              <a:tailEnd type="arrow" w="med" len="med"/>
            </a:ln>
          </p:spPr>
        </p:cxnSp>
        <p:sp>
          <p:nvSpPr>
            <p:cNvPr id="11" name="TextBox 10"/>
            <p:cNvSpPr txBox="1">
              <a:spLocks noChangeArrowheads="1"/>
            </p:cNvSpPr>
            <p:nvPr/>
          </p:nvSpPr>
          <p:spPr bwMode="auto">
            <a:xfrm>
              <a:off x="1676400" y="1838325"/>
              <a:ext cx="4267200" cy="400050"/>
            </a:xfrm>
            <a:prstGeom prst="rect">
              <a:avLst/>
            </a:prstGeom>
            <a:noFill/>
            <a:ln w="9525">
              <a:noFill/>
              <a:miter lim="800000"/>
              <a:headEnd/>
              <a:tailEnd/>
            </a:ln>
          </p:spPr>
          <p:txBody>
            <a:bodyPr>
              <a:spAutoFit/>
            </a:bodyPr>
            <a:lstStyle/>
            <a:p>
              <a:r>
                <a:rPr lang="en-US" i="1" dirty="0">
                  <a:latin typeface="Times New Roman" pitchFamily="18" charset="0"/>
                  <a:cs typeface="Times New Roman" pitchFamily="18" charset="0"/>
                </a:rPr>
                <a:t>return type   name   argument list</a:t>
              </a:r>
            </a:p>
          </p:txBody>
        </p:sp>
      </p:grpSp>
    </p:spTree>
    <p:extLst>
      <p:ext uri="{BB962C8B-B14F-4D97-AF65-F5344CB8AC3E}">
        <p14:creationId xmlns:p14="http://schemas.microsoft.com/office/powerpoint/2010/main" val="2029869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Looking at a program</a:t>
            </a:r>
          </a:p>
        </p:txBody>
      </p:sp>
      <p:sp>
        <p:nvSpPr>
          <p:cNvPr id="5" name="Content Placeholder 4"/>
          <p:cNvSpPr txBox="1">
            <a:spLocks noGrp="1"/>
          </p:cNvSpPr>
          <p:nvPr>
            <p:ph idx="1"/>
          </p:nvPr>
        </p:nvSpPr>
        <p:spPr>
          <a:xfrm>
            <a:off x="341740" y="4833316"/>
            <a:ext cx="8229600" cy="1200328"/>
          </a:xfrm>
          <a:prstGeom prst="rect">
            <a:avLst/>
          </a:prstGeom>
          <a:noFill/>
        </p:spPr>
        <p:txBody>
          <a:bodyPr wrap="square" rtlCol="0">
            <a:spAutoFit/>
          </a:bodyPr>
          <a:lstStyle/>
          <a:p>
            <a:pPr marL="0" indent="0">
              <a:buNone/>
            </a:pPr>
            <a:r>
              <a:rPr lang="en-US" sz="2400" dirty="0" smtClean="0"/>
              <a:t>The curly braces organize everything you want the program to do (execute) when the computer comes to the last curly brace it will end the main program. </a:t>
            </a:r>
            <a:endParaRPr lang="en-US" sz="2400" dirty="0"/>
          </a:p>
        </p:txBody>
      </p:sp>
      <p:grpSp>
        <p:nvGrpSpPr>
          <p:cNvPr id="6" name="Group 5"/>
          <p:cNvGrpSpPr/>
          <p:nvPr/>
        </p:nvGrpSpPr>
        <p:grpSpPr>
          <a:xfrm>
            <a:off x="1643388" y="1934135"/>
            <a:ext cx="7219407" cy="3093503"/>
            <a:chOff x="924468" y="2495550"/>
            <a:chExt cx="7219407" cy="3093503"/>
          </a:xfrm>
        </p:grpSpPr>
        <p:sp>
          <p:nvSpPr>
            <p:cNvPr id="7" name="Text Box 5"/>
            <p:cNvSpPr txBox="1">
              <a:spLocks noChangeArrowheads="1"/>
            </p:cNvSpPr>
            <p:nvPr/>
          </p:nvSpPr>
          <p:spPr bwMode="auto">
            <a:xfrm>
              <a:off x="1333500" y="2495550"/>
              <a:ext cx="6810375" cy="1692771"/>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smtClean="0">
                  <a:solidFill>
                    <a:srgbClr val="0000FF"/>
                  </a:solidFill>
                  <a:latin typeface="Courier New" pitchFamily="49" charset="0"/>
                  <a:cs typeface="Courier New" pitchFamily="49" charset="0"/>
                </a:rPr>
                <a:t>	return</a:t>
              </a:r>
              <a:r>
                <a:rPr lang="en-US" sz="2400" b="1" dirty="0" smtClean="0">
                  <a:latin typeface="Courier New" pitchFamily="49" charset="0"/>
                  <a:cs typeface="Courier New" pitchFamily="49" charset="0"/>
                </a:rPr>
                <a:t> </a:t>
              </a:r>
              <a:r>
                <a:rPr lang="en-US" sz="2400" b="1" dirty="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p:txBody>
        </p:sp>
        <p:sp>
          <p:nvSpPr>
            <p:cNvPr id="8" name="Oval 7"/>
            <p:cNvSpPr/>
            <p:nvPr/>
          </p:nvSpPr>
          <p:spPr>
            <a:xfrm rot="5779035">
              <a:off x="947793" y="3286653"/>
              <a:ext cx="1159689" cy="67321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flipV="1">
              <a:off x="924468" y="4188321"/>
              <a:ext cx="409032" cy="14007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10" name="Straight Arrow Connector 9"/>
          <p:cNvCxnSpPr/>
          <p:nvPr/>
        </p:nvCxnSpPr>
        <p:spPr>
          <a:xfrm flipV="1">
            <a:off x="1287138" y="3226532"/>
            <a:ext cx="553268" cy="139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208268" y="2254162"/>
            <a:ext cx="696933" cy="2392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00865" y="2008484"/>
            <a:ext cx="751068" cy="369332"/>
          </a:xfrm>
          <a:prstGeom prst="rect">
            <a:avLst/>
          </a:prstGeom>
          <a:noFill/>
        </p:spPr>
        <p:txBody>
          <a:bodyPr wrap="square" rtlCol="0">
            <a:spAutoFit/>
          </a:bodyPr>
          <a:lstStyle/>
          <a:p>
            <a:r>
              <a:rPr lang="en-US" dirty="0" smtClean="0">
                <a:solidFill>
                  <a:srgbClr val="FF0000"/>
                </a:solidFill>
              </a:rPr>
              <a:t>Start</a:t>
            </a:r>
            <a:endParaRPr lang="en-US" dirty="0">
              <a:solidFill>
                <a:srgbClr val="FF0000"/>
              </a:solidFill>
            </a:endParaRPr>
          </a:p>
        </p:txBody>
      </p:sp>
      <p:sp>
        <p:nvSpPr>
          <p:cNvPr id="12" name="TextBox 11"/>
          <p:cNvSpPr txBox="1"/>
          <p:nvPr/>
        </p:nvSpPr>
        <p:spPr>
          <a:xfrm>
            <a:off x="652701" y="3055786"/>
            <a:ext cx="751068" cy="369332"/>
          </a:xfrm>
          <a:prstGeom prst="rect">
            <a:avLst/>
          </a:prstGeom>
          <a:noFill/>
        </p:spPr>
        <p:txBody>
          <a:bodyPr wrap="square" rtlCol="0">
            <a:spAutoFit/>
          </a:bodyPr>
          <a:lstStyle/>
          <a:p>
            <a:r>
              <a:rPr lang="en-US" dirty="0" smtClean="0">
                <a:solidFill>
                  <a:srgbClr val="FF0000"/>
                </a:solidFill>
              </a:rPr>
              <a:t>Stop</a:t>
            </a:r>
            <a:endParaRPr lang="en-US" dirty="0">
              <a:solidFill>
                <a:srgbClr val="FF0000"/>
              </a:solidFill>
            </a:endParaRPr>
          </a:p>
        </p:txBody>
      </p:sp>
      <p:grpSp>
        <p:nvGrpSpPr>
          <p:cNvPr id="13" name="Group 12"/>
          <p:cNvGrpSpPr/>
          <p:nvPr/>
        </p:nvGrpSpPr>
        <p:grpSpPr>
          <a:xfrm>
            <a:off x="5253092" y="1907665"/>
            <a:ext cx="1304796" cy="1853203"/>
            <a:chOff x="6448889" y="2908616"/>
            <a:chExt cx="1318164" cy="1841504"/>
          </a:xfrm>
        </p:grpSpPr>
        <p:sp>
          <p:nvSpPr>
            <p:cNvPr id="14" name="Oval 13"/>
            <p:cNvSpPr/>
            <p:nvPr/>
          </p:nvSpPr>
          <p:spPr>
            <a:xfrm>
              <a:off x="6560581" y="4305108"/>
              <a:ext cx="965840" cy="445012"/>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15" name="Oval 14"/>
            <p:cNvSpPr/>
            <p:nvPr/>
          </p:nvSpPr>
          <p:spPr>
            <a:xfrm>
              <a:off x="6560581" y="2908616"/>
              <a:ext cx="965840" cy="57418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16" name="Down Arrow 15"/>
            <p:cNvSpPr/>
            <p:nvPr/>
          </p:nvSpPr>
          <p:spPr>
            <a:xfrm>
              <a:off x="6841065" y="3482802"/>
              <a:ext cx="404619" cy="238636"/>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6448889" y="3721438"/>
              <a:ext cx="1318164" cy="30579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18" name="Down Arrow 17"/>
            <p:cNvSpPr/>
            <p:nvPr/>
          </p:nvSpPr>
          <p:spPr>
            <a:xfrm>
              <a:off x="6859782" y="4027233"/>
              <a:ext cx="404619" cy="238636"/>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850788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noGrp="1"/>
          </p:cNvSpPr>
          <p:nvPr>
            <p:ph idx="1"/>
          </p:nvPr>
        </p:nvSpPr>
        <p:spPr>
          <a:xfrm>
            <a:off x="457200" y="5179721"/>
            <a:ext cx="8229600" cy="830997"/>
          </a:xfrm>
          <a:prstGeom prst="rect">
            <a:avLst/>
          </a:prstGeom>
          <a:noFill/>
        </p:spPr>
        <p:txBody>
          <a:bodyPr wrap="square" rtlCol="0">
            <a:spAutoFit/>
          </a:bodyPr>
          <a:lstStyle/>
          <a:p>
            <a:pPr marL="0" indent="0">
              <a:buNone/>
            </a:pPr>
            <a:r>
              <a:rPr lang="en-US" sz="2400" dirty="0" smtClean="0"/>
              <a:t>This is the code and specifies the things (functions) you want the program to execute. </a:t>
            </a:r>
            <a:endParaRPr lang="en-US" sz="2400" dirty="0"/>
          </a:p>
        </p:txBody>
      </p:sp>
      <p:grpSp>
        <p:nvGrpSpPr>
          <p:cNvPr id="6" name="Group 5"/>
          <p:cNvGrpSpPr/>
          <p:nvPr/>
        </p:nvGrpSpPr>
        <p:grpSpPr>
          <a:xfrm>
            <a:off x="312843" y="1862528"/>
            <a:ext cx="6810375" cy="2584051"/>
            <a:chOff x="1333500" y="2495550"/>
            <a:chExt cx="6810375" cy="2584051"/>
          </a:xfrm>
        </p:grpSpPr>
        <p:sp>
          <p:nvSpPr>
            <p:cNvPr id="7" name="Text Box 5"/>
            <p:cNvSpPr txBox="1">
              <a:spLocks noChangeArrowheads="1"/>
            </p:cNvSpPr>
            <p:nvPr/>
          </p:nvSpPr>
          <p:spPr bwMode="auto">
            <a:xfrm>
              <a:off x="1333500" y="2495550"/>
              <a:ext cx="6810375" cy="2062103"/>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a:latin typeface="Courier New" pitchFamily="49" charset="0"/>
                  <a:cs typeface="Courier New" pitchFamily="49" charset="0"/>
                </a:rPr>
                <a:t>{</a:t>
              </a: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sp>
          <p:nvSpPr>
            <p:cNvPr id="8" name="Oval 7"/>
            <p:cNvSpPr/>
            <p:nvPr/>
          </p:nvSpPr>
          <p:spPr>
            <a:xfrm>
              <a:off x="1700709" y="3094440"/>
              <a:ext cx="6221581" cy="135213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flipV="1">
              <a:off x="3939616" y="4446580"/>
              <a:ext cx="193753" cy="6330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7382004" y="1573611"/>
            <a:ext cx="1328023" cy="2609608"/>
            <a:chOff x="7382004" y="1573611"/>
            <a:chExt cx="1328023" cy="2609608"/>
          </a:xfrm>
        </p:grpSpPr>
        <p:sp>
          <p:nvSpPr>
            <p:cNvPr id="11" name="Oval 10"/>
            <p:cNvSpPr/>
            <p:nvPr/>
          </p:nvSpPr>
          <p:spPr>
            <a:xfrm>
              <a:off x="7492563" y="3735380"/>
              <a:ext cx="956045"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12" name="Oval 11"/>
            <p:cNvSpPr/>
            <p:nvPr/>
          </p:nvSpPr>
          <p:spPr>
            <a:xfrm>
              <a:off x="7474687" y="1573611"/>
              <a:ext cx="956045" cy="577834"/>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13" name="Down Arrow 12"/>
            <p:cNvSpPr/>
            <p:nvPr/>
          </p:nvSpPr>
          <p:spPr>
            <a:xfrm>
              <a:off x="7770203" y="2200210"/>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7405231" y="3159757"/>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15" name="Down Arrow 14"/>
            <p:cNvSpPr/>
            <p:nvPr/>
          </p:nvSpPr>
          <p:spPr>
            <a:xfrm>
              <a:off x="7788730" y="34923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p:cNvSpPr/>
            <p:nvPr/>
          </p:nvSpPr>
          <p:spPr>
            <a:xfrm>
              <a:off x="7382004" y="2445684"/>
              <a:ext cx="1304796" cy="41678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Print “Hello World”</a:t>
              </a:r>
              <a:endParaRPr lang="en-US" sz="1200" dirty="0">
                <a:solidFill>
                  <a:srgbClr val="000000"/>
                </a:solidFill>
              </a:endParaRPr>
            </a:p>
          </p:txBody>
        </p:sp>
        <p:sp>
          <p:nvSpPr>
            <p:cNvPr id="17" name="Down Arrow 16"/>
            <p:cNvSpPr/>
            <p:nvPr/>
          </p:nvSpPr>
          <p:spPr>
            <a:xfrm>
              <a:off x="7788730" y="28944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itle 2"/>
          <p:cNvSpPr>
            <a:spLocks noGrp="1"/>
          </p:cNvSpPr>
          <p:nvPr>
            <p:ph type="title"/>
          </p:nvPr>
        </p:nvSpPr>
        <p:spPr/>
        <p:txBody>
          <a:bodyPr/>
          <a:lstStyle/>
          <a:p>
            <a:r>
              <a:rPr lang="en-US" dirty="0"/>
              <a:t>Looking at a program</a:t>
            </a:r>
          </a:p>
        </p:txBody>
      </p:sp>
    </p:spTree>
    <p:extLst>
      <p:ext uri="{BB962C8B-B14F-4D97-AF65-F5344CB8AC3E}">
        <p14:creationId xmlns:p14="http://schemas.microsoft.com/office/powerpoint/2010/main" val="26957557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Looking at a program</a:t>
            </a:r>
          </a:p>
        </p:txBody>
      </p:sp>
      <p:sp>
        <p:nvSpPr>
          <p:cNvPr id="5" name="Content Placeholder 4"/>
          <p:cNvSpPr txBox="1">
            <a:spLocks noGrp="1"/>
          </p:cNvSpPr>
          <p:nvPr>
            <p:ph idx="1"/>
          </p:nvPr>
        </p:nvSpPr>
        <p:spPr>
          <a:xfrm>
            <a:off x="655131" y="4850020"/>
            <a:ext cx="8229600" cy="461665"/>
          </a:xfrm>
          <a:prstGeom prst="rect">
            <a:avLst/>
          </a:prstGeom>
          <a:noFill/>
        </p:spPr>
        <p:txBody>
          <a:bodyPr wrap="square" rtlCol="0">
            <a:spAutoFit/>
          </a:bodyPr>
          <a:lstStyle/>
          <a:p>
            <a:pPr marL="0" indent="0">
              <a:buNone/>
            </a:pPr>
            <a:r>
              <a:rPr lang="en-US" sz="2400" dirty="0" smtClean="0"/>
              <a:t>Notice the program returns a value even though it is 0.</a:t>
            </a:r>
            <a:endParaRPr lang="en-US" sz="2400" dirty="0"/>
          </a:p>
        </p:txBody>
      </p:sp>
      <p:grpSp>
        <p:nvGrpSpPr>
          <p:cNvPr id="6" name="Group 5"/>
          <p:cNvGrpSpPr/>
          <p:nvPr/>
        </p:nvGrpSpPr>
        <p:grpSpPr>
          <a:xfrm>
            <a:off x="342841" y="1973602"/>
            <a:ext cx="6810375" cy="2584051"/>
            <a:chOff x="1333500" y="2495550"/>
            <a:chExt cx="6810375" cy="2584051"/>
          </a:xfrm>
        </p:grpSpPr>
        <p:sp>
          <p:nvSpPr>
            <p:cNvPr id="7" name="Text Box 5"/>
            <p:cNvSpPr txBox="1">
              <a:spLocks noChangeArrowheads="1"/>
            </p:cNvSpPr>
            <p:nvPr/>
          </p:nvSpPr>
          <p:spPr bwMode="auto">
            <a:xfrm>
              <a:off x="1333500" y="2495550"/>
              <a:ext cx="6810375" cy="2062103"/>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a:latin typeface="Courier New" pitchFamily="49" charset="0"/>
                  <a:cs typeface="Courier New" pitchFamily="49" charset="0"/>
                </a:rPr>
                <a:t>{</a:t>
              </a: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sp>
          <p:nvSpPr>
            <p:cNvPr id="8" name="Oval 7"/>
            <p:cNvSpPr/>
            <p:nvPr/>
          </p:nvSpPr>
          <p:spPr>
            <a:xfrm>
              <a:off x="2002101" y="3680559"/>
              <a:ext cx="2411130" cy="6706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flipV="1">
              <a:off x="2949330" y="4446580"/>
              <a:ext cx="193753" cy="6330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7382004" y="1573611"/>
            <a:ext cx="1328023" cy="2609608"/>
            <a:chOff x="7382004" y="1573611"/>
            <a:chExt cx="1328023" cy="2609608"/>
          </a:xfrm>
        </p:grpSpPr>
        <p:sp>
          <p:nvSpPr>
            <p:cNvPr id="19" name="Oval 18"/>
            <p:cNvSpPr/>
            <p:nvPr/>
          </p:nvSpPr>
          <p:spPr>
            <a:xfrm>
              <a:off x="7492563" y="3735380"/>
              <a:ext cx="956045"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20" name="Oval 19"/>
            <p:cNvSpPr/>
            <p:nvPr/>
          </p:nvSpPr>
          <p:spPr>
            <a:xfrm>
              <a:off x="7474687" y="1573611"/>
              <a:ext cx="956045" cy="577834"/>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21" name="Down Arrow 20"/>
            <p:cNvSpPr/>
            <p:nvPr/>
          </p:nvSpPr>
          <p:spPr>
            <a:xfrm>
              <a:off x="7770203" y="2200210"/>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ed Rectangle 21"/>
            <p:cNvSpPr/>
            <p:nvPr/>
          </p:nvSpPr>
          <p:spPr>
            <a:xfrm>
              <a:off x="7405231" y="3159757"/>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23" name="Down Arrow 22"/>
            <p:cNvSpPr/>
            <p:nvPr/>
          </p:nvSpPr>
          <p:spPr>
            <a:xfrm>
              <a:off x="7788730" y="34923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382004" y="2445684"/>
              <a:ext cx="1304796" cy="41678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Print “Hello World”</a:t>
              </a:r>
              <a:endParaRPr lang="en-US" sz="1200" dirty="0">
                <a:solidFill>
                  <a:srgbClr val="000000"/>
                </a:solidFill>
              </a:endParaRPr>
            </a:p>
          </p:txBody>
        </p:sp>
        <p:sp>
          <p:nvSpPr>
            <p:cNvPr id="25" name="Down Arrow 24"/>
            <p:cNvSpPr/>
            <p:nvPr/>
          </p:nvSpPr>
          <p:spPr>
            <a:xfrm>
              <a:off x="7788730" y="28944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433392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Looking at a program</a:t>
            </a:r>
          </a:p>
        </p:txBody>
      </p:sp>
      <p:sp>
        <p:nvSpPr>
          <p:cNvPr id="5" name="Content Placeholder 4"/>
          <p:cNvSpPr txBox="1">
            <a:spLocks noGrp="1"/>
          </p:cNvSpPr>
          <p:nvPr>
            <p:ph idx="1"/>
          </p:nvPr>
        </p:nvSpPr>
        <p:spPr>
          <a:xfrm>
            <a:off x="308752" y="4866307"/>
            <a:ext cx="8229600" cy="1200328"/>
          </a:xfrm>
          <a:prstGeom prst="rect">
            <a:avLst/>
          </a:prstGeom>
          <a:noFill/>
        </p:spPr>
        <p:txBody>
          <a:bodyPr wrap="square" rtlCol="0">
            <a:spAutoFit/>
          </a:bodyPr>
          <a:lstStyle/>
          <a:p>
            <a:pPr marL="0" indent="0">
              <a:buNone/>
            </a:pPr>
            <a:r>
              <a:rPr lang="en-US" sz="2400" dirty="0" smtClean="0"/>
              <a:t>When the program is executing the semicolon </a:t>
            </a:r>
            <a:r>
              <a:rPr lang="en-US" sz="2400" u="sng" dirty="0" smtClean="0"/>
              <a:t>terminates</a:t>
            </a:r>
            <a:r>
              <a:rPr lang="en-US" sz="2400" dirty="0" smtClean="0"/>
              <a:t> the code and says go to the next line. Without it, the code will not compile (be translated so the computer can understand it).</a:t>
            </a:r>
            <a:endParaRPr lang="en-US" sz="2400" dirty="0"/>
          </a:p>
        </p:txBody>
      </p:sp>
      <p:grpSp>
        <p:nvGrpSpPr>
          <p:cNvPr id="6" name="Group 5"/>
          <p:cNvGrpSpPr/>
          <p:nvPr/>
        </p:nvGrpSpPr>
        <p:grpSpPr>
          <a:xfrm>
            <a:off x="308752" y="1973602"/>
            <a:ext cx="6810375" cy="2892705"/>
            <a:chOff x="1362075" y="2495550"/>
            <a:chExt cx="6810375" cy="2892705"/>
          </a:xfrm>
        </p:grpSpPr>
        <p:sp>
          <p:nvSpPr>
            <p:cNvPr id="7" name="Text Box 5"/>
            <p:cNvSpPr txBox="1">
              <a:spLocks noChangeArrowheads="1"/>
            </p:cNvSpPr>
            <p:nvPr/>
          </p:nvSpPr>
          <p:spPr bwMode="auto">
            <a:xfrm>
              <a:off x="1362075" y="2495550"/>
              <a:ext cx="6810375" cy="2062103"/>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a:latin typeface="Courier New" pitchFamily="49" charset="0"/>
                  <a:cs typeface="Courier New" pitchFamily="49" charset="0"/>
                </a:rPr>
                <a:t>{</a:t>
              </a: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sp>
          <p:nvSpPr>
            <p:cNvPr id="8" name="Oval 7"/>
            <p:cNvSpPr/>
            <p:nvPr/>
          </p:nvSpPr>
          <p:spPr>
            <a:xfrm>
              <a:off x="3595170" y="3680558"/>
              <a:ext cx="581254" cy="6706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flipV="1">
              <a:off x="6507639" y="4130071"/>
              <a:ext cx="169436" cy="1258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677075" y="3345228"/>
              <a:ext cx="581254" cy="6706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flipH="1" flipV="1">
              <a:off x="4176425" y="4351219"/>
              <a:ext cx="2331214" cy="10370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382004" y="1573611"/>
            <a:ext cx="1328023" cy="2609608"/>
            <a:chOff x="7382004" y="1573611"/>
            <a:chExt cx="1328023" cy="2609608"/>
          </a:xfrm>
        </p:grpSpPr>
        <p:sp>
          <p:nvSpPr>
            <p:cNvPr id="21" name="Oval 20"/>
            <p:cNvSpPr/>
            <p:nvPr/>
          </p:nvSpPr>
          <p:spPr>
            <a:xfrm>
              <a:off x="7492563" y="3735380"/>
              <a:ext cx="956045"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22" name="Oval 21"/>
            <p:cNvSpPr/>
            <p:nvPr/>
          </p:nvSpPr>
          <p:spPr>
            <a:xfrm>
              <a:off x="7474687" y="1573611"/>
              <a:ext cx="956045" cy="577834"/>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23" name="Down Arrow 22"/>
            <p:cNvSpPr/>
            <p:nvPr/>
          </p:nvSpPr>
          <p:spPr>
            <a:xfrm>
              <a:off x="7770203" y="2200210"/>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405231" y="3159757"/>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25" name="Down Arrow 24"/>
            <p:cNvSpPr/>
            <p:nvPr/>
          </p:nvSpPr>
          <p:spPr>
            <a:xfrm>
              <a:off x="7788730" y="34923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7382004" y="2445684"/>
              <a:ext cx="1304796" cy="41678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Print “Hello World”</a:t>
              </a:r>
              <a:endParaRPr lang="en-US" sz="1200" dirty="0">
                <a:solidFill>
                  <a:srgbClr val="000000"/>
                </a:solidFill>
              </a:endParaRPr>
            </a:p>
          </p:txBody>
        </p:sp>
        <p:sp>
          <p:nvSpPr>
            <p:cNvPr id="27" name="Down Arrow 26"/>
            <p:cNvSpPr/>
            <p:nvPr/>
          </p:nvSpPr>
          <p:spPr>
            <a:xfrm>
              <a:off x="7788730" y="28944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71128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6882" name="Rectangle 2"/>
          <p:cNvSpPr>
            <a:spLocks noGrp="1" noChangeArrowheads="1"/>
          </p:cNvSpPr>
          <p:nvPr>
            <p:ph type="title"/>
          </p:nvPr>
        </p:nvSpPr>
        <p:spPr>
          <a:noFill/>
          <a:ln/>
          <a:extLst>
            <a:ext uri="{91240B29-F687-4f45-9708-019B960494DF}">
              <a14:hiddenLine xmlns:a14="http://schemas.microsoft.com/office/drawing/2010/main" xmlns="" w="12700">
                <a:solidFill>
                  <a:schemeClr val="tx1"/>
                </a:solidFill>
                <a:miter lim="800000"/>
                <a:headEnd/>
                <a:tailEnd/>
              </a14:hiddenLine>
            </a:ext>
          </a:extLst>
        </p:spPr>
        <p:txBody>
          <a:bodyPr lIns="90830" tIns="44618" rIns="90830" bIns="44618"/>
          <a:lstStyle/>
          <a:p>
            <a:r>
              <a:rPr lang="en-US" dirty="0"/>
              <a:t>Computation</a:t>
            </a:r>
          </a:p>
        </p:txBody>
      </p:sp>
      <p:sp>
        <p:nvSpPr>
          <p:cNvPr id="2426883" name="Rectangle 3"/>
          <p:cNvSpPr>
            <a:spLocks noGrp="1" noChangeArrowheads="1"/>
          </p:cNvSpPr>
          <p:nvPr>
            <p:ph type="body" sz="half" idx="1"/>
          </p:nvPr>
        </p:nvSpPr>
        <p:spPr>
          <a:xfrm>
            <a:off x="685800" y="2199673"/>
            <a:ext cx="3755236" cy="4114800"/>
          </a:xfrm>
          <a:noFill/>
          <a:ln/>
          <a:extLst>
            <a:ext uri="{91240B29-F687-4f45-9708-019B960494DF}">
              <a14:hiddenLine xmlns:a14="http://schemas.microsoft.com/office/drawing/2010/main" xmlns="" w="12700">
                <a:solidFill>
                  <a:schemeClr val="tx1"/>
                </a:solidFill>
                <a:miter lim="800000"/>
                <a:headEnd/>
                <a:tailEnd/>
              </a14:hiddenLine>
            </a:ext>
          </a:extLst>
        </p:spPr>
        <p:txBody>
          <a:bodyPr lIns="90830" tIns="44618" rIns="90830" bIns="44618">
            <a:normAutofit/>
          </a:bodyPr>
          <a:lstStyle/>
          <a:p>
            <a:pPr>
              <a:lnSpc>
                <a:spcPts val="2525"/>
              </a:lnSpc>
              <a:spcBef>
                <a:spcPct val="0"/>
              </a:spcBef>
              <a:spcAft>
                <a:spcPts val="813"/>
              </a:spcAft>
              <a:buClr>
                <a:schemeClr val="tx1"/>
              </a:buClr>
            </a:pPr>
            <a:r>
              <a:rPr lang="en-US" sz="2400" dirty="0"/>
              <a:t>Used to interpret sensor values; perception</a:t>
            </a:r>
          </a:p>
          <a:p>
            <a:pPr>
              <a:lnSpc>
                <a:spcPts val="2525"/>
              </a:lnSpc>
              <a:spcBef>
                <a:spcPct val="0"/>
              </a:spcBef>
              <a:spcAft>
                <a:spcPts val="813"/>
              </a:spcAft>
              <a:buClr>
                <a:schemeClr val="tx1"/>
              </a:buClr>
            </a:pPr>
            <a:r>
              <a:rPr lang="en-US" sz="2400" dirty="0"/>
              <a:t>Used to generate proper effector commands</a:t>
            </a:r>
          </a:p>
          <a:p>
            <a:pPr>
              <a:lnSpc>
                <a:spcPts val="2525"/>
              </a:lnSpc>
              <a:spcBef>
                <a:spcPct val="0"/>
              </a:spcBef>
              <a:spcAft>
                <a:spcPts val="813"/>
              </a:spcAft>
              <a:buClr>
                <a:schemeClr val="tx1"/>
              </a:buClr>
            </a:pPr>
            <a:r>
              <a:rPr lang="en-US" sz="2400" dirty="0"/>
              <a:t>Used to project effects and plan </a:t>
            </a:r>
            <a:r>
              <a:rPr lang="en-US" sz="2400" dirty="0" smtClean="0"/>
              <a:t>actions</a:t>
            </a:r>
            <a:endParaRPr lang="en-US" sz="2400" dirty="0"/>
          </a:p>
        </p:txBody>
      </p:sp>
      <p:pic>
        <p:nvPicPr>
          <p:cNvPr id="2426884" name="Picture 4"/>
          <p:cNvPicPr>
            <a:picLocks noGrp="1" noChangeAspect="1" noChangeArrowheads="1"/>
          </p:cNvPicPr>
          <p:nvPr>
            <p:ph sz="half" idx="2"/>
          </p:nvPr>
        </p:nvPicPr>
        <p:blipFill>
          <a:blip r:embed="rId3">
            <a:extLst>
              <a:ext uri="{28A0092B-C50C-407E-A947-70E740481C1C}">
                <a14:useLocalDpi xmlns:a14="http://schemas.microsoft.com/office/drawing/2010/main"/>
              </a:ext>
            </a:extLst>
          </a:blip>
          <a:srcRect/>
          <a:stretch>
            <a:fillRect/>
          </a:stretch>
        </p:blipFill>
        <p:spPr>
          <a:xfrm>
            <a:off x="4648200" y="2628900"/>
            <a:ext cx="3810000" cy="28178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789992069"/>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80206" y="3091584"/>
            <a:ext cx="1308240" cy="36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058334" y="3880556"/>
            <a:ext cx="667432" cy="3631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80205" y="4725637"/>
            <a:ext cx="850029" cy="3684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780206" y="2328333"/>
            <a:ext cx="850027" cy="3386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4"/>
          <p:cNvSpPr>
            <a:spLocks noGrp="1"/>
          </p:cNvSpPr>
          <p:nvPr>
            <p:ph idx="1"/>
          </p:nvPr>
        </p:nvSpPr>
        <p:spPr bwMode="auto">
          <a:xfrm>
            <a:off x="385095" y="1847633"/>
            <a:ext cx="3138547" cy="3246478"/>
          </a:xfrm>
          <a:noFill/>
          <a:ln>
            <a:miter lim="800000"/>
            <a:headEnd/>
            <a:tailEnd/>
          </a:ln>
        </p:spPr>
        <p:txBody>
          <a:bodyPr vert="horz" wrap="square" lIns="91440" tIns="45720" rIns="91440" bIns="45720" numCol="1" anchor="t" anchorCtr="0" compatLnSpc="1">
            <a:prstTxWarp prst="textNoShape">
              <a:avLst/>
            </a:prstTxWarp>
          </a:bodyPr>
          <a:lstStyle/>
          <a:p>
            <a:r>
              <a:rPr lang="en-US" sz="2400" dirty="0" smtClean="0"/>
              <a:t>Comments appear in </a:t>
            </a:r>
            <a:r>
              <a:rPr lang="en-US" sz="2400" dirty="0" smtClean="0">
                <a:solidFill>
                  <a:srgbClr val="339933"/>
                </a:solidFill>
              </a:rPr>
              <a:t>green</a:t>
            </a:r>
            <a:endParaRPr lang="en-US" sz="2400" dirty="0" smtClean="0"/>
          </a:p>
          <a:p>
            <a:r>
              <a:rPr lang="en-US" sz="2400" dirty="0" smtClean="0"/>
              <a:t>Key words </a:t>
            </a:r>
            <a:r>
              <a:rPr lang="en-US" sz="2400" dirty="0"/>
              <a:t>appear in </a:t>
            </a:r>
            <a:r>
              <a:rPr lang="en-US" sz="2400" b="1" dirty="0" smtClean="0">
                <a:solidFill>
                  <a:srgbClr val="0000FF"/>
                </a:solidFill>
              </a:rPr>
              <a:t>bold blue</a:t>
            </a:r>
          </a:p>
          <a:p>
            <a:r>
              <a:rPr lang="en-US" sz="2400" dirty="0" smtClean="0"/>
              <a:t>Text strings </a:t>
            </a:r>
            <a:r>
              <a:rPr lang="en-US" sz="2400" dirty="0"/>
              <a:t>appear in </a:t>
            </a:r>
            <a:r>
              <a:rPr lang="en-US" sz="2400" dirty="0" smtClean="0">
                <a:solidFill>
                  <a:srgbClr val="FF0000"/>
                </a:solidFill>
              </a:rPr>
              <a:t>red</a:t>
            </a:r>
          </a:p>
          <a:p>
            <a:r>
              <a:rPr lang="en-US" sz="2400" dirty="0" smtClean="0"/>
              <a:t>Numbers appear </a:t>
            </a:r>
            <a:r>
              <a:rPr lang="en-US" sz="2400" dirty="0"/>
              <a:t>in </a:t>
            </a:r>
            <a:r>
              <a:rPr lang="en-US" sz="2400" dirty="0" smtClean="0">
                <a:solidFill>
                  <a:srgbClr val="00CC99"/>
                </a:solidFill>
              </a:rPr>
              <a:t>aqua</a:t>
            </a:r>
          </a:p>
        </p:txBody>
      </p:sp>
      <p:grpSp>
        <p:nvGrpSpPr>
          <p:cNvPr id="7" name="Group 6"/>
          <p:cNvGrpSpPr/>
          <p:nvPr/>
        </p:nvGrpSpPr>
        <p:grpSpPr>
          <a:xfrm>
            <a:off x="3727493" y="1624771"/>
            <a:ext cx="4959305" cy="4208004"/>
            <a:chOff x="3248803" y="1437753"/>
            <a:chExt cx="5895197" cy="4838091"/>
          </a:xfrm>
        </p:grpSpPr>
        <p:pic>
          <p:nvPicPr>
            <p:cNvPr id="8" name="Picture 7"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75996" y="1437753"/>
              <a:ext cx="5268004" cy="3581400"/>
            </a:xfrm>
            <a:prstGeom prst="rect">
              <a:avLst/>
            </a:prstGeom>
          </p:spPr>
        </p:pic>
        <p:sp>
          <p:nvSpPr>
            <p:cNvPr id="9" name="Rectangle 18"/>
            <p:cNvSpPr>
              <a:spLocks noChangeArrowheads="1"/>
            </p:cNvSpPr>
            <p:nvPr/>
          </p:nvSpPr>
          <p:spPr bwMode="auto">
            <a:xfrm>
              <a:off x="4419600" y="3124200"/>
              <a:ext cx="3276600" cy="1052205"/>
            </a:xfrm>
            <a:prstGeom prst="rect">
              <a:avLst/>
            </a:prstGeom>
            <a:noFill/>
            <a:ln w="25400">
              <a:solidFill>
                <a:srgbClr val="FF0000"/>
              </a:solidFill>
              <a:round/>
              <a:headEnd/>
              <a:tailEnd/>
            </a:ln>
          </p:spPr>
          <p:txBody>
            <a:bodyPr/>
            <a:lstStyle/>
            <a:p>
              <a:pPr eaLnBrk="0" hangingPunct="0"/>
              <a:endParaRPr lang="en-US" sz="1600" dirty="0">
                <a:latin typeface="Times"/>
              </a:endParaRPr>
            </a:p>
          </p:txBody>
        </p:sp>
        <p:sp>
          <p:nvSpPr>
            <p:cNvPr id="10" name="Text Box 4"/>
            <p:cNvSpPr txBox="1">
              <a:spLocks noChangeArrowheads="1"/>
            </p:cNvSpPr>
            <p:nvPr/>
          </p:nvSpPr>
          <p:spPr bwMode="auto">
            <a:xfrm>
              <a:off x="3248803" y="4577308"/>
              <a:ext cx="5857875" cy="1698536"/>
            </a:xfrm>
            <a:prstGeom prst="rect">
              <a:avLst/>
            </a:prstGeom>
            <a:solidFill>
              <a:schemeClr val="bg1"/>
            </a:solidFill>
            <a:ln w="25400">
              <a:solidFill>
                <a:srgbClr val="FF0000"/>
              </a:solidFill>
              <a:miter lim="800000"/>
              <a:headEnd/>
              <a:tailEnd/>
            </a:ln>
          </p:spPr>
          <p:txBody>
            <a:bodyPr>
              <a:spAutoFit/>
            </a:bodyPr>
            <a:lstStyle/>
            <a:p>
              <a:r>
                <a:rPr lang="en-US" b="1" dirty="0">
                  <a:solidFill>
                    <a:srgbClr val="0000FF"/>
                  </a:solidFill>
                  <a:latin typeface="Courier New" pitchFamily="49" charset="0"/>
                  <a:cs typeface="Courier New" pitchFamily="49" charset="0"/>
                </a:rPr>
                <a:t>int</a:t>
              </a:r>
              <a:r>
                <a:rPr lang="en-US" b="1" dirty="0">
                  <a:latin typeface="Courier New" pitchFamily="49" charset="0"/>
                  <a:cs typeface="Courier New" pitchFamily="49" charset="0"/>
                </a:rPr>
                <a:t> main()</a:t>
              </a:r>
            </a:p>
            <a:p>
              <a:r>
                <a:rPr lang="en-US" dirty="0">
                  <a:latin typeface="Courier New" pitchFamily="49" charset="0"/>
                  <a:cs typeface="Courier New" pitchFamily="49" charset="0"/>
                </a:rPr>
                <a:t>{</a:t>
              </a:r>
            </a:p>
            <a:p>
              <a:r>
                <a:rPr lang="en-US" b="1" dirty="0">
                  <a:latin typeface="Courier New" pitchFamily="49" charset="0"/>
                  <a:cs typeface="Courier New" pitchFamily="49" charset="0"/>
                </a:rPr>
                <a:t>    printf</a:t>
              </a:r>
              <a:r>
                <a:rPr lang="en-US" dirty="0" smtClean="0">
                  <a:latin typeface="Courier New" pitchFamily="49" charset="0"/>
                  <a:cs typeface="Courier New" pitchFamily="49" charset="0"/>
                </a:rPr>
                <a:t>(</a:t>
              </a:r>
              <a:r>
                <a:rPr lang="en-US" dirty="0" smtClean="0">
                  <a:solidFill>
                    <a:srgbClr val="CC0000"/>
                  </a:solidFill>
                  <a:latin typeface="Courier New" pitchFamily="49" charset="0"/>
                  <a:cs typeface="Courier New" pitchFamily="49" charset="0"/>
                </a:rPr>
                <a:t>"Hello, World!\n"</a:t>
              </a:r>
              <a:r>
                <a:rPr lang="en-US" dirty="0" smtClean="0">
                  <a:latin typeface="Courier New" pitchFamily="49" charset="0"/>
                  <a:cs typeface="Courier New" pitchFamily="49" charset="0"/>
                </a:rPr>
                <a:t>);</a:t>
              </a:r>
            </a:p>
            <a:p>
              <a:r>
                <a:rPr lang="en-US" b="1" dirty="0" smtClean="0">
                  <a:latin typeface="Courier New" pitchFamily="49" charset="0"/>
                  <a:cs typeface="Courier New" pitchFamily="49" charset="0"/>
                </a:rPr>
                <a:t>    </a:t>
              </a:r>
              <a:r>
                <a:rPr lang="en-US" b="1" dirty="0" smtClean="0">
                  <a:solidFill>
                    <a:srgbClr val="0000FF"/>
                  </a:solidFill>
                  <a:latin typeface="Courier New" pitchFamily="49" charset="0"/>
                  <a:cs typeface="Courier New" pitchFamily="49" charset="0"/>
                </a:rPr>
                <a:t>return</a:t>
              </a:r>
              <a:r>
                <a:rPr lang="en-US" b="1" dirty="0" smtClean="0">
                  <a:latin typeface="Courier New" pitchFamily="49" charset="0"/>
                  <a:cs typeface="Courier New" pitchFamily="49" charset="0"/>
                </a:rPr>
                <a:t> </a:t>
              </a:r>
              <a:r>
                <a:rPr lang="en-US" dirty="0" smtClean="0">
                  <a:solidFill>
                    <a:srgbClr val="00CC99"/>
                  </a:solidFill>
                  <a:latin typeface="Courier New" pitchFamily="49" charset="0"/>
                  <a:cs typeface="Courier New" pitchFamily="49" charset="0"/>
                </a:rPr>
                <a:t>0</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r>
                <a:rPr lang="en-US" dirty="0">
                  <a:latin typeface="Courier New" pitchFamily="49" charset="0"/>
                  <a:cs typeface="Courier New" pitchFamily="49" charset="0"/>
                </a:rPr>
                <a:t>}</a:t>
              </a:r>
            </a:p>
          </p:txBody>
        </p:sp>
        <p:cxnSp>
          <p:nvCxnSpPr>
            <p:cNvPr id="11" name="Straight Connector 24"/>
            <p:cNvCxnSpPr>
              <a:cxnSpLocks noChangeShapeType="1"/>
            </p:cNvCxnSpPr>
            <p:nvPr/>
          </p:nvCxnSpPr>
          <p:spPr bwMode="auto">
            <a:xfrm flipH="1">
              <a:off x="3248803" y="3124200"/>
              <a:ext cx="1170798" cy="1453108"/>
            </a:xfrm>
            <a:prstGeom prst="line">
              <a:avLst/>
            </a:prstGeom>
            <a:noFill/>
            <a:ln w="25400">
              <a:solidFill>
                <a:srgbClr val="FF0000"/>
              </a:solidFill>
              <a:round/>
              <a:headEnd/>
              <a:tailEnd/>
            </a:ln>
          </p:spPr>
        </p:cxnSp>
      </p:grpSp>
      <p:sp>
        <p:nvSpPr>
          <p:cNvPr id="12" name="Title 1"/>
          <p:cNvSpPr txBox="1">
            <a:spLocks/>
          </p:cNvSpPr>
          <p:nvPr/>
        </p:nvSpPr>
        <p:spPr>
          <a:xfrm>
            <a:off x="609600" y="239889"/>
            <a:ext cx="8229600" cy="1330149"/>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300" dirty="0" smtClean="0"/>
              <a:t>The KISS IDE highlights parts of a program to make it easier to read</a:t>
            </a:r>
          </a:p>
          <a:p>
            <a:pPr marL="571500" indent="-571500">
              <a:buFont typeface="Arial"/>
              <a:buChar char="•"/>
            </a:pPr>
            <a:r>
              <a:rPr lang="en-US" sz="4000" dirty="0"/>
              <a:t>By default, the KISS IDE colors your code and adds line numbers</a:t>
            </a:r>
          </a:p>
        </p:txBody>
      </p:sp>
      <p:sp>
        <p:nvSpPr>
          <p:cNvPr id="3" name="TextBox 2"/>
          <p:cNvSpPr txBox="1"/>
          <p:nvPr/>
        </p:nvSpPr>
        <p:spPr>
          <a:xfrm>
            <a:off x="8397875" y="627062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11838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smtClean="0"/>
              <a:t>Functions</a:t>
            </a:r>
            <a:endParaRPr lang="en-US" sz="3600" dirty="0"/>
          </a:p>
        </p:txBody>
      </p:sp>
      <p:sp>
        <p:nvSpPr>
          <p:cNvPr id="4" name="Rectangle 3"/>
          <p:cNvSpPr/>
          <p:nvPr/>
        </p:nvSpPr>
        <p:spPr>
          <a:xfrm>
            <a:off x="366489" y="995599"/>
            <a:ext cx="8549114" cy="5355313"/>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functions and how to access the KISS IDE Function Library</a:t>
            </a:r>
          </a:p>
          <a:p>
            <a:pPr marL="285750" lvl="0" indent="-285750">
              <a:buFont typeface="Arial"/>
              <a:buChar char="•"/>
            </a:pPr>
            <a:r>
              <a:rPr lang="en-US" dirty="0" smtClean="0"/>
              <a:t>To reinforce the learning of basic functions they will use when programming their robots</a:t>
            </a:r>
          </a:p>
          <a:p>
            <a:pPr marL="742950" lvl="1" indent="-285750">
              <a:buFont typeface="Courier New"/>
              <a:buChar char="o"/>
            </a:pPr>
            <a:r>
              <a:rPr lang="en-US" dirty="0" smtClean="0"/>
              <a:t>Function  has  </a:t>
            </a:r>
            <a:r>
              <a:rPr lang="en-US" dirty="0" err="1" smtClean="0">
                <a:latin typeface="Courier"/>
              </a:rPr>
              <a:t>descriptive_name</a:t>
            </a:r>
            <a:r>
              <a:rPr lang="en-US" dirty="0" smtClean="0">
                <a:latin typeface="Courier"/>
              </a:rPr>
              <a:t> (</a:t>
            </a:r>
            <a:r>
              <a:rPr lang="en-US" dirty="0" smtClean="0">
                <a:solidFill>
                  <a:srgbClr val="0000FF"/>
                </a:solidFill>
                <a:latin typeface="Courier"/>
              </a:rPr>
              <a:t>argument</a:t>
            </a:r>
            <a:r>
              <a:rPr lang="en-US" dirty="0" smtClean="0">
                <a:latin typeface="Courier"/>
              </a:rPr>
              <a:t>); </a:t>
            </a:r>
            <a:r>
              <a:rPr lang="en-US" dirty="0" smtClean="0"/>
              <a:t>(terminating statement)</a:t>
            </a:r>
          </a:p>
          <a:p>
            <a:pPr lvl="0"/>
            <a:r>
              <a:rPr lang="en-US" b="1" dirty="0" smtClean="0"/>
              <a:t>Preparation</a:t>
            </a:r>
          </a:p>
          <a:p>
            <a:pPr marL="285750" lvl="0" indent="-285750">
              <a:buFont typeface="Arial"/>
              <a:buChar char="•"/>
            </a:pPr>
            <a:r>
              <a:rPr lang="en-US" dirty="0" smtClean="0"/>
              <a:t>Print cards (found in resource slide) that students can have with them when they start programming their robots</a:t>
            </a:r>
          </a:p>
          <a:p>
            <a:pPr marL="285750" lvl="0" indent="-285750">
              <a:buFont typeface="Arial"/>
              <a:buChar char="•"/>
            </a:pPr>
            <a:r>
              <a:rPr lang="en-US" dirty="0" smtClean="0"/>
              <a:t>Have the KISS IDE open and running on a master computer everyone can see OR better yet open on each of the student’s computers</a:t>
            </a:r>
          </a:p>
          <a:p>
            <a:pPr lvl="0"/>
            <a:r>
              <a:rPr lang="en-US" b="1" dirty="0" smtClean="0"/>
              <a:t>Activity</a:t>
            </a:r>
          </a:p>
          <a:p>
            <a:pPr marL="285750" lvl="0" indent="-285750">
              <a:buFont typeface="Arial"/>
              <a:buChar char="•"/>
            </a:pPr>
            <a:r>
              <a:rPr lang="en-US" b="1" dirty="0" smtClean="0"/>
              <a:t>Have the student open the KISS IDE (instruction in resource slides)</a:t>
            </a:r>
          </a:p>
          <a:p>
            <a:pPr marL="742950" lvl="1" indent="-285750">
              <a:buFont typeface="Courier New"/>
              <a:buChar char="o"/>
            </a:pPr>
            <a:r>
              <a:rPr lang="en-US" dirty="0" smtClean="0"/>
              <a:t>Access the KISS IDE User Manual</a:t>
            </a:r>
          </a:p>
          <a:p>
            <a:pPr marL="742950" lvl="1" indent="-285750">
              <a:buFont typeface="Courier New"/>
              <a:buChar char="o"/>
            </a:pPr>
            <a:r>
              <a:rPr lang="en-US" dirty="0" smtClean="0"/>
              <a:t>Scroll through the function libraries  (The libraries also contain functions for the iRobot Create Platform in addition to the DemoBot platform these exercises use)</a:t>
            </a:r>
          </a:p>
          <a:p>
            <a:pPr marL="742950" lvl="1" indent="-285750">
              <a:buFont typeface="Courier New"/>
              <a:buChar char="o"/>
            </a:pPr>
            <a:r>
              <a:rPr lang="en-US" dirty="0" smtClean="0"/>
              <a:t>Have students cut out the function cards they will use when programming their robots</a:t>
            </a:r>
          </a:p>
          <a:p>
            <a:pPr marL="285750" lvl="0" indent="-285750">
              <a:buFont typeface="Courier New"/>
              <a:buChar char="o"/>
            </a:pPr>
            <a:endParaRPr lang="en-US" b="1" dirty="0" smtClean="0"/>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7316935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dirty="0" smtClean="0"/>
              <a:t>Background Information</a:t>
            </a:r>
            <a:br>
              <a:rPr lang="en-US" dirty="0" smtClean="0"/>
            </a:br>
            <a:r>
              <a:rPr lang="en-US" dirty="0" smtClean="0"/>
              <a:t>Why use </a:t>
            </a:r>
            <a:r>
              <a:rPr lang="en-US" b="1" dirty="0" smtClean="0">
                <a:solidFill>
                  <a:srgbClr val="0000FF"/>
                </a:solidFill>
              </a:rPr>
              <a:t>C</a:t>
            </a:r>
            <a:r>
              <a:rPr lang="en-US" dirty="0" smtClean="0"/>
              <a:t>?</a:t>
            </a:r>
          </a:p>
        </p:txBody>
      </p:sp>
      <p:sp>
        <p:nvSpPr>
          <p:cNvPr id="5" name="Content Placeholder 2"/>
          <p:cNvSpPr>
            <a:spLocks noGrp="1"/>
          </p:cNvSpPr>
          <p:nvPr>
            <p:ph idx="1"/>
          </p:nvPr>
        </p:nvSpPr>
        <p:spPr bwMode="auto">
          <a:xfrm>
            <a:off x="254000" y="1600200"/>
            <a:ext cx="8791222" cy="4525963"/>
          </a:xfrm>
          <a:noFill/>
          <a:ln>
            <a:miter lim="800000"/>
            <a:headEnd/>
            <a:tailEnd/>
          </a:ln>
        </p:spPr>
        <p:txBody>
          <a:bodyPr vert="horz" wrap="square" lIns="91440" tIns="45720" rIns="91440" bIns="45720" numCol="1" anchor="t" anchorCtr="0" compatLnSpc="1">
            <a:prstTxWarp prst="textNoShape">
              <a:avLst/>
            </a:prstTxWarp>
          </a:bodyPr>
          <a:lstStyle/>
          <a:p>
            <a:pPr>
              <a:buClr>
                <a:schemeClr val="tx1"/>
              </a:buClr>
            </a:pPr>
            <a:r>
              <a:rPr lang="en-US" sz="2400" b="1" dirty="0" smtClean="0">
                <a:solidFill>
                  <a:srgbClr val="0000FF"/>
                </a:solidFill>
              </a:rPr>
              <a:t>C</a:t>
            </a:r>
            <a:r>
              <a:rPr lang="en-US" sz="2400" dirty="0" smtClean="0"/>
              <a:t> is a high level programming language developed to support the Unix operating system</a:t>
            </a:r>
          </a:p>
          <a:p>
            <a:pPr lvl="1">
              <a:buClr>
                <a:schemeClr val="tx1"/>
              </a:buClr>
              <a:buFont typeface="Courier New"/>
              <a:buChar char="o"/>
            </a:pPr>
            <a:r>
              <a:rPr lang="en-US" sz="2400" dirty="0" smtClean="0"/>
              <a:t>The KIPR Link controller utilizes a version of Unix called Linux</a:t>
            </a:r>
          </a:p>
          <a:p>
            <a:pPr>
              <a:buClr>
                <a:schemeClr val="tx1"/>
              </a:buClr>
            </a:pPr>
            <a:r>
              <a:rPr lang="en-US" sz="2400" b="1" u="sng" dirty="0">
                <a:solidFill>
                  <a:srgbClr val="0000FF"/>
                </a:solidFill>
              </a:rPr>
              <a:t>C</a:t>
            </a:r>
            <a:r>
              <a:rPr lang="en-US" sz="2400" u="sng" dirty="0" smtClean="0"/>
              <a:t> is the most widely used language for systems programming</a:t>
            </a:r>
          </a:p>
          <a:p>
            <a:pPr>
              <a:buClr>
                <a:schemeClr val="tx1"/>
              </a:buClr>
            </a:pPr>
            <a:r>
              <a:rPr lang="en-US" sz="2400" dirty="0" smtClean="0"/>
              <a:t>Botball robots need to be programmed at the systems level to use the features of the KIPR Link</a:t>
            </a:r>
          </a:p>
          <a:p>
            <a:pPr>
              <a:buClr>
                <a:schemeClr val="tx1"/>
              </a:buClr>
            </a:pPr>
            <a:r>
              <a:rPr lang="en-US" sz="2400" dirty="0" smtClean="0"/>
              <a:t>For the Link controller, the KISS IDE (Integrated Development Environment) provides a user friendly interface to develop programs in </a:t>
            </a:r>
            <a:r>
              <a:rPr lang="en-US" sz="2400" b="1" dirty="0" smtClean="0">
                <a:solidFill>
                  <a:srgbClr val="0000FF"/>
                </a:solidFill>
              </a:rPr>
              <a:t>C</a:t>
            </a:r>
            <a:r>
              <a:rPr lang="en-US" sz="2400" b="1" dirty="0" smtClean="0"/>
              <a:t>,</a:t>
            </a:r>
            <a:r>
              <a:rPr lang="en-US" sz="2400" b="1" dirty="0" smtClean="0">
                <a:solidFill>
                  <a:srgbClr val="0000FF"/>
                </a:solidFill>
              </a:rPr>
              <a:t> </a:t>
            </a:r>
            <a:r>
              <a:rPr lang="en-US" sz="2400" b="1" dirty="0" smtClean="0">
                <a:solidFill>
                  <a:srgbClr val="000000"/>
                </a:solidFill>
              </a:rPr>
              <a:t>C++</a:t>
            </a:r>
            <a:r>
              <a:rPr lang="en-US" sz="2400" b="1" dirty="0" smtClean="0"/>
              <a:t>, Java and Python</a:t>
            </a:r>
          </a:p>
          <a:p>
            <a:pPr>
              <a:buClr>
                <a:schemeClr val="tx1"/>
              </a:buClr>
            </a:pPr>
            <a:r>
              <a:rPr lang="en-US" sz="2400" dirty="0" smtClean="0"/>
              <a:t>These activities focus on</a:t>
            </a:r>
            <a:r>
              <a:rPr lang="en-US" sz="2400" dirty="0" smtClean="0">
                <a:solidFill>
                  <a:srgbClr val="800000"/>
                </a:solidFill>
              </a:rPr>
              <a:t> </a:t>
            </a:r>
            <a:r>
              <a:rPr lang="en-US" sz="2400" b="1" dirty="0" smtClean="0">
                <a:solidFill>
                  <a:srgbClr val="0000FF"/>
                </a:solidFill>
              </a:rPr>
              <a:t>C</a:t>
            </a:r>
          </a:p>
        </p:txBody>
      </p:sp>
      <p:pic>
        <p:nvPicPr>
          <p:cNvPr id="6" name="Picture 5"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0609551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05466307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62146" y="3538050"/>
            <a:ext cx="3874623" cy="2451137"/>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1023389" y="2498237"/>
            <a:ext cx="4749800" cy="2079625"/>
            <a:chOff x="676916" y="2568614"/>
            <a:chExt cx="5465779"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2256494" cy="775107"/>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17059387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107063229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41812261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0" y="1524000"/>
            <a:ext cx="7083778" cy="4446574"/>
          </a:xfrm>
          <a:prstGeom prst="rect">
            <a:avLst/>
          </a:prstGeom>
        </p:spPr>
      </p:pic>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84591214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smtClean="0"/>
              <a:t>Functions</a:t>
            </a:r>
            <a:endParaRPr lang="en-US" dirty="0"/>
          </a:p>
        </p:txBody>
      </p:sp>
      <p:sp>
        <p:nvSpPr>
          <p:cNvPr id="6" name="Content Placeholder 2"/>
          <p:cNvSpPr txBox="1">
            <a:spLocks noGrp="1"/>
          </p:cNvSpPr>
          <p:nvPr>
            <p:ph idx="1"/>
          </p:nvPr>
        </p:nvSpPr>
        <p:spPr>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dirty="0" smtClean="0">
                <a:solidFill>
                  <a:srgbClr val="000000"/>
                </a:solidFill>
                <a:cs typeface="Times New Roman" pitchFamily="18" charset="0"/>
              </a:rPr>
              <a:t>A function is like a title to an instruction book. When you call the function it does all of the commands in the book. </a:t>
            </a:r>
          </a:p>
          <a:p>
            <a:pPr algn="l"/>
            <a:endParaRPr lang="en-US" sz="2400" dirty="0" smtClean="0">
              <a:solidFill>
                <a:srgbClr val="000000"/>
              </a:solidFill>
              <a:cs typeface="Times New Roman" pitchFamily="18" charset="0"/>
            </a:endParaRPr>
          </a:p>
          <a:p>
            <a:pPr algn="l"/>
            <a:r>
              <a:rPr lang="en-US" sz="2400" dirty="0" smtClean="0">
                <a:solidFill>
                  <a:srgbClr val="000000"/>
                </a:solidFill>
                <a:cs typeface="Times New Roman" pitchFamily="18" charset="0"/>
              </a:rPr>
              <a:t>A      </a:t>
            </a:r>
            <a:r>
              <a:rPr lang="en-US" sz="2400" dirty="0" smtClean="0">
                <a:solidFill>
                  <a:srgbClr val="000000"/>
                </a:solidFill>
                <a:uFill>
                  <a:solidFill>
                    <a:srgbClr val="FF0000"/>
                  </a:solidFill>
                </a:uFill>
                <a:latin typeface="Courier"/>
                <a:cs typeface="Courier"/>
              </a:rPr>
              <a:t>clean_house() </a:t>
            </a:r>
            <a:r>
              <a:rPr lang="en-US" sz="2400" dirty="0" smtClean="0">
                <a:solidFill>
                  <a:srgbClr val="000000"/>
                </a:solidFill>
                <a:uFill>
                  <a:solidFill>
                    <a:srgbClr val="FF0000"/>
                  </a:solidFill>
                </a:uFill>
                <a:cs typeface="Times New Roman" pitchFamily="18" charset="0"/>
              </a:rPr>
              <a:t>     function </a:t>
            </a:r>
            <a:r>
              <a:rPr lang="en-US" sz="2400" dirty="0" smtClean="0">
                <a:solidFill>
                  <a:srgbClr val="000000"/>
                </a:solidFill>
                <a:cs typeface="Times New Roman" pitchFamily="18" charset="0"/>
              </a:rPr>
              <a:t>could mean vacuum, dust, mop, change the linens, wash the windows, etc… all the commands specified in the function are executed.</a:t>
            </a:r>
          </a:p>
          <a:p>
            <a:pPr algn="l"/>
            <a:endParaRPr lang="en-US" sz="2400" dirty="0">
              <a:solidFill>
                <a:srgbClr val="000000"/>
              </a:solidFill>
              <a:cs typeface="Times New Roman" pitchFamily="18" charset="0"/>
            </a:endParaRPr>
          </a:p>
          <a:p>
            <a:pPr algn="l"/>
            <a:r>
              <a:rPr lang="en-US" sz="2400" dirty="0" smtClean="0">
                <a:solidFill>
                  <a:srgbClr val="000000"/>
                </a:solidFill>
                <a:cs typeface="Times New Roman" pitchFamily="18" charset="0"/>
              </a:rPr>
              <a:t>The KISS IDE contains a large library of functions you can use to program your robots</a:t>
            </a:r>
            <a:r>
              <a:rPr lang="en-US" sz="2400" i="1" dirty="0" smtClean="0">
                <a:solidFill>
                  <a:srgbClr val="000000"/>
                </a:solidFill>
                <a:cs typeface="Times New Roman" pitchFamily="18" charset="0"/>
              </a:rPr>
              <a:t>.</a:t>
            </a:r>
          </a:p>
        </p:txBody>
      </p:sp>
    </p:spTree>
    <p:extLst>
      <p:ext uri="{BB962C8B-B14F-4D97-AF65-F5344CB8AC3E}">
        <p14:creationId xmlns:p14="http://schemas.microsoft.com/office/powerpoint/2010/main" val="215537174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Function Examples</a:t>
            </a:r>
            <a:endParaRPr lang="en-US" dirty="0"/>
          </a:p>
        </p:txBody>
      </p:sp>
      <p:sp>
        <p:nvSpPr>
          <p:cNvPr id="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marL="514350" indent="-514350"/>
            <a:r>
              <a:rPr lang="en-US" sz="2400" b="1" dirty="0" smtClean="0">
                <a:cs typeface="Courier New" pitchFamily="49" charset="0"/>
              </a:rPr>
              <a:t>motor(</a:t>
            </a:r>
            <a:r>
              <a:rPr lang="en-US" sz="2400" b="1" dirty="0" smtClean="0">
                <a:solidFill>
                  <a:srgbClr val="009696"/>
                </a:solidFill>
              </a:rPr>
              <a:t>0</a:t>
            </a:r>
            <a:r>
              <a:rPr lang="en-US" sz="2400" b="1" dirty="0" smtClean="0">
                <a:cs typeface="Courier New" pitchFamily="49" charset="0"/>
              </a:rPr>
              <a:t>,</a:t>
            </a:r>
            <a:r>
              <a:rPr lang="en-US" sz="2400" b="1" dirty="0" smtClean="0">
                <a:solidFill>
                  <a:srgbClr val="009696"/>
                </a:solidFill>
              </a:rPr>
              <a:t> 100</a:t>
            </a:r>
            <a:r>
              <a:rPr lang="en-US" sz="2400" b="1" dirty="0" smtClean="0">
                <a:cs typeface="Courier New" pitchFamily="49" charset="0"/>
              </a:rPr>
              <a:t>);</a:t>
            </a:r>
          </a:p>
          <a:p>
            <a:pPr marL="857250" lvl="1" indent="-457200">
              <a:buFont typeface="Courier New"/>
              <a:buChar char="o"/>
            </a:pPr>
            <a:r>
              <a:rPr lang="en-US" sz="2400" dirty="0" smtClean="0"/>
              <a:t>Turns on motor in port 0 at 100% power</a:t>
            </a:r>
          </a:p>
          <a:p>
            <a:pPr marL="400050" lvl="1" indent="0">
              <a:buNone/>
            </a:pPr>
            <a:endParaRPr lang="en-US" sz="2400" dirty="0" smtClean="0"/>
          </a:p>
          <a:p>
            <a:pPr marL="514350" indent="-514350"/>
            <a:r>
              <a:rPr lang="en-US" sz="2400" b="1" dirty="0" smtClean="0">
                <a:cs typeface="Courier New" pitchFamily="49" charset="0"/>
              </a:rPr>
              <a:t>digital(</a:t>
            </a:r>
            <a:r>
              <a:rPr lang="en-US" sz="2400" b="1" dirty="0" smtClean="0">
                <a:solidFill>
                  <a:srgbClr val="009696"/>
                </a:solidFill>
              </a:rPr>
              <a:t>8</a:t>
            </a:r>
            <a:r>
              <a:rPr lang="en-US" sz="2400" b="1" dirty="0" smtClean="0">
                <a:cs typeface="Courier New" pitchFamily="49" charset="0"/>
              </a:rPr>
              <a:t>);</a:t>
            </a:r>
          </a:p>
          <a:p>
            <a:pPr marL="914400" lvl="1" indent="-514350">
              <a:buFont typeface="Courier New"/>
              <a:buChar char="o"/>
            </a:pPr>
            <a:r>
              <a:rPr lang="en-US" sz="2400" dirty="0" smtClean="0"/>
              <a:t>Returns the values from the sensor plugged into the #8 digital port. It will be a number, either  </a:t>
            </a:r>
            <a:r>
              <a:rPr lang="en-US" sz="2400" dirty="0"/>
              <a:t>1</a:t>
            </a:r>
            <a:r>
              <a:rPr lang="en-US" sz="2400" dirty="0" smtClean="0"/>
              <a:t> or 0 (1 = yes/true and 0 = no/false).</a:t>
            </a:r>
          </a:p>
          <a:p>
            <a:pPr marL="400050" lvl="1" indent="0">
              <a:buNone/>
            </a:pPr>
            <a:endParaRPr lang="en-US" sz="2400" dirty="0" smtClean="0"/>
          </a:p>
          <a:p>
            <a:pPr marL="514350" indent="-514350"/>
            <a:r>
              <a:rPr lang="en-US" sz="2400" b="1" dirty="0" smtClean="0">
                <a:cs typeface="Courier New" pitchFamily="49" charset="0"/>
              </a:rPr>
              <a:t>analog10(</a:t>
            </a:r>
            <a:r>
              <a:rPr lang="en-US" sz="2400" b="1" dirty="0" smtClean="0">
                <a:solidFill>
                  <a:srgbClr val="009696"/>
                </a:solidFill>
              </a:rPr>
              <a:t>3</a:t>
            </a:r>
            <a:r>
              <a:rPr lang="en-US" sz="2400" b="1" dirty="0" smtClean="0">
                <a:cs typeface="Courier New" pitchFamily="49" charset="0"/>
              </a:rPr>
              <a:t>);</a:t>
            </a:r>
          </a:p>
          <a:p>
            <a:pPr marL="914400" lvl="1" indent="-514350">
              <a:buFont typeface="Courier New"/>
              <a:buChar char="o"/>
            </a:pPr>
            <a:r>
              <a:rPr lang="en-US" sz="2400" dirty="0" smtClean="0"/>
              <a:t>Returns the value of the analog sensor plugged into analog port #3 (analog values are between 0 and 1024).</a:t>
            </a:r>
          </a:p>
          <a:p>
            <a:pPr marL="914400" lvl="1" indent="-514350">
              <a:buFont typeface="+mj-lt"/>
              <a:buAutoNum type="arabicPeriod"/>
            </a:pPr>
            <a:endParaRPr lang="en-US" sz="1800" dirty="0" smtClean="0"/>
          </a:p>
        </p:txBody>
      </p:sp>
      <p:grpSp>
        <p:nvGrpSpPr>
          <p:cNvPr id="12" name="Group 11"/>
          <p:cNvGrpSpPr/>
          <p:nvPr/>
        </p:nvGrpSpPr>
        <p:grpSpPr>
          <a:xfrm>
            <a:off x="806921" y="979006"/>
            <a:ext cx="1230223" cy="740869"/>
            <a:chOff x="806921" y="979006"/>
            <a:chExt cx="1230223" cy="740869"/>
          </a:xfrm>
        </p:grpSpPr>
        <p:cxnSp>
          <p:nvCxnSpPr>
            <p:cNvPr id="3" name="Straight Arrow Connector 2"/>
            <p:cNvCxnSpPr/>
            <p:nvPr/>
          </p:nvCxnSpPr>
          <p:spPr>
            <a:xfrm>
              <a:off x="1150854" y="1348338"/>
              <a:ext cx="145511" cy="371537"/>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06921" y="979006"/>
              <a:ext cx="1230223" cy="369332"/>
            </a:xfrm>
            <a:prstGeom prst="rect">
              <a:avLst/>
            </a:prstGeom>
            <a:noFill/>
          </p:spPr>
          <p:txBody>
            <a:bodyPr wrap="square" rtlCol="0">
              <a:spAutoFit/>
            </a:bodyPr>
            <a:lstStyle/>
            <a:p>
              <a:r>
                <a:rPr lang="en-US" dirty="0" smtClean="0">
                  <a:solidFill>
                    <a:srgbClr val="FF0000"/>
                  </a:solidFill>
                </a:rPr>
                <a:t>Name</a:t>
              </a:r>
              <a:endParaRPr lang="en-US" dirty="0">
                <a:solidFill>
                  <a:srgbClr val="FF0000"/>
                </a:solidFill>
              </a:endParaRPr>
            </a:p>
          </p:txBody>
        </p:sp>
      </p:grpSp>
      <p:grpSp>
        <p:nvGrpSpPr>
          <p:cNvPr id="13" name="Group 12"/>
          <p:cNvGrpSpPr/>
          <p:nvPr/>
        </p:nvGrpSpPr>
        <p:grpSpPr>
          <a:xfrm>
            <a:off x="1753013" y="1047203"/>
            <a:ext cx="1230223" cy="740869"/>
            <a:chOff x="806921" y="979006"/>
            <a:chExt cx="1230223" cy="740869"/>
          </a:xfrm>
        </p:grpSpPr>
        <p:cxnSp>
          <p:nvCxnSpPr>
            <p:cNvPr id="14" name="Straight Arrow Connector 13"/>
            <p:cNvCxnSpPr/>
            <p:nvPr/>
          </p:nvCxnSpPr>
          <p:spPr>
            <a:xfrm>
              <a:off x="1150854" y="1348338"/>
              <a:ext cx="145511" cy="371537"/>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06921" y="979006"/>
              <a:ext cx="1230223" cy="369332"/>
            </a:xfrm>
            <a:prstGeom prst="rect">
              <a:avLst/>
            </a:prstGeom>
            <a:noFill/>
          </p:spPr>
          <p:txBody>
            <a:bodyPr wrap="square" rtlCol="0">
              <a:spAutoFit/>
            </a:bodyPr>
            <a:lstStyle/>
            <a:p>
              <a:r>
                <a:rPr lang="en-US" dirty="0" smtClean="0">
                  <a:solidFill>
                    <a:srgbClr val="FF0000"/>
                  </a:solidFill>
                </a:rPr>
                <a:t>Arguments</a:t>
              </a:r>
              <a:endParaRPr lang="en-US" dirty="0">
                <a:solidFill>
                  <a:srgbClr val="FF0000"/>
                </a:solidFill>
              </a:endParaRPr>
            </a:p>
          </p:txBody>
        </p:sp>
      </p:grpSp>
      <p:grpSp>
        <p:nvGrpSpPr>
          <p:cNvPr id="16" name="Group 15"/>
          <p:cNvGrpSpPr/>
          <p:nvPr/>
        </p:nvGrpSpPr>
        <p:grpSpPr>
          <a:xfrm>
            <a:off x="2883750" y="1159914"/>
            <a:ext cx="4259483" cy="740869"/>
            <a:chOff x="528578" y="979006"/>
            <a:chExt cx="4259483" cy="740869"/>
          </a:xfrm>
        </p:grpSpPr>
        <p:cxnSp>
          <p:nvCxnSpPr>
            <p:cNvPr id="17" name="Straight Arrow Connector 16"/>
            <p:cNvCxnSpPr/>
            <p:nvPr/>
          </p:nvCxnSpPr>
          <p:spPr>
            <a:xfrm flipH="1">
              <a:off x="528578" y="1348338"/>
              <a:ext cx="622276" cy="371537"/>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06921" y="979006"/>
              <a:ext cx="3981140" cy="369332"/>
            </a:xfrm>
            <a:prstGeom prst="rect">
              <a:avLst/>
            </a:prstGeom>
            <a:noFill/>
          </p:spPr>
          <p:txBody>
            <a:bodyPr wrap="square" rtlCol="0">
              <a:spAutoFit/>
            </a:bodyPr>
            <a:lstStyle/>
            <a:p>
              <a:r>
                <a:rPr lang="en-US" dirty="0" smtClean="0">
                  <a:solidFill>
                    <a:srgbClr val="FF0000"/>
                  </a:solidFill>
                </a:rPr>
                <a:t>Terminating Statement</a:t>
              </a:r>
              <a:endParaRPr lang="en-US" dirty="0">
                <a:solidFill>
                  <a:srgbClr val="FF0000"/>
                </a:solidFill>
              </a:endParaRPr>
            </a:p>
          </p:txBody>
        </p:sp>
      </p:grpSp>
      <p:pic>
        <p:nvPicPr>
          <p:cNvPr id="20" name="Picture 19" descr="Screen shot 2012-09-27 at 2.40.09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143233" y="1900783"/>
            <a:ext cx="811639" cy="1164702"/>
          </a:xfrm>
          <a:prstGeom prst="rect">
            <a:avLst/>
          </a:prstGeom>
        </p:spPr>
      </p:pic>
      <p:sp>
        <p:nvSpPr>
          <p:cNvPr id="21" name="Cloud Callout 20"/>
          <p:cNvSpPr/>
          <p:nvPr/>
        </p:nvSpPr>
        <p:spPr>
          <a:xfrm flipH="1">
            <a:off x="7430121" y="417071"/>
            <a:ext cx="1402322" cy="999464"/>
          </a:xfrm>
          <a:prstGeom prst="cloudCallout">
            <a:avLst>
              <a:gd name="adj1" fmla="val 35039"/>
              <a:gd name="adj2" fmla="val 92766"/>
            </a:avLst>
          </a:prstGeom>
          <a:solidFill>
            <a:schemeClr val="bg1">
              <a:lumMod val="8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I wonder if that controls motors?</a:t>
            </a:r>
            <a:endParaRPr lang="en-US" sz="1200" b="1" dirty="0">
              <a:solidFill>
                <a:schemeClr val="tx1"/>
              </a:solidFill>
            </a:endParaRPr>
          </a:p>
        </p:txBody>
      </p:sp>
    </p:spTree>
    <p:extLst>
      <p:ext uri="{BB962C8B-B14F-4D97-AF65-F5344CB8AC3E}">
        <p14:creationId xmlns:p14="http://schemas.microsoft.com/office/powerpoint/2010/main" val="149507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8930" name="Rectangle 2"/>
          <p:cNvSpPr>
            <a:spLocks noGrp="1" noChangeArrowheads="1"/>
          </p:cNvSpPr>
          <p:nvPr>
            <p:ph type="title"/>
          </p:nvPr>
        </p:nvSpPr>
        <p:spPr>
          <a:noFill/>
          <a:ln/>
          <a:extLst>
            <a:ext uri="{91240B29-F687-4f45-9708-019B960494DF}">
              <a14:hiddenLine xmlns:a14="http://schemas.microsoft.com/office/drawing/2010/main" xmlns="" w="12700">
                <a:solidFill>
                  <a:schemeClr val="tx1"/>
                </a:solidFill>
                <a:miter lim="800000"/>
                <a:headEnd/>
                <a:tailEnd/>
              </a14:hiddenLine>
            </a:ext>
          </a:extLst>
        </p:spPr>
        <p:txBody>
          <a:bodyPr lIns="90830" tIns="44618" rIns="90830" bIns="44618"/>
          <a:lstStyle/>
          <a:p>
            <a:r>
              <a:rPr lang="en-US" dirty="0"/>
              <a:t>Information</a:t>
            </a:r>
          </a:p>
        </p:txBody>
      </p:sp>
      <p:sp>
        <p:nvSpPr>
          <p:cNvPr id="2428931" name="Rectangle 3"/>
          <p:cNvSpPr>
            <a:spLocks noGrp="1" noChangeArrowheads="1"/>
          </p:cNvSpPr>
          <p:nvPr>
            <p:ph type="body" sz="half" idx="1"/>
          </p:nvPr>
        </p:nvSpPr>
        <p:spPr>
          <a:noFill/>
          <a:ln/>
          <a:extLst>
            <a:ext uri="{91240B29-F687-4f45-9708-019B960494DF}">
              <a14:hiddenLine xmlns:a14="http://schemas.microsoft.com/office/drawing/2010/main" xmlns="" w="12700">
                <a:solidFill>
                  <a:schemeClr val="tx1"/>
                </a:solidFill>
                <a:miter lim="800000"/>
                <a:headEnd/>
                <a:tailEnd/>
              </a14:hiddenLine>
            </a:ext>
          </a:extLst>
        </p:spPr>
        <p:txBody>
          <a:bodyPr lIns="90830" tIns="44618" rIns="90830" bIns="44618">
            <a:normAutofit fontScale="92500" lnSpcReduction="10000"/>
          </a:bodyPr>
          <a:lstStyle/>
          <a:p>
            <a:pPr>
              <a:lnSpc>
                <a:spcPct val="90000"/>
              </a:lnSpc>
            </a:pPr>
            <a:r>
              <a:rPr lang="en-US" sz="2800" dirty="0">
                <a:latin typeface="+mj-lt"/>
              </a:rPr>
              <a:t>Internal Information</a:t>
            </a:r>
          </a:p>
          <a:p>
            <a:pPr lvl="1">
              <a:lnSpc>
                <a:spcPct val="90000"/>
              </a:lnSpc>
              <a:buFont typeface="Courier New"/>
              <a:buChar char="o"/>
            </a:pPr>
            <a:r>
              <a:rPr lang="en-US" sz="2000" dirty="0">
                <a:latin typeface="+mj-lt"/>
              </a:rPr>
              <a:t>How to interpret sensor values</a:t>
            </a:r>
          </a:p>
          <a:p>
            <a:pPr lvl="1">
              <a:lnSpc>
                <a:spcPct val="90000"/>
              </a:lnSpc>
              <a:buFont typeface="Courier New"/>
              <a:buChar char="o"/>
            </a:pPr>
            <a:r>
              <a:rPr lang="en-US" sz="2000" dirty="0">
                <a:latin typeface="+mj-lt"/>
              </a:rPr>
              <a:t>How to generate effector commands</a:t>
            </a:r>
          </a:p>
          <a:p>
            <a:pPr lvl="1">
              <a:lnSpc>
                <a:spcPct val="90000"/>
              </a:lnSpc>
              <a:buFont typeface="Courier New"/>
              <a:buChar char="o"/>
            </a:pPr>
            <a:r>
              <a:rPr lang="en-US" sz="2000" dirty="0">
                <a:latin typeface="+mj-lt"/>
              </a:rPr>
              <a:t>Internal state &amp; history</a:t>
            </a:r>
            <a:endParaRPr lang="en-US" sz="2400" dirty="0">
              <a:latin typeface="+mj-lt"/>
            </a:endParaRPr>
          </a:p>
          <a:p>
            <a:pPr>
              <a:lnSpc>
                <a:spcPct val="90000"/>
              </a:lnSpc>
            </a:pPr>
            <a:r>
              <a:rPr lang="en-US" sz="2800" dirty="0">
                <a:latin typeface="+mj-lt"/>
              </a:rPr>
              <a:t>External Information</a:t>
            </a:r>
          </a:p>
          <a:p>
            <a:pPr lvl="1">
              <a:lnSpc>
                <a:spcPct val="90000"/>
              </a:lnSpc>
              <a:buFont typeface="Courier New"/>
              <a:buChar char="o"/>
            </a:pPr>
            <a:r>
              <a:rPr lang="en-US" sz="2000" dirty="0">
                <a:latin typeface="+mj-lt"/>
              </a:rPr>
              <a:t>World, user &amp; predictive models</a:t>
            </a:r>
            <a:endParaRPr lang="en-US" sz="2400" dirty="0">
              <a:latin typeface="+mj-lt"/>
            </a:endParaRPr>
          </a:p>
          <a:p>
            <a:pPr>
              <a:lnSpc>
                <a:spcPct val="90000"/>
              </a:lnSpc>
            </a:pPr>
            <a:r>
              <a:rPr lang="en-US" sz="2800" dirty="0">
                <a:latin typeface="+mj-lt"/>
              </a:rPr>
              <a:t>Program</a:t>
            </a:r>
          </a:p>
          <a:p>
            <a:pPr lvl="1">
              <a:lnSpc>
                <a:spcPct val="90000"/>
              </a:lnSpc>
              <a:buFont typeface="Courier New"/>
              <a:buChar char="o"/>
            </a:pPr>
            <a:r>
              <a:rPr lang="en-US" sz="2000" dirty="0">
                <a:latin typeface="+mj-lt"/>
              </a:rPr>
              <a:t>Determines robot actions</a:t>
            </a:r>
          </a:p>
          <a:p>
            <a:pPr lvl="1">
              <a:lnSpc>
                <a:spcPct val="90000"/>
              </a:lnSpc>
              <a:buFont typeface="Courier New"/>
              <a:buChar char="o"/>
            </a:pPr>
            <a:r>
              <a:rPr lang="en-US" sz="2000" dirty="0">
                <a:latin typeface="+mj-lt"/>
              </a:rPr>
              <a:t>Forms robot plans</a:t>
            </a:r>
          </a:p>
          <a:p>
            <a:pPr lvl="1">
              <a:lnSpc>
                <a:spcPct val="90000"/>
              </a:lnSpc>
              <a:buFont typeface="Courier New"/>
              <a:buChar char="o"/>
            </a:pPr>
            <a:r>
              <a:rPr lang="en-US" sz="2000" dirty="0">
                <a:latin typeface="+mj-lt"/>
              </a:rPr>
              <a:t>Debugging - introspection</a:t>
            </a:r>
          </a:p>
        </p:txBody>
      </p:sp>
      <p:pic>
        <p:nvPicPr>
          <p:cNvPr id="2428932" name="Picture 4"/>
          <p:cNvPicPr>
            <a:picLocks noGrp="1" noChangeAspect="1" noChangeArrowheads="1"/>
          </p:cNvPicPr>
          <p:nvPr>
            <p:ph sz="quarter" idx="2"/>
          </p:nvPr>
        </p:nvPicPr>
        <p:blipFill>
          <a:blip r:embed="rId3" cstate="print">
            <a:extLst>
              <a:ext uri="{28A0092B-C50C-407E-A947-70E740481C1C}">
                <a14:useLocalDpi xmlns:a14="http://schemas.microsoft.com/office/drawing/2010/main"/>
              </a:ext>
            </a:extLst>
          </a:blip>
          <a:srcRect/>
          <a:stretch>
            <a:fillRect/>
          </a:stretch>
        </p:blipFill>
        <p:spPr>
          <a:xfrm>
            <a:off x="4887913" y="1981200"/>
            <a:ext cx="1462087" cy="14652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428933" name="Picture 5"/>
          <p:cNvPicPr>
            <a:picLocks noGrp="1" noChangeAspect="1" noChangeArrowheads="1"/>
          </p:cNvPicPr>
          <p:nvPr>
            <p:ph sz="quarter" idx="3"/>
          </p:nvPr>
        </p:nvPicPr>
        <p:blipFill>
          <a:blip r:embed="rId4">
            <a:extLst>
              <a:ext uri="{28A0092B-C50C-407E-A947-70E740481C1C}">
                <a14:useLocalDpi xmlns:a14="http://schemas.microsoft.com/office/drawing/2010/main"/>
              </a:ext>
            </a:extLst>
          </a:blip>
          <a:srcRect/>
          <a:stretch>
            <a:fillRect/>
          </a:stretch>
        </p:blipFill>
        <p:spPr>
          <a:xfrm>
            <a:off x="4614863" y="4417018"/>
            <a:ext cx="1892300" cy="20034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428934"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88188" y="3206750"/>
            <a:ext cx="1617662" cy="2328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34815557"/>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Where Can I Get Help?</a:t>
            </a:r>
          </a:p>
        </p:txBody>
      </p:sp>
      <p:sp>
        <p:nvSpPr>
          <p:cNvPr id="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marL="0" indent="0">
              <a:buNone/>
            </a:pPr>
            <a:r>
              <a:rPr lang="en-US" sz="2800" dirty="0" smtClean="0"/>
              <a:t>The KISS IDE has an extensive </a:t>
            </a:r>
            <a:r>
              <a:rPr lang="en-US" sz="2800" b="1" i="1" dirty="0" smtClean="0"/>
              <a:t>User Manual</a:t>
            </a:r>
            <a:r>
              <a:rPr lang="en-US" sz="2800" dirty="0" smtClean="0"/>
              <a:t> including a brief </a:t>
            </a:r>
            <a:r>
              <a:rPr lang="en-US" sz="2800" b="1" dirty="0" smtClean="0">
                <a:solidFill>
                  <a:srgbClr val="0000FF"/>
                </a:solidFill>
              </a:rPr>
              <a:t>C</a:t>
            </a:r>
            <a:r>
              <a:rPr lang="en-US" sz="2800" dirty="0" smtClean="0">
                <a:solidFill>
                  <a:srgbClr val="0000FF"/>
                </a:solidFill>
              </a:rPr>
              <a:t> </a:t>
            </a:r>
            <a:r>
              <a:rPr lang="en-US" sz="2800" dirty="0" smtClean="0"/>
              <a:t>tutorial</a:t>
            </a:r>
          </a:p>
          <a:p>
            <a:pPr lvl="1">
              <a:buFont typeface="Arial"/>
              <a:buChar char="•"/>
            </a:pPr>
            <a:r>
              <a:rPr lang="en-US" sz="2400" dirty="0" smtClean="0"/>
              <a:t>The </a:t>
            </a:r>
            <a:r>
              <a:rPr lang="en-US" sz="2400" b="1" i="1" dirty="0" smtClean="0"/>
              <a:t>User Manual </a:t>
            </a:r>
            <a:r>
              <a:rPr lang="en-US" sz="2400" dirty="0" smtClean="0"/>
              <a:t>is found under the </a:t>
            </a:r>
            <a:r>
              <a:rPr lang="en-US" sz="2400" i="1" dirty="0" smtClean="0"/>
              <a:t>Help </a:t>
            </a:r>
            <a:r>
              <a:rPr lang="en-US" sz="2400" dirty="0" smtClean="0"/>
              <a:t>menu</a:t>
            </a:r>
          </a:p>
          <a:p>
            <a:pPr lvl="1">
              <a:buFont typeface="Arial"/>
              <a:buChar char="•"/>
            </a:pPr>
            <a:r>
              <a:rPr lang="en-US" sz="2400" dirty="0" smtClean="0"/>
              <a:t>When using </a:t>
            </a:r>
            <a:r>
              <a:rPr lang="en-US" sz="2400" b="1" dirty="0" smtClean="0">
                <a:solidFill>
                  <a:srgbClr val="3333FF"/>
                </a:solidFill>
              </a:rPr>
              <a:t>C</a:t>
            </a:r>
            <a:r>
              <a:rPr lang="en-US" sz="2400" dirty="0" smtClean="0"/>
              <a:t> for Botball, the </a:t>
            </a:r>
            <a:r>
              <a:rPr lang="en-US" sz="2400" b="1" i="1" dirty="0" smtClean="0"/>
              <a:t>User Manual </a:t>
            </a:r>
            <a:r>
              <a:rPr lang="en-US" sz="2400" dirty="0" smtClean="0"/>
              <a:t>is the primary document to consult</a:t>
            </a:r>
          </a:p>
          <a:p>
            <a:pPr lvl="1">
              <a:buFont typeface="Arial"/>
              <a:buChar char="•"/>
            </a:pPr>
            <a:r>
              <a:rPr lang="en-US" sz="2400" dirty="0" smtClean="0"/>
              <a:t>The </a:t>
            </a:r>
            <a:r>
              <a:rPr lang="en-US" sz="2400" b="1" i="1" dirty="0" smtClean="0"/>
              <a:t>User Manual</a:t>
            </a:r>
            <a:r>
              <a:rPr lang="en-US" sz="2400" dirty="0" smtClean="0"/>
              <a:t> covers the library of functions for accessing the features of the Link controller and for controlling a Create module</a:t>
            </a:r>
          </a:p>
          <a:p>
            <a:pPr marL="0" indent="0">
              <a:buNone/>
            </a:pPr>
            <a:r>
              <a:rPr lang="en-US" sz="2800" dirty="0" smtClean="0"/>
              <a:t>The </a:t>
            </a:r>
            <a:r>
              <a:rPr lang="en-US" sz="2800" b="1" i="1" dirty="0" smtClean="0"/>
              <a:t>Sensors and Motors Manual</a:t>
            </a:r>
            <a:r>
              <a:rPr lang="en-US" sz="2800" dirty="0" smtClean="0"/>
              <a:t> provides additional information about the sensors and motors used with the KIPR Link</a:t>
            </a:r>
          </a:p>
          <a:p>
            <a:pPr lvl="1">
              <a:buFont typeface="Arial"/>
              <a:buChar char="•"/>
            </a:pPr>
            <a:r>
              <a:rPr lang="en-US" sz="2400" dirty="0" smtClean="0"/>
              <a:t>Accessed from the Team Home Base or on teacher’s flash drive</a:t>
            </a:r>
          </a:p>
          <a:p>
            <a:pPr lvl="1"/>
            <a:endParaRPr lang="en-US" sz="2400" b="1" dirty="0" smtClean="0"/>
          </a:p>
        </p:txBody>
      </p:sp>
    </p:spTree>
    <p:extLst>
      <p:ext uri="{BB962C8B-B14F-4D97-AF65-F5344CB8AC3E}">
        <p14:creationId xmlns:p14="http://schemas.microsoft.com/office/powerpoint/2010/main" val="3073623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normAutofit fontScale="90000"/>
          </a:bodyPr>
          <a:lstStyle/>
          <a:p>
            <a:r>
              <a:rPr lang="en-US" dirty="0" smtClean="0"/>
              <a:t>Getting Help</a:t>
            </a:r>
            <a:br>
              <a:rPr lang="en-US" dirty="0" smtClean="0"/>
            </a:br>
            <a:r>
              <a:rPr lang="en-US" sz="3100" dirty="0" smtClean="0"/>
              <a:t>With the KISS IDE open simply select the help tab then documentation</a:t>
            </a:r>
            <a:endParaRPr lang="en-US" sz="3100" dirty="0"/>
          </a:p>
        </p:txBody>
      </p:sp>
      <p:pic>
        <p:nvPicPr>
          <p:cNvPr id="4" name="Picture 3" descr="Screen Shot 2013-09-29 at 4.31.57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1733" y="1884048"/>
            <a:ext cx="8111067" cy="3627967"/>
          </a:xfrm>
          <a:prstGeom prst="rect">
            <a:avLst/>
          </a:prstGeom>
        </p:spPr>
      </p:pic>
      <p:sp>
        <p:nvSpPr>
          <p:cNvPr id="5" name="Oval 4"/>
          <p:cNvSpPr/>
          <p:nvPr/>
        </p:nvSpPr>
        <p:spPr>
          <a:xfrm>
            <a:off x="2744724" y="1727784"/>
            <a:ext cx="1045029" cy="63503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3-09-29 at 4.34.4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2240" y="4702489"/>
            <a:ext cx="4870560" cy="1008237"/>
          </a:xfrm>
          <a:prstGeom prst="rect">
            <a:avLst/>
          </a:prstGeom>
        </p:spPr>
      </p:pic>
      <p:sp>
        <p:nvSpPr>
          <p:cNvPr id="7" name="Oval 6"/>
          <p:cNvSpPr/>
          <p:nvPr/>
        </p:nvSpPr>
        <p:spPr>
          <a:xfrm>
            <a:off x="5555382" y="4965904"/>
            <a:ext cx="1567267" cy="63503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3119972">
            <a:off x="3123399" y="3263844"/>
            <a:ext cx="2810469" cy="410124"/>
          </a:xfrm>
          <a:prstGeom prst="rightArrow">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9370229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914400" y="274638"/>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Select KIPR Link C Standard Library</a:t>
            </a:r>
          </a:p>
        </p:txBody>
      </p:sp>
      <p:pic>
        <p:nvPicPr>
          <p:cNvPr id="3" name="Picture 2" descr="Screen Shot 2013-09-29 at 4.37.17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9660" y="1417638"/>
            <a:ext cx="7835900" cy="4254500"/>
          </a:xfrm>
          <a:prstGeom prst="rect">
            <a:avLst/>
          </a:prstGeom>
        </p:spPr>
      </p:pic>
      <p:sp>
        <p:nvSpPr>
          <p:cNvPr id="7" name="Oval 6"/>
          <p:cNvSpPr/>
          <p:nvPr/>
        </p:nvSpPr>
        <p:spPr>
          <a:xfrm>
            <a:off x="457200" y="2261268"/>
            <a:ext cx="5279548" cy="1878631"/>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63028811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KISS IDE User Manual</a:t>
            </a:r>
          </a:p>
        </p:txBody>
      </p:sp>
      <p:sp>
        <p:nvSpPr>
          <p:cNvPr id="5" name="Content Placeholder 9"/>
          <p:cNvSpPr>
            <a:spLocks noGrp="1"/>
          </p:cNvSpPr>
          <p:nvPr>
            <p:ph idx="1"/>
          </p:nvPr>
        </p:nvSpPr>
        <p:spPr>
          <a:xfrm>
            <a:off x="426951" y="1225551"/>
            <a:ext cx="8229600" cy="749300"/>
          </a:xfrm>
        </p:spPr>
        <p:txBody>
          <a:bodyPr>
            <a:normAutofit/>
          </a:bodyPr>
          <a:lstStyle/>
          <a:p>
            <a:pPr marL="0" indent="0">
              <a:buNone/>
            </a:pPr>
            <a:r>
              <a:rPr lang="en-US" sz="2400" dirty="0" smtClean="0"/>
              <a:t> Select KIPR Link Library</a:t>
            </a:r>
            <a:endParaRPr lang="en-US" sz="2400" dirty="0"/>
          </a:p>
        </p:txBody>
      </p:sp>
      <p:pic>
        <p:nvPicPr>
          <p:cNvPr id="6" name="Picture 5" descr="HelpManualScreen.jpg"/>
          <p:cNvPicPr>
            <a:picLocks noChangeAspect="1"/>
          </p:cNvPicPr>
          <p:nvPr/>
        </p:nvPicPr>
        <p:blipFill>
          <a:blip r:embed="rId2" cstate="print"/>
          <a:stretch>
            <a:fillRect/>
          </a:stretch>
        </p:blipFill>
        <p:spPr>
          <a:xfrm>
            <a:off x="457200" y="1828800"/>
            <a:ext cx="8199351" cy="3961619"/>
          </a:xfrm>
          <a:prstGeom prst="rect">
            <a:avLst/>
          </a:prstGeom>
          <a:ln>
            <a:solidFill>
              <a:schemeClr val="bg1">
                <a:lumMod val="50000"/>
              </a:schemeClr>
            </a:solidFill>
          </a:ln>
        </p:spPr>
      </p:pic>
      <p:sp>
        <p:nvSpPr>
          <p:cNvPr id="7" name="Oval 6"/>
          <p:cNvSpPr/>
          <p:nvPr/>
        </p:nvSpPr>
        <p:spPr>
          <a:xfrm>
            <a:off x="595269" y="4080933"/>
            <a:ext cx="1349278" cy="377512"/>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853470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457200" y="37571"/>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KIPR LINK Library</a:t>
            </a:r>
          </a:p>
        </p:txBody>
      </p:sp>
      <p:pic>
        <p:nvPicPr>
          <p:cNvPr id="3" name="Picture 2" descr="Screen Shot 2013-09-29 at 4.39.56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27323" y="896340"/>
            <a:ext cx="7289355" cy="4863556"/>
          </a:xfrm>
          <a:prstGeom prst="rect">
            <a:avLst/>
          </a:prstGeom>
        </p:spPr>
      </p:pic>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3939629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089"/>
            <a:ext cx="8229600" cy="1143000"/>
          </a:xfrm>
        </p:spPr>
        <p:txBody>
          <a:bodyPr/>
          <a:lstStyle/>
          <a:p>
            <a:r>
              <a:rPr lang="en-US" dirty="0" smtClean="0"/>
              <a:t>Hint</a:t>
            </a:r>
            <a:endParaRPr lang="en-US" dirty="0"/>
          </a:p>
        </p:txBody>
      </p:sp>
      <p:sp>
        <p:nvSpPr>
          <p:cNvPr id="3" name="Content Placeholder 2"/>
          <p:cNvSpPr>
            <a:spLocks noGrp="1"/>
          </p:cNvSpPr>
          <p:nvPr>
            <p:ph idx="1"/>
          </p:nvPr>
        </p:nvSpPr>
        <p:spPr>
          <a:xfrm>
            <a:off x="457200" y="1203326"/>
            <a:ext cx="8229600" cy="1733550"/>
          </a:xfrm>
        </p:spPr>
        <p:txBody>
          <a:bodyPr>
            <a:normAutofit/>
          </a:bodyPr>
          <a:lstStyle/>
          <a:p>
            <a:pPr marL="0" indent="0">
              <a:buNone/>
            </a:pPr>
            <a:r>
              <a:rPr lang="en-US" sz="2400" dirty="0" smtClean="0"/>
              <a:t>Until you are familiar with the functions that you will be using while programming , use your “cheat sheet” for easy reference. Copy and paste is also very helpful.</a:t>
            </a:r>
            <a:endParaRPr lang="en-US" sz="2400" dirty="0"/>
          </a:p>
        </p:txBody>
      </p:sp>
      <p:sp>
        <p:nvSpPr>
          <p:cNvPr id="4" name="TextBox 3"/>
          <p:cNvSpPr txBox="1"/>
          <p:nvPr/>
        </p:nvSpPr>
        <p:spPr>
          <a:xfrm>
            <a:off x="158750" y="2698749"/>
            <a:ext cx="8890000" cy="2862323"/>
          </a:xfrm>
          <a:prstGeom prst="rect">
            <a:avLst/>
          </a:prstGeom>
          <a:noFill/>
          <a:ln>
            <a:solidFill>
              <a:schemeClr val="tx1"/>
            </a:solidFill>
          </a:ln>
        </p:spPr>
        <p:txBody>
          <a:bodyPr wrap="square" rtlCol="0">
            <a:spAutoFit/>
          </a:bodyPr>
          <a:lstStyle/>
          <a:p>
            <a:r>
              <a:rPr lang="en-US" dirty="0"/>
              <a:t>m</a:t>
            </a:r>
            <a:r>
              <a:rPr lang="en-US" dirty="0" smtClean="0"/>
              <a:t>otor (</a:t>
            </a:r>
            <a:r>
              <a:rPr lang="en-US" dirty="0" smtClean="0">
                <a:solidFill>
                  <a:srgbClr val="36B3C8"/>
                </a:solidFill>
              </a:rPr>
              <a:t>port#, % power</a:t>
            </a:r>
            <a:r>
              <a:rPr lang="en-US" dirty="0" smtClean="0"/>
              <a:t>);     	 		Turns motor on at % power specified</a:t>
            </a:r>
          </a:p>
          <a:p>
            <a:r>
              <a:rPr lang="en-US" dirty="0"/>
              <a:t>a</a:t>
            </a:r>
            <a:r>
              <a:rPr lang="en-US" dirty="0" smtClean="0"/>
              <a:t>o ();							All off, turns all motor ports off</a:t>
            </a:r>
          </a:p>
          <a:p>
            <a:r>
              <a:rPr lang="en-US" dirty="0"/>
              <a:t>d</a:t>
            </a:r>
            <a:r>
              <a:rPr lang="en-US" dirty="0" smtClean="0"/>
              <a:t>igital (</a:t>
            </a:r>
            <a:r>
              <a:rPr lang="en-US" dirty="0" smtClean="0">
                <a:solidFill>
                  <a:srgbClr val="36B3C8"/>
                </a:solidFill>
              </a:rPr>
              <a:t>port #</a:t>
            </a:r>
            <a:r>
              <a:rPr lang="en-US" dirty="0" smtClean="0"/>
              <a:t>) ;	               			Refers to a specific digital port #</a:t>
            </a:r>
          </a:p>
          <a:p>
            <a:r>
              <a:rPr lang="en-US" dirty="0"/>
              <a:t>a</a:t>
            </a:r>
            <a:r>
              <a:rPr lang="en-US" dirty="0" smtClean="0"/>
              <a:t>nalog 10 (</a:t>
            </a:r>
            <a:r>
              <a:rPr lang="en-US" dirty="0" smtClean="0">
                <a:solidFill>
                  <a:srgbClr val="36B3C8"/>
                </a:solidFill>
              </a:rPr>
              <a:t>port#</a:t>
            </a:r>
            <a:r>
              <a:rPr lang="en-US" dirty="0" smtClean="0"/>
              <a:t>) ;		      			Refers to a specific analog port #</a:t>
            </a:r>
          </a:p>
          <a:p>
            <a:r>
              <a:rPr lang="en-US" dirty="0" smtClean="0"/>
              <a:t>mrp (</a:t>
            </a:r>
            <a:r>
              <a:rPr lang="en-US" dirty="0" smtClean="0">
                <a:solidFill>
                  <a:srgbClr val="36B3C8"/>
                </a:solidFill>
              </a:rPr>
              <a:t>port#, velocity, position</a:t>
            </a:r>
            <a:r>
              <a:rPr lang="en-US" dirty="0" smtClean="0"/>
              <a:t>) ;		Move to relative position (# ticks)</a:t>
            </a:r>
          </a:p>
          <a:p>
            <a:r>
              <a:rPr lang="en-US" dirty="0" smtClean="0"/>
              <a:t>wait_for_light (</a:t>
            </a:r>
            <a:r>
              <a:rPr lang="en-US" dirty="0" smtClean="0">
                <a:solidFill>
                  <a:srgbClr val="36B3C8"/>
                </a:solidFill>
              </a:rPr>
              <a:t>port#</a:t>
            </a:r>
            <a:r>
              <a:rPr lang="en-US" dirty="0" smtClean="0"/>
              <a:t>) ;				Robot waits for light in specified port 3 before starting</a:t>
            </a:r>
          </a:p>
          <a:p>
            <a:r>
              <a:rPr lang="en-US" dirty="0" smtClean="0"/>
              <a:t>shut_down-in (</a:t>
            </a:r>
            <a:r>
              <a:rPr lang="en-US" dirty="0" smtClean="0">
                <a:solidFill>
                  <a:srgbClr val="36B3C8"/>
                </a:solidFill>
              </a:rPr>
              <a:t>time in seconds</a:t>
            </a:r>
            <a:r>
              <a:rPr lang="en-US" dirty="0" smtClean="0"/>
              <a:t>);		Shuts down all motors at specified time</a:t>
            </a:r>
          </a:p>
          <a:p>
            <a:r>
              <a:rPr lang="en-US" dirty="0"/>
              <a:t>m</a:t>
            </a:r>
            <a:r>
              <a:rPr lang="en-US" dirty="0" smtClean="0"/>
              <a:t>sleep (</a:t>
            </a:r>
            <a:r>
              <a:rPr lang="en-US" dirty="0" smtClean="0">
                <a:solidFill>
                  <a:srgbClr val="36B3C8"/>
                </a:solidFill>
              </a:rPr>
              <a:t># miliseconds</a:t>
            </a:r>
            <a:r>
              <a:rPr lang="en-US" dirty="0" smtClean="0"/>
              <a:t>) ;				Program waits specified number of milliseconds</a:t>
            </a:r>
          </a:p>
          <a:p>
            <a:r>
              <a:rPr lang="en-US" dirty="0"/>
              <a:t>e</a:t>
            </a:r>
            <a:r>
              <a:rPr lang="en-US" dirty="0" smtClean="0"/>
              <a:t>nable_servos () ;					Turns servo ports on</a:t>
            </a:r>
          </a:p>
          <a:p>
            <a:r>
              <a:rPr lang="en-US" dirty="0"/>
              <a:t>s</a:t>
            </a:r>
            <a:r>
              <a:rPr lang="en-US" dirty="0" smtClean="0"/>
              <a:t>et_servo_position (</a:t>
            </a:r>
            <a:r>
              <a:rPr lang="en-US" dirty="0" smtClean="0">
                <a:solidFill>
                  <a:srgbClr val="36B3C8"/>
                </a:solidFill>
              </a:rPr>
              <a:t>port#, position</a:t>
            </a:r>
            <a:r>
              <a:rPr lang="en-US" dirty="0" smtClean="0"/>
              <a:t>);	Moves servo in specified port to a set position</a:t>
            </a: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89240672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Writing Programs- Screen Display</a:t>
            </a:r>
            <a:endParaRPr lang="en-US" sz="3600" dirty="0"/>
          </a:p>
        </p:txBody>
      </p:sp>
      <p:sp>
        <p:nvSpPr>
          <p:cNvPr id="4" name="Rectangle 3"/>
          <p:cNvSpPr/>
          <p:nvPr/>
        </p:nvSpPr>
        <p:spPr>
          <a:xfrm>
            <a:off x="366489" y="995599"/>
            <a:ext cx="8549114" cy="3908763"/>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how to use the KISS IDE to write a program</a:t>
            </a:r>
          </a:p>
          <a:p>
            <a:pPr marL="285750" lvl="0" indent="-285750">
              <a:buFont typeface="Arial"/>
              <a:buChar char="•"/>
            </a:pPr>
            <a:r>
              <a:rPr lang="en-US" dirty="0" smtClean="0"/>
              <a:t>To understand how to compile, download and run the program on their Link controller</a:t>
            </a:r>
          </a:p>
          <a:p>
            <a:pPr marL="285750" lvl="0" indent="-285750">
              <a:buFont typeface="Arial"/>
              <a:buChar char="•"/>
            </a:pPr>
            <a:r>
              <a:rPr lang="en-US" dirty="0" smtClean="0"/>
              <a:t>To understand how to use the print function to print things to the screen</a:t>
            </a:r>
          </a:p>
          <a:p>
            <a:pPr marL="285750" lvl="0" indent="-285750">
              <a:buFont typeface="Arial"/>
              <a:buChar char="•"/>
            </a:pPr>
            <a:r>
              <a:rPr lang="en-US" dirty="0" smtClean="0"/>
              <a:t>To understand how to use the msleep function to give commands time to execute</a:t>
            </a:r>
          </a:p>
          <a:p>
            <a:pPr marL="285750" lvl="0" indent="-285750">
              <a:buFont typeface="Arial"/>
              <a:buChar char="•"/>
            </a:pPr>
            <a:endParaRPr lang="en-US" dirty="0" smtClean="0"/>
          </a:p>
          <a:p>
            <a:pPr lvl="0"/>
            <a:r>
              <a:rPr lang="en-US" b="1" dirty="0" smtClean="0"/>
              <a:t>Preparation</a:t>
            </a:r>
          </a:p>
          <a:p>
            <a:pPr lvl="0"/>
            <a:r>
              <a:rPr lang="en-US" dirty="0" smtClean="0"/>
              <a:t>Students will need computers with KISS IDE installed and access to a Link controller</a:t>
            </a:r>
          </a:p>
          <a:p>
            <a:pPr lvl="0"/>
            <a:endParaRPr lang="en-US" b="1" dirty="0"/>
          </a:p>
          <a:p>
            <a:pPr lvl="0"/>
            <a:r>
              <a:rPr lang="en-US" b="1" dirty="0" smtClean="0"/>
              <a:t>Activity</a:t>
            </a:r>
          </a:p>
          <a:p>
            <a:pPr marL="285750" lvl="0" indent="-285750">
              <a:buFont typeface="Arial"/>
              <a:buChar char="•"/>
            </a:pPr>
            <a:r>
              <a:rPr lang="en-US" b="1" dirty="0" smtClean="0"/>
              <a:t>Have the student open the KISS IDE (instruction in resource slides)</a:t>
            </a:r>
          </a:p>
          <a:p>
            <a:pPr marL="742950" lvl="1" indent="-285750">
              <a:buFont typeface="Arial"/>
              <a:buChar char="•"/>
            </a:pPr>
            <a:endParaRPr lang="en-US" sz="1400" b="1" dirty="0" smtClean="0"/>
          </a:p>
          <a:p>
            <a:pPr marL="285750" lvl="0" indent="-285750">
              <a:buFont typeface="Arial"/>
              <a:buChar char="•"/>
            </a:pPr>
            <a:r>
              <a:rPr lang="en-US" b="1" dirty="0" smtClean="0"/>
              <a:t>Follow the slides to write program to the screen display</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4325342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6013"/>
            <a:ext cx="8229600" cy="1143000"/>
          </a:xfrm>
        </p:spPr>
        <p:txBody>
          <a:bodyPr>
            <a:normAutofit fontScale="90000"/>
          </a:bodyPr>
          <a:lstStyle/>
          <a:p>
            <a:r>
              <a:rPr lang="en-US" dirty="0" smtClean="0"/>
              <a:t/>
            </a:r>
            <a:br>
              <a:rPr lang="en-US" dirty="0" smtClean="0"/>
            </a:br>
            <a:r>
              <a:rPr lang="en-US" dirty="0" smtClean="0"/>
              <a:t>First </a:t>
            </a:r>
            <a:r>
              <a:rPr lang="en-US" dirty="0" smtClean="0">
                <a:solidFill>
                  <a:srgbClr val="0000FF"/>
                </a:solidFill>
              </a:rPr>
              <a:t>C</a:t>
            </a:r>
            <a:r>
              <a:rPr lang="en-US" dirty="0" smtClean="0"/>
              <a:t> Program</a:t>
            </a:r>
            <a:br>
              <a:rPr lang="en-US" dirty="0" smtClean="0"/>
            </a:br>
            <a:r>
              <a:rPr lang="en-US" dirty="0" smtClean="0"/>
              <a:t/>
            </a:r>
            <a:br>
              <a:rPr lang="en-US" dirty="0" smtClean="0"/>
            </a:br>
            <a:r>
              <a:rPr lang="en-US" sz="4000" dirty="0" smtClean="0">
                <a:latin typeface="Times New Roman" charset="0"/>
                <a:cs typeface="Times New Roman" charset="0"/>
              </a:rPr>
              <a:t>Programming Basics and Screen Output</a:t>
            </a:r>
            <a:endParaRPr lang="en-US" sz="4000" dirty="0"/>
          </a:p>
        </p:txBody>
      </p:sp>
      <p:pic>
        <p:nvPicPr>
          <p:cNvPr id="3" name="Picture 2"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047503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2499921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8" y="3687841"/>
            <a:ext cx="3874623" cy="2451137"/>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749800" cy="2079625"/>
            <a:chOff x="676916" y="2568614"/>
            <a:chExt cx="5465779"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2256494" cy="775107"/>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501772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3" y="-201391"/>
            <a:ext cx="7772400" cy="881595"/>
          </a:xfrm>
        </p:spPr>
        <p:txBody>
          <a:bodyPr/>
          <a:lstStyle/>
          <a:p>
            <a:r>
              <a:rPr lang="en-US" dirty="0" smtClean="0"/>
              <a:t>Introductory Kit Overview</a:t>
            </a:r>
            <a:endParaRPr lang="en-US" dirty="0"/>
          </a:p>
        </p:txBody>
      </p:sp>
      <p:pic>
        <p:nvPicPr>
          <p:cNvPr id="4" name="Picture 3"/>
          <p:cNvPicPr>
            <a:picLocks noChangeAspect="1"/>
          </p:cNvPicPr>
          <p:nvPr/>
        </p:nvPicPr>
        <p:blipFill>
          <a:blip r:embed="rId2"/>
          <a:stretch>
            <a:fillRect/>
          </a:stretch>
        </p:blipFill>
        <p:spPr>
          <a:xfrm>
            <a:off x="194802" y="894099"/>
            <a:ext cx="4829843" cy="3667103"/>
          </a:xfrm>
          <a:prstGeom prst="rect">
            <a:avLst/>
          </a:prstGeom>
        </p:spPr>
      </p:pic>
      <p:sp>
        <p:nvSpPr>
          <p:cNvPr id="5" name="TextBox 4"/>
          <p:cNvSpPr txBox="1"/>
          <p:nvPr/>
        </p:nvSpPr>
        <p:spPr>
          <a:xfrm>
            <a:off x="194802" y="5648103"/>
            <a:ext cx="5868197" cy="369332"/>
          </a:xfrm>
          <a:prstGeom prst="rect">
            <a:avLst/>
          </a:prstGeom>
          <a:noFill/>
        </p:spPr>
        <p:txBody>
          <a:bodyPr wrap="square" rtlCol="0">
            <a:spAutoFit/>
          </a:bodyPr>
          <a:lstStyle/>
          <a:p>
            <a:r>
              <a:rPr lang="en-US" dirty="0" smtClean="0">
                <a:hlinkClick r:id="rId3"/>
              </a:rPr>
              <a:t>http://botballstore.org/product/link-Introductory-kit</a:t>
            </a:r>
            <a:endParaRPr lang="en-US" dirty="0"/>
          </a:p>
        </p:txBody>
      </p:sp>
      <p:sp>
        <p:nvSpPr>
          <p:cNvPr id="6" name="Rectangle 5"/>
          <p:cNvSpPr/>
          <p:nvPr/>
        </p:nvSpPr>
        <p:spPr>
          <a:xfrm>
            <a:off x="4681243" y="422924"/>
            <a:ext cx="4572000" cy="6278643"/>
          </a:xfrm>
          <a:prstGeom prst="rect">
            <a:avLst/>
          </a:prstGeom>
        </p:spPr>
        <p:txBody>
          <a:bodyPr>
            <a:spAutoFit/>
          </a:bodyPr>
          <a:lstStyle/>
          <a:p>
            <a:r>
              <a:rPr lang="en-US" dirty="0"/>
              <a:t> </a:t>
            </a:r>
            <a:r>
              <a:rPr lang="en-US" dirty="0" smtClean="0"/>
              <a:t>   	</a:t>
            </a:r>
            <a:r>
              <a:rPr lang="en-US" sz="1600" dirty="0" smtClean="0"/>
              <a:t>#1 KIPR Link Controller</a:t>
            </a:r>
          </a:p>
          <a:p>
            <a:r>
              <a:rPr lang="en-US" sz="1600" dirty="0" smtClean="0"/>
              <a:t>    	#1 KIPR Link Power Adapter</a:t>
            </a:r>
          </a:p>
          <a:p>
            <a:r>
              <a:rPr lang="en-US" sz="1600" dirty="0" smtClean="0"/>
              <a:t>    	#1 KIPR Link Mini USB Cable</a:t>
            </a:r>
          </a:p>
          <a:p>
            <a:r>
              <a:rPr lang="en-US" sz="1600" dirty="0" smtClean="0"/>
              <a:t>    	#1 Botball Screwdriver</a:t>
            </a:r>
          </a:p>
          <a:p>
            <a:r>
              <a:rPr lang="en-US" sz="1600" dirty="0" smtClean="0"/>
              <a:t>    	#1 11/32 Wrench </a:t>
            </a:r>
          </a:p>
          <a:p>
            <a:r>
              <a:rPr lang="en-US" sz="1600" dirty="0"/>
              <a:t> </a:t>
            </a:r>
            <a:r>
              <a:rPr lang="en-US" sz="1600" dirty="0" smtClean="0"/>
              <a:t>   	#1 1/4 Wrench</a:t>
            </a:r>
          </a:p>
          <a:p>
            <a:r>
              <a:rPr lang="en-US" sz="1600" dirty="0" smtClean="0"/>
              <a:t>   	#1  Introductory LEGO bag </a:t>
            </a:r>
          </a:p>
          <a:p>
            <a:r>
              <a:rPr lang="en-US" sz="1600" dirty="0"/>
              <a:t> </a:t>
            </a:r>
            <a:r>
              <a:rPr lang="en-US" sz="1600" dirty="0" smtClean="0"/>
              <a:t>  	#2  Motors - SG-5010 Standard Motor       </a:t>
            </a:r>
          </a:p>
          <a:p>
            <a:r>
              <a:rPr lang="en-US" sz="1600" dirty="0"/>
              <a:t> </a:t>
            </a:r>
            <a:r>
              <a:rPr lang="en-US" sz="1600" dirty="0" smtClean="0"/>
              <a:t>  	#2  SG-5010 Servos</a:t>
            </a:r>
          </a:p>
          <a:p>
            <a:r>
              <a:rPr lang="en-US" sz="1600" dirty="0"/>
              <a:t> </a:t>
            </a:r>
            <a:r>
              <a:rPr lang="en-US" sz="1600" dirty="0" smtClean="0"/>
              <a:t>   	#1  Bag of Screws &amp; Stand-offs</a:t>
            </a:r>
          </a:p>
          <a:p>
            <a:r>
              <a:rPr lang="en-US" sz="1600" dirty="0"/>
              <a:t> </a:t>
            </a:r>
            <a:r>
              <a:rPr lang="en-US" sz="1600" dirty="0" smtClean="0"/>
              <a:t>  	#1  Bag of Push Rivets</a:t>
            </a:r>
          </a:p>
          <a:p>
            <a:r>
              <a:rPr lang="en-US" sz="1600" dirty="0"/>
              <a:t> 	</a:t>
            </a:r>
            <a:r>
              <a:rPr lang="en-US" sz="1600" dirty="0" smtClean="0"/>
              <a:t>#1   Bag of Brass Screws</a:t>
            </a:r>
          </a:p>
          <a:p>
            <a:r>
              <a:rPr lang="en-US" sz="1600" dirty="0" smtClean="0"/>
              <a:t>   </a:t>
            </a:r>
            <a:r>
              <a:rPr lang="en-US" sz="1600" b="1" dirty="0" smtClean="0"/>
              <a:t> 	KIPR Metal Parts  to include:</a:t>
            </a:r>
          </a:p>
          <a:p>
            <a:r>
              <a:rPr lang="en-US" sz="1600" dirty="0"/>
              <a:t>	</a:t>
            </a:r>
            <a:r>
              <a:rPr lang="en-US" sz="1600" dirty="0" smtClean="0"/>
              <a:t>	#1 Metal Ball Caster</a:t>
            </a:r>
          </a:p>
          <a:p>
            <a:r>
              <a:rPr lang="en-US" sz="1600" dirty="0"/>
              <a:t> </a:t>
            </a:r>
            <a:r>
              <a:rPr lang="en-US" sz="1600" dirty="0" smtClean="0"/>
              <a:t>       	 	#2 Motor Brackets</a:t>
            </a:r>
          </a:p>
          <a:p>
            <a:r>
              <a:rPr lang="en-US" sz="1600" dirty="0"/>
              <a:t>	</a:t>
            </a:r>
            <a:r>
              <a:rPr lang="en-US" sz="1600" dirty="0" smtClean="0"/>
              <a:t>	#1 Chassis</a:t>
            </a:r>
            <a:endParaRPr lang="en-US" sz="1600" dirty="0"/>
          </a:p>
          <a:p>
            <a:r>
              <a:rPr lang="en-US" sz="1600" dirty="0" smtClean="0"/>
              <a:t>        	 	#1 Angle Bracket</a:t>
            </a:r>
          </a:p>
          <a:p>
            <a:r>
              <a:rPr lang="en-US" sz="1600" dirty="0" smtClean="0"/>
              <a:t>                    #2 </a:t>
            </a:r>
            <a:r>
              <a:rPr lang="en-US" sz="1600" dirty="0"/>
              <a:t>Servo Round </a:t>
            </a:r>
            <a:r>
              <a:rPr lang="en-US" sz="1600" dirty="0" smtClean="0"/>
              <a:t>Horn, #1 </a:t>
            </a:r>
            <a:r>
              <a:rPr lang="en-US" sz="1600" dirty="0"/>
              <a:t>Long Horn</a:t>
            </a:r>
            <a:endParaRPr lang="en-US" sz="1600" dirty="0" smtClean="0"/>
          </a:p>
          <a:p>
            <a:r>
              <a:rPr lang="en-US" sz="1600" b="1" dirty="0" smtClean="0"/>
              <a:t>    	Sensors  to include:</a:t>
            </a:r>
          </a:p>
          <a:p>
            <a:r>
              <a:rPr lang="en-US" sz="1600" dirty="0"/>
              <a:t>	</a:t>
            </a:r>
            <a:r>
              <a:rPr lang="en-US" sz="1600" dirty="0" smtClean="0"/>
              <a:t>	#1 Light Sensor </a:t>
            </a:r>
          </a:p>
          <a:p>
            <a:r>
              <a:rPr lang="en-US" sz="1600" dirty="0"/>
              <a:t> </a:t>
            </a:r>
            <a:r>
              <a:rPr lang="en-US" sz="1600" dirty="0" smtClean="0"/>
              <a:t>        	 	#1 Small Touch </a:t>
            </a:r>
          </a:p>
          <a:p>
            <a:r>
              <a:rPr lang="en-US" sz="1600" dirty="0"/>
              <a:t>	</a:t>
            </a:r>
            <a:r>
              <a:rPr lang="en-US" sz="1600" dirty="0" smtClean="0"/>
              <a:t>	#1 Large Touch </a:t>
            </a:r>
          </a:p>
          <a:p>
            <a:r>
              <a:rPr lang="en-US" sz="1600" dirty="0"/>
              <a:t>	</a:t>
            </a:r>
            <a:r>
              <a:rPr lang="en-US" sz="1600" dirty="0" smtClean="0"/>
              <a:t>	#1 Long Lever Sensor </a:t>
            </a:r>
          </a:p>
          <a:p>
            <a:r>
              <a:rPr lang="en-US" sz="1600" dirty="0"/>
              <a:t>	</a:t>
            </a:r>
            <a:r>
              <a:rPr lang="en-US" sz="1600" dirty="0" smtClean="0"/>
              <a:t>	#1 ET Rangefinder </a:t>
            </a:r>
          </a:p>
          <a:p>
            <a:r>
              <a:rPr lang="en-US" sz="1600" dirty="0"/>
              <a:t>	</a:t>
            </a:r>
            <a:r>
              <a:rPr lang="en-US" sz="1600" dirty="0" smtClean="0"/>
              <a:t>	#2 Small IR </a:t>
            </a:r>
            <a:endParaRPr lang="en-US" sz="1600" dirty="0"/>
          </a:p>
        </p:txBody>
      </p:sp>
      <p:sp>
        <p:nvSpPr>
          <p:cNvPr id="7" name="TextBox 6"/>
          <p:cNvSpPr txBox="1"/>
          <p:nvPr/>
        </p:nvSpPr>
        <p:spPr>
          <a:xfrm>
            <a:off x="194802" y="5001772"/>
            <a:ext cx="4056081" cy="646331"/>
          </a:xfrm>
          <a:prstGeom prst="rect">
            <a:avLst/>
          </a:prstGeom>
          <a:noFill/>
        </p:spPr>
        <p:txBody>
          <a:bodyPr wrap="square" rtlCol="0">
            <a:spAutoFit/>
          </a:bodyPr>
          <a:lstStyle/>
          <a:p>
            <a:r>
              <a:rPr lang="en-US" dirty="0" smtClean="0"/>
              <a:t>You can access the kit components on our online store:</a:t>
            </a:r>
            <a:endParaRPr lang="en-US" dirty="0"/>
          </a:p>
        </p:txBody>
      </p:sp>
      <p:pic>
        <p:nvPicPr>
          <p:cNvPr id="8" name="Picture 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3850649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21669250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426813896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Writing Your First Program</a:t>
            </a:r>
            <a:endParaRPr lang="en-US" dirty="0"/>
          </a:p>
        </p:txBody>
      </p:sp>
      <p:sp>
        <p:nvSpPr>
          <p:cNvPr id="5" name="Content Placeholder 2"/>
          <p:cNvSpPr txBox="1">
            <a:spLocks/>
          </p:cNvSpPr>
          <p:nvPr/>
        </p:nvSpPr>
        <p:spPr bwMode="auto">
          <a:xfrm>
            <a:off x="471576" y="908685"/>
            <a:ext cx="8215224" cy="2870835"/>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000" dirty="0" smtClean="0"/>
              <a:t>The “Hello, World” template will now appear</a:t>
            </a:r>
          </a:p>
          <a:p>
            <a:pPr>
              <a:buFont typeface="Arial"/>
              <a:buNone/>
            </a:pPr>
            <a:r>
              <a:rPr lang="en-US" sz="2000" dirty="0" smtClean="0"/>
              <a:t>To run the program, you must Compile it</a:t>
            </a:r>
          </a:p>
          <a:p>
            <a:pPr>
              <a:buFont typeface="Arial"/>
              <a:buNone/>
            </a:pPr>
            <a:r>
              <a:rPr lang="en-US" sz="1600" dirty="0" smtClean="0"/>
              <a:t>(The compile button sends the program to your</a:t>
            </a:r>
          </a:p>
          <a:p>
            <a:pPr>
              <a:buFont typeface="Arial"/>
              <a:buNone/>
            </a:pPr>
            <a:r>
              <a:rPr lang="en-US" sz="1600" dirty="0" smtClean="0"/>
              <a:t> target to be compiled)</a:t>
            </a:r>
            <a:r>
              <a:rPr lang="en-US" sz="2000" dirty="0" smtClean="0"/>
              <a:t>									</a:t>
            </a:r>
            <a:endParaRPr lang="en-US" sz="20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9" name="Group 8"/>
          <p:cNvGrpSpPr/>
          <p:nvPr/>
        </p:nvGrpSpPr>
        <p:grpSpPr>
          <a:xfrm>
            <a:off x="269175" y="2895501"/>
            <a:ext cx="3611945" cy="2431303"/>
            <a:chOff x="304800" y="1937497"/>
            <a:chExt cx="4594990" cy="2896646"/>
          </a:xfrm>
        </p:grpSpPr>
        <p:pic>
          <p:nvPicPr>
            <p:cNvPr id="7" name="Picture 6" descr="Screen Shot 2013-12-10 at 12.50.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 y="1937497"/>
              <a:ext cx="4594990" cy="2896646"/>
            </a:xfrm>
            <a:prstGeom prst="rect">
              <a:avLst/>
            </a:prstGeom>
          </p:spPr>
        </p:pic>
        <p:sp>
          <p:nvSpPr>
            <p:cNvPr id="22" name="Oval 21"/>
            <p:cNvSpPr/>
            <p:nvPr/>
          </p:nvSpPr>
          <p:spPr>
            <a:xfrm>
              <a:off x="1960880" y="1962262"/>
              <a:ext cx="412750" cy="301625"/>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Content Placeholder 2"/>
          <p:cNvSpPr txBox="1">
            <a:spLocks/>
          </p:cNvSpPr>
          <p:nvPr/>
        </p:nvSpPr>
        <p:spPr bwMode="auto">
          <a:xfrm>
            <a:off x="4917441" y="1358583"/>
            <a:ext cx="3893916" cy="24209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200" dirty="0" smtClean="0"/>
              <a:t>     A  </a:t>
            </a:r>
            <a:r>
              <a:rPr lang="en-US" sz="2200" i="1" dirty="0" smtClean="0"/>
              <a:t>Target Selection </a:t>
            </a:r>
            <a:r>
              <a:rPr lang="en-US" sz="2200" dirty="0" smtClean="0"/>
              <a:t>window will appear</a:t>
            </a:r>
          </a:p>
          <a:p>
            <a:pPr>
              <a:buFont typeface="Arial"/>
              <a:buNone/>
            </a:pPr>
            <a:r>
              <a:rPr lang="en-US" sz="2200" dirty="0" smtClean="0"/>
              <a:t>     Select the usb target </a:t>
            </a:r>
            <a:r>
              <a:rPr lang="en-US" sz="1600" dirty="0" smtClean="0"/>
              <a:t>(this is your robot)				</a:t>
            </a:r>
            <a:r>
              <a:rPr lang="en-US" sz="2400" dirty="0" smtClean="0"/>
              <a:t>				</a:t>
            </a:r>
            <a:endParaRPr lang="en-US" sz="2400" dirty="0"/>
          </a:p>
        </p:txBody>
      </p:sp>
      <p:pic>
        <p:nvPicPr>
          <p:cNvPr id="10" name="Picture 9" descr="Screen Shot 2013-12-10 at 12.55.17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9097" y="3042872"/>
            <a:ext cx="4187703" cy="2670287"/>
          </a:xfrm>
          <a:prstGeom prst="rect">
            <a:avLst/>
          </a:prstGeom>
        </p:spPr>
      </p:pic>
      <p:sp>
        <p:nvSpPr>
          <p:cNvPr id="18" name="Oval 17"/>
          <p:cNvSpPr/>
          <p:nvPr/>
        </p:nvSpPr>
        <p:spPr>
          <a:xfrm>
            <a:off x="7134956" y="4111153"/>
            <a:ext cx="525684" cy="55001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80687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12-10 at 1.00.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760" y="1864678"/>
            <a:ext cx="6215519" cy="4180522"/>
          </a:xfrm>
          <a:prstGeom prst="rect">
            <a:avLst/>
          </a:prstGeom>
        </p:spPr>
      </p:pic>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
        <p:nvSpPr>
          <p:cNvPr id="8" name="Oval 7"/>
          <p:cNvSpPr/>
          <p:nvPr/>
        </p:nvSpPr>
        <p:spPr>
          <a:xfrm>
            <a:off x="723996" y="5624993"/>
            <a:ext cx="1104804" cy="55001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57200" y="0"/>
            <a:ext cx="8229600" cy="1143000"/>
          </a:xfrm>
        </p:spPr>
        <p:txBody>
          <a:bodyPr/>
          <a:lstStyle/>
          <a:p>
            <a:r>
              <a:rPr lang="en-US" dirty="0" smtClean="0"/>
              <a:t>Writing Your First Program</a:t>
            </a:r>
            <a:endParaRPr lang="en-US" dirty="0"/>
          </a:p>
        </p:txBody>
      </p:sp>
      <p:sp>
        <p:nvSpPr>
          <p:cNvPr id="10" name="Content Placeholder 2"/>
          <p:cNvSpPr txBox="1">
            <a:spLocks/>
          </p:cNvSpPr>
          <p:nvPr/>
        </p:nvSpPr>
        <p:spPr bwMode="auto">
          <a:xfrm>
            <a:off x="471576" y="908685"/>
            <a:ext cx="8215224" cy="762349"/>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400" dirty="0" smtClean="0"/>
              <a:t>		You will see the </a:t>
            </a:r>
            <a:r>
              <a:rPr lang="en-US" sz="2400" i="1" dirty="0" smtClean="0"/>
              <a:t>Compile Succeeded</a:t>
            </a:r>
            <a:r>
              <a:rPr lang="en-US" sz="2400" dirty="0" smtClean="0"/>
              <a:t>! message						</a:t>
            </a:r>
            <a:endParaRPr lang="en-US" sz="2400" dirty="0"/>
          </a:p>
        </p:txBody>
      </p:sp>
    </p:spTree>
    <p:extLst>
      <p:ext uri="{BB962C8B-B14F-4D97-AF65-F5344CB8AC3E}">
        <p14:creationId xmlns:p14="http://schemas.microsoft.com/office/powerpoint/2010/main" val="21994605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dirty="0" smtClean="0">
                <a:cs typeface="Times New Roman" charset="0"/>
              </a:rPr>
              <a:t>Activity 1 (Task Design)</a:t>
            </a:r>
            <a:br>
              <a:rPr lang="en-US" dirty="0" smtClean="0">
                <a:cs typeface="Times New Roman" charset="0"/>
              </a:rPr>
            </a:br>
            <a:r>
              <a:rPr lang="en-US" sz="2800" dirty="0" smtClean="0">
                <a:cs typeface="Times New Roman" charset="0"/>
              </a:rPr>
              <a:t>Programming Basics and Screen Output</a:t>
            </a:r>
          </a:p>
        </p:txBody>
      </p:sp>
      <p:sp>
        <p:nvSpPr>
          <p:cNvPr id="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pPr marL="0" indent="0">
              <a:buNone/>
            </a:pPr>
            <a:r>
              <a:rPr lang="en-US" sz="2400" dirty="0" smtClean="0">
                <a:cs typeface="Times New Roman" charset="0"/>
              </a:rPr>
              <a:t>Break the objectives down into separate tasks and think about how each might be accomplished; for example, the larger task might be developing a program to operate a robot's claw, which has tasks within for making the claw open or close. </a:t>
            </a:r>
          </a:p>
          <a:p>
            <a:pPr marL="0" indent="0">
              <a:buNone/>
            </a:pPr>
            <a:endParaRPr lang="en-US" sz="2400" dirty="0" smtClean="0">
              <a:cs typeface="Times New Roman" charset="0"/>
            </a:endParaRPr>
          </a:p>
          <a:p>
            <a:pPr marL="0" indent="0">
              <a:buNone/>
            </a:pPr>
            <a:r>
              <a:rPr lang="en-US" sz="2400" dirty="0" smtClean="0">
                <a:cs typeface="Times New Roman" charset="0"/>
              </a:rPr>
              <a:t>Since this is our first example, the task is pretty simple:</a:t>
            </a:r>
          </a:p>
          <a:p>
            <a:pPr marL="0" indent="0">
              <a:buNone/>
            </a:pPr>
            <a:endParaRPr lang="en-US" sz="2400" dirty="0" smtClean="0">
              <a:cs typeface="Times New Roman" charset="0"/>
            </a:endParaRPr>
          </a:p>
          <a:p>
            <a:pPr marL="514350" indent="-514350">
              <a:spcBef>
                <a:spcPts val="1800"/>
              </a:spcBef>
              <a:buFont typeface="+mj-lt"/>
              <a:buAutoNum type="arabicPeriod"/>
            </a:pPr>
            <a:r>
              <a:rPr lang="en-US" sz="2400" dirty="0" smtClean="0">
                <a:cs typeface="Times New Roman" charset="0"/>
              </a:rPr>
              <a:t>Display the text "Hello World!" on the Link screen.</a:t>
            </a:r>
          </a:p>
        </p:txBody>
      </p:sp>
    </p:spTree>
    <p:extLst>
      <p:ext uri="{BB962C8B-B14F-4D97-AF65-F5344CB8AC3E}">
        <p14:creationId xmlns:p14="http://schemas.microsoft.com/office/powerpoint/2010/main" val="32837147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191"/>
            <a:ext cx="8229600" cy="1143000"/>
          </a:xfrm>
        </p:spPr>
        <p:txBody>
          <a:bodyPr/>
          <a:lstStyle/>
          <a:p>
            <a:r>
              <a:rPr lang="en-US" dirty="0" smtClean="0"/>
              <a:t>Pseudocode and Comments</a:t>
            </a:r>
            <a:endParaRPr lang="en-US" dirty="0"/>
          </a:p>
        </p:txBody>
      </p:sp>
      <p:sp>
        <p:nvSpPr>
          <p:cNvPr id="6" name="Content Placeholder 2"/>
          <p:cNvSpPr>
            <a:spLocks noGrp="1"/>
          </p:cNvSpPr>
          <p:nvPr>
            <p:ph idx="1"/>
          </p:nvPr>
        </p:nvSpPr>
        <p:spPr bwMode="auto">
          <a:xfrm>
            <a:off x="285749" y="1139825"/>
            <a:ext cx="8524875" cy="4525963"/>
          </a:xfrm>
          <a:noFill/>
          <a:ln>
            <a:miter lim="800000"/>
            <a:headEnd/>
            <a:tailEnd/>
          </a:ln>
        </p:spPr>
        <p:txBody>
          <a:bodyPr vert="horz" wrap="square" lIns="91440" tIns="45720" rIns="91440" bIns="45720" numCol="1" anchor="t" anchorCtr="0" compatLnSpc="1">
            <a:prstTxWarp prst="textNoShape">
              <a:avLst/>
            </a:prstTxWarp>
            <a:normAutofit/>
          </a:bodyPr>
          <a:lstStyle/>
          <a:p>
            <a:pPr marL="0" indent="0">
              <a:buNone/>
            </a:pPr>
            <a:r>
              <a:rPr lang="en-US" sz="2400" b="1" dirty="0" smtClean="0">
                <a:cs typeface="Times New Roman" charset="0"/>
              </a:rPr>
              <a:t>Pseudocode- </a:t>
            </a:r>
            <a:r>
              <a:rPr lang="en-US" sz="2400" dirty="0" smtClean="0">
                <a:cs typeface="Times New Roman" charset="0"/>
              </a:rPr>
              <a:t>write out what you want the program to do</a:t>
            </a:r>
          </a:p>
          <a:p>
            <a:pPr marL="0" indent="0">
              <a:buNone/>
            </a:pPr>
            <a:endParaRPr lang="en-US" sz="2400" b="1" dirty="0" smtClean="0">
              <a:cs typeface="Times New Roman" charset="0"/>
            </a:endParaRPr>
          </a:p>
          <a:p>
            <a:pPr marL="0" indent="0">
              <a:buNone/>
            </a:pPr>
            <a:r>
              <a:rPr lang="en-US" sz="2400" i="1" dirty="0" smtClean="0">
                <a:cs typeface="Times New Roman" charset="0"/>
              </a:rPr>
              <a:t>pseudocode </a:t>
            </a:r>
            <a:r>
              <a:rPr lang="en-US" sz="2400" dirty="0" smtClean="0">
                <a:cs typeface="Times New Roman" charset="0"/>
              </a:rPr>
              <a:t>(this means "false code") to help write the real code…</a:t>
            </a:r>
          </a:p>
          <a:p>
            <a:pPr marL="0" indent="0">
              <a:buNone/>
            </a:pPr>
            <a:endParaRPr lang="en-US" sz="2400" dirty="0" smtClean="0">
              <a:cs typeface="Times New Roman" charset="0"/>
            </a:endParaRPr>
          </a:p>
          <a:p>
            <a:pPr marL="0" indent="0">
              <a:buNone/>
            </a:pPr>
            <a:r>
              <a:rPr lang="en-US" sz="2400" dirty="0" smtClean="0">
                <a:solidFill>
                  <a:srgbClr val="008000"/>
                </a:solidFill>
                <a:cs typeface="Times New Roman" charset="0"/>
              </a:rPr>
              <a:t>// 1. Display "Hello World!" on the screen.</a:t>
            </a:r>
          </a:p>
          <a:p>
            <a:pPr marL="0" indent="0">
              <a:buNone/>
            </a:pPr>
            <a:endParaRPr lang="en-US" sz="2400" dirty="0">
              <a:cs typeface="Times New Roman" charset="0"/>
            </a:endParaRPr>
          </a:p>
          <a:p>
            <a:pPr marL="0" indent="0">
              <a:buNone/>
            </a:pPr>
            <a:r>
              <a:rPr lang="en-US" sz="2400" dirty="0" smtClean="0">
                <a:cs typeface="Times New Roman" charset="0"/>
              </a:rPr>
              <a:t>Comment your code (pseudocode makes great comments) - </a:t>
            </a:r>
            <a:r>
              <a:rPr lang="en-US" sz="2400" dirty="0" smtClean="0"/>
              <a:t>your comments show what you expect your program to cause your robot to do, but that might not be what it will actually do!</a:t>
            </a:r>
            <a:endParaRPr lang="en-US" sz="2400" dirty="0">
              <a:cs typeface="Times New Roman" charset="0"/>
            </a:endParaRPr>
          </a:p>
          <a:p>
            <a:pPr marL="914400" lvl="2" indent="-514350"/>
            <a:endParaRPr lang="en-US" sz="2000" dirty="0" smtClean="0">
              <a:latin typeface="Times New Roman" charset="0"/>
              <a:cs typeface="Times New Roman" charset="0"/>
            </a:endParaRPr>
          </a:p>
        </p:txBody>
      </p:sp>
    </p:spTree>
    <p:extLst>
      <p:ext uri="{BB962C8B-B14F-4D97-AF65-F5344CB8AC3E}">
        <p14:creationId xmlns:p14="http://schemas.microsoft.com/office/powerpoint/2010/main" val="250502118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bwMode="auto">
          <a:xfrm>
            <a:off x="457200" y="57877"/>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cs typeface="Times New Roman" charset="0"/>
              </a:rPr>
              <a:t>Comments</a:t>
            </a:r>
          </a:p>
        </p:txBody>
      </p:sp>
      <p:sp>
        <p:nvSpPr>
          <p:cNvPr id="5" name="Content Placeholder 2"/>
          <p:cNvSpPr>
            <a:spLocks noGrp="1"/>
          </p:cNvSpPr>
          <p:nvPr>
            <p:ph idx="1"/>
          </p:nvPr>
        </p:nvSpPr>
        <p:spPr bwMode="auto">
          <a:xfrm>
            <a:off x="333375" y="783364"/>
            <a:ext cx="8540750" cy="5730875"/>
          </a:xfrm>
          <a:noFill/>
          <a:ln>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marL="0" indent="0">
              <a:buNone/>
            </a:pPr>
            <a:r>
              <a:rPr lang="en-US" sz="9600" dirty="0" smtClean="0">
                <a:cs typeface="Times New Roman" charset="0"/>
              </a:rPr>
              <a:t>Comments as psuedocode are helpful and they help you keep track of what is going on in the program.</a:t>
            </a:r>
          </a:p>
          <a:p>
            <a:pPr marL="0" indent="0">
              <a:buNone/>
            </a:pPr>
            <a:endParaRPr lang="en-US" sz="9600" dirty="0" smtClean="0">
              <a:cs typeface="Times New Roman" charset="0"/>
            </a:endParaRPr>
          </a:p>
          <a:p>
            <a:pPr marL="0" indent="0">
              <a:buNone/>
            </a:pPr>
            <a:r>
              <a:rPr lang="en-US" sz="9600" dirty="0" smtClean="0">
                <a:cs typeface="Times New Roman" charset="0"/>
              </a:rPr>
              <a:t>You can make a flow chart and then convert it to psuedocode.</a:t>
            </a:r>
            <a:endParaRPr lang="en-US" sz="9600" dirty="0">
              <a:cs typeface="Times New Roman" charset="0"/>
            </a:endParaRPr>
          </a:p>
          <a:p>
            <a:endParaRPr lang="en-US" sz="9600" dirty="0" smtClean="0">
              <a:cs typeface="Times New Roman" charset="0"/>
            </a:endParaRPr>
          </a:p>
          <a:p>
            <a:pPr marL="0" indent="0">
              <a:buNone/>
            </a:pPr>
            <a:r>
              <a:rPr lang="en-US" sz="9600" b="1" dirty="0" smtClean="0">
                <a:cs typeface="Times New Roman" charset="0"/>
              </a:rPr>
              <a:t>The computer will </a:t>
            </a:r>
            <a:r>
              <a:rPr lang="en-US" sz="9600" b="1" u="sng" dirty="0" smtClean="0">
                <a:cs typeface="Times New Roman" charset="0"/>
              </a:rPr>
              <a:t>not execute </a:t>
            </a:r>
            <a:r>
              <a:rPr lang="en-US" sz="9600" b="1" dirty="0" smtClean="0">
                <a:cs typeface="Times New Roman" charset="0"/>
              </a:rPr>
              <a:t>the comment, but you can see it.</a:t>
            </a:r>
          </a:p>
          <a:p>
            <a:pPr marL="0" indent="0">
              <a:buNone/>
            </a:pPr>
            <a:r>
              <a:rPr lang="en-US" sz="9600" b="1" dirty="0" smtClean="0">
                <a:cs typeface="Times New Roman" charset="0"/>
              </a:rPr>
              <a:t>There are 2 ways to comment </a:t>
            </a:r>
            <a:r>
              <a:rPr lang="en-US" sz="9600" b="1" dirty="0" smtClean="0">
                <a:solidFill>
                  <a:srgbClr val="0000CC"/>
                </a:solidFill>
                <a:cs typeface="Times New Roman" charset="0"/>
              </a:rPr>
              <a:t>C</a:t>
            </a:r>
            <a:r>
              <a:rPr lang="en-US" sz="9600" b="1" dirty="0" smtClean="0">
                <a:cs typeface="Times New Roman" charset="0"/>
              </a:rPr>
              <a:t> programs </a:t>
            </a:r>
            <a:r>
              <a:rPr lang="en-US" sz="9600" b="1" dirty="0" smtClean="0">
                <a:solidFill>
                  <a:srgbClr val="008000"/>
                </a:solidFill>
                <a:cs typeface="Times New Roman" charset="0"/>
              </a:rPr>
              <a:t>// </a:t>
            </a:r>
            <a:r>
              <a:rPr lang="en-US" sz="9600" b="1" dirty="0" smtClean="0">
                <a:cs typeface="Times New Roman" charset="0"/>
              </a:rPr>
              <a:t>and </a:t>
            </a:r>
            <a:r>
              <a:rPr lang="en-US" sz="9600" b="1" dirty="0" smtClean="0">
                <a:solidFill>
                  <a:srgbClr val="008000"/>
                </a:solidFill>
                <a:cs typeface="Times New Roman" charset="0"/>
              </a:rPr>
              <a:t>/*  */</a:t>
            </a:r>
          </a:p>
          <a:p>
            <a:pPr marL="0" indent="0">
              <a:buNone/>
            </a:pPr>
            <a:endParaRPr lang="en-US" sz="9600" dirty="0" smtClean="0">
              <a:cs typeface="Times New Roman" charset="0"/>
            </a:endParaRPr>
          </a:p>
          <a:p>
            <a:pPr lvl="1">
              <a:buFontTx/>
              <a:buNone/>
            </a:pPr>
            <a:r>
              <a:rPr lang="en-US" sz="9600" dirty="0" smtClean="0">
                <a:cs typeface="Times New Roman" charset="0"/>
              </a:rPr>
              <a:t>	</a:t>
            </a:r>
            <a:r>
              <a:rPr lang="en-US" sz="9600" b="1" dirty="0" smtClean="0">
                <a:solidFill>
                  <a:srgbClr val="008000"/>
                </a:solidFill>
                <a:cs typeface="Courier New" charset="0"/>
              </a:rPr>
              <a:t>// is a comment for rest of line</a:t>
            </a:r>
          </a:p>
          <a:p>
            <a:pPr lvl="1">
              <a:buFontTx/>
              <a:buNone/>
            </a:pPr>
            <a:endParaRPr lang="en-US" sz="9600" b="1" dirty="0" smtClean="0">
              <a:solidFill>
                <a:srgbClr val="008000"/>
              </a:solidFill>
              <a:cs typeface="Courier New" charset="0"/>
            </a:endParaRPr>
          </a:p>
          <a:p>
            <a:pPr lvl="1">
              <a:buFontTx/>
              <a:buNone/>
            </a:pPr>
            <a:r>
              <a:rPr lang="en-US" sz="9600" dirty="0" smtClean="0">
                <a:cs typeface="Times New Roman" charset="0"/>
              </a:rPr>
              <a:t>	or</a:t>
            </a:r>
          </a:p>
          <a:p>
            <a:pPr lvl="1">
              <a:buFontTx/>
              <a:buNone/>
            </a:pPr>
            <a:endParaRPr lang="en-US" sz="9600" dirty="0" smtClean="0">
              <a:cs typeface="Times New Roman" charset="0"/>
            </a:endParaRPr>
          </a:p>
          <a:p>
            <a:pPr lvl="1">
              <a:buFontTx/>
              <a:buNone/>
            </a:pPr>
            <a:r>
              <a:rPr lang="en-US" sz="9600" dirty="0" smtClean="0">
                <a:cs typeface="Times New Roman" charset="0"/>
              </a:rPr>
              <a:t> 	</a:t>
            </a:r>
            <a:r>
              <a:rPr lang="en-US" sz="9600" b="1" dirty="0" smtClean="0">
                <a:solidFill>
                  <a:srgbClr val="008000"/>
                </a:solidFill>
                <a:cs typeface="Courier New" charset="0"/>
              </a:rPr>
              <a:t>/* is a comment that goes from</a:t>
            </a:r>
          </a:p>
          <a:p>
            <a:pPr lvl="1">
              <a:buFontTx/>
              <a:buNone/>
            </a:pPr>
            <a:r>
              <a:rPr lang="en-US" sz="9600" b="1" dirty="0">
                <a:solidFill>
                  <a:srgbClr val="008000"/>
                </a:solidFill>
                <a:cs typeface="Courier New" charset="0"/>
              </a:rPr>
              <a:t> </a:t>
            </a:r>
            <a:r>
              <a:rPr lang="en-US" sz="9600" b="1" dirty="0" smtClean="0">
                <a:solidFill>
                  <a:srgbClr val="008000"/>
                </a:solidFill>
                <a:cs typeface="Courier New" charset="0"/>
              </a:rPr>
              <a:t>   the initial slash-star until   </a:t>
            </a:r>
          </a:p>
          <a:p>
            <a:pPr lvl="1">
              <a:buFontTx/>
              <a:buNone/>
            </a:pPr>
            <a:r>
              <a:rPr lang="en-US" sz="9600" b="1" dirty="0">
                <a:solidFill>
                  <a:srgbClr val="008000"/>
                </a:solidFill>
                <a:cs typeface="Courier New" charset="0"/>
              </a:rPr>
              <a:t> </a:t>
            </a:r>
            <a:r>
              <a:rPr lang="en-US" sz="9600" b="1" dirty="0" smtClean="0">
                <a:solidFill>
                  <a:srgbClr val="008000"/>
                </a:solidFill>
                <a:cs typeface="Courier New" charset="0"/>
              </a:rPr>
              <a:t>   the first star-slash */</a:t>
            </a:r>
          </a:p>
          <a:p>
            <a:pPr lvl="1">
              <a:buFontTx/>
              <a:buNone/>
            </a:pPr>
            <a:r>
              <a:rPr lang="en-US" sz="9600" dirty="0" smtClean="0">
                <a:latin typeface="Times New Roman" charset="0"/>
                <a:cs typeface="Times New Roman" charset="0"/>
              </a:rPr>
              <a:t>   </a:t>
            </a:r>
          </a:p>
          <a:p>
            <a:pPr>
              <a:buFontTx/>
              <a:buNone/>
            </a:pPr>
            <a:endParaRPr lang="en-US" dirty="0" smtClean="0">
              <a:latin typeface="Times New Roman" charset="0"/>
              <a:cs typeface="Times New Roman" charset="0"/>
            </a:endParaRPr>
          </a:p>
        </p:txBody>
      </p:sp>
      <p:sp>
        <p:nvSpPr>
          <p:cNvPr id="6" name="Oval 5"/>
          <p:cNvSpPr/>
          <p:nvPr/>
        </p:nvSpPr>
        <p:spPr>
          <a:xfrm>
            <a:off x="1063625" y="3555933"/>
            <a:ext cx="444500" cy="6032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1063625" y="4984478"/>
            <a:ext cx="444500" cy="6032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463611" y="5697311"/>
            <a:ext cx="444500" cy="6032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99995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457200" y="84138"/>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sz="5400" dirty="0" smtClean="0"/>
              <a:t>The Program Explained</a:t>
            </a:r>
            <a:br>
              <a:rPr lang="en-US" sz="5400" dirty="0" smtClean="0"/>
            </a:br>
            <a:r>
              <a:rPr lang="en-US" sz="4000" dirty="0" smtClean="0"/>
              <a:t>(it illustrates most </a:t>
            </a:r>
            <a:r>
              <a:rPr lang="en-US" sz="4000" b="1" dirty="0" smtClean="0">
                <a:solidFill>
                  <a:srgbClr val="3333FF"/>
                </a:solidFill>
              </a:rPr>
              <a:t>C</a:t>
            </a:r>
            <a:r>
              <a:rPr lang="en-US" sz="4000" dirty="0" smtClean="0"/>
              <a:t> syntax)</a:t>
            </a:r>
          </a:p>
        </p:txBody>
      </p:sp>
      <p:grpSp>
        <p:nvGrpSpPr>
          <p:cNvPr id="5" name="Group 4"/>
          <p:cNvGrpSpPr/>
          <p:nvPr/>
        </p:nvGrpSpPr>
        <p:grpSpPr>
          <a:xfrm>
            <a:off x="457200" y="1828800"/>
            <a:ext cx="7385050" cy="4340082"/>
            <a:chOff x="758825" y="1828800"/>
            <a:chExt cx="7385050" cy="4340082"/>
          </a:xfrm>
        </p:grpSpPr>
        <p:sp>
          <p:nvSpPr>
            <p:cNvPr id="6" name="Text Box 5"/>
            <p:cNvSpPr txBox="1">
              <a:spLocks noChangeArrowheads="1"/>
            </p:cNvSpPr>
            <p:nvPr/>
          </p:nvSpPr>
          <p:spPr bwMode="auto">
            <a:xfrm>
              <a:off x="1333500" y="2495550"/>
              <a:ext cx="6810375" cy="2431435"/>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p>
            <a:p>
              <a:r>
                <a:rPr lang="en-US" sz="2400" b="1" dirty="0">
                  <a:latin typeface="Courier New" pitchFamily="49" charset="0"/>
                  <a:cs typeface="Courier New" pitchFamily="49" charset="0"/>
                </a:rPr>
                <a:t>	 </a:t>
              </a:r>
              <a:r>
                <a:rPr lang="en-US" sz="2400" b="1" dirty="0" smtClean="0">
                  <a:solidFill>
                    <a:srgbClr val="65E6A8"/>
                  </a:solidFill>
                  <a:latin typeface="Courier New" pitchFamily="49" charset="0"/>
                  <a:cs typeface="Courier New" pitchFamily="49" charset="0"/>
                </a:rPr>
                <a:t>//Display Hello World! On screen</a:t>
              </a:r>
              <a:endParaRPr lang="en-US" sz="2400" b="1" dirty="0">
                <a:solidFill>
                  <a:srgbClr val="65E6A8"/>
                </a:solidFill>
                <a:latin typeface="Courier New" pitchFamily="49" charset="0"/>
                <a:cs typeface="Courier New" pitchFamily="49" charset="0"/>
              </a:endParaRP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cxnSp>
          <p:nvCxnSpPr>
            <p:cNvPr id="7" name="Straight Arrow Connector 7"/>
            <p:cNvCxnSpPr>
              <a:cxnSpLocks noChangeShapeType="1"/>
            </p:cNvCxnSpPr>
            <p:nvPr/>
          </p:nvCxnSpPr>
          <p:spPr bwMode="auto">
            <a:xfrm rot="10800000" flipV="1">
              <a:off x="1828800" y="2219325"/>
              <a:ext cx="533400" cy="304800"/>
            </a:xfrm>
            <a:prstGeom prst="straightConnector1">
              <a:avLst/>
            </a:prstGeom>
            <a:noFill/>
            <a:ln w="38100" algn="ctr">
              <a:solidFill>
                <a:srgbClr val="FF0000"/>
              </a:solidFill>
              <a:round/>
              <a:headEnd/>
              <a:tailEnd type="arrow" w="med" len="med"/>
            </a:ln>
          </p:spPr>
        </p:cxnSp>
        <p:cxnSp>
          <p:nvCxnSpPr>
            <p:cNvPr id="8" name="Straight Arrow Connector 8"/>
            <p:cNvCxnSpPr>
              <a:cxnSpLocks noChangeShapeType="1"/>
            </p:cNvCxnSpPr>
            <p:nvPr/>
          </p:nvCxnSpPr>
          <p:spPr bwMode="auto">
            <a:xfrm rot="10800000" flipV="1">
              <a:off x="2743200" y="2209800"/>
              <a:ext cx="533400" cy="304800"/>
            </a:xfrm>
            <a:prstGeom prst="straightConnector1">
              <a:avLst/>
            </a:prstGeom>
            <a:noFill/>
            <a:ln w="38100" algn="ctr">
              <a:solidFill>
                <a:srgbClr val="FF0000"/>
              </a:solidFill>
              <a:round/>
              <a:headEnd/>
              <a:tailEnd type="arrow" w="med" len="med"/>
            </a:ln>
          </p:spPr>
        </p:cxnSp>
        <p:cxnSp>
          <p:nvCxnSpPr>
            <p:cNvPr id="9" name="Straight Arrow Connector 9"/>
            <p:cNvCxnSpPr>
              <a:cxnSpLocks noChangeShapeType="1"/>
            </p:cNvCxnSpPr>
            <p:nvPr/>
          </p:nvCxnSpPr>
          <p:spPr bwMode="auto">
            <a:xfrm rot="10800000" flipV="1">
              <a:off x="3581400" y="2209800"/>
              <a:ext cx="533400" cy="304800"/>
            </a:xfrm>
            <a:prstGeom prst="straightConnector1">
              <a:avLst/>
            </a:prstGeom>
            <a:noFill/>
            <a:ln w="38100" algn="ctr">
              <a:solidFill>
                <a:srgbClr val="FF0000"/>
              </a:solidFill>
              <a:round/>
              <a:headEnd/>
              <a:tailEnd type="arrow" w="med" len="med"/>
            </a:ln>
          </p:spPr>
        </p:cxnSp>
        <p:sp>
          <p:nvSpPr>
            <p:cNvPr id="10" name="TextBox 10"/>
            <p:cNvSpPr txBox="1">
              <a:spLocks noChangeArrowheads="1"/>
            </p:cNvSpPr>
            <p:nvPr/>
          </p:nvSpPr>
          <p:spPr bwMode="auto">
            <a:xfrm>
              <a:off x="1600200" y="1828800"/>
              <a:ext cx="4267200" cy="400050"/>
            </a:xfrm>
            <a:prstGeom prst="rect">
              <a:avLst/>
            </a:prstGeom>
            <a:noFill/>
            <a:ln w="9525">
              <a:noFill/>
              <a:miter lim="800000"/>
              <a:headEnd/>
              <a:tailEnd/>
            </a:ln>
          </p:spPr>
          <p:txBody>
            <a:bodyPr>
              <a:spAutoFit/>
            </a:bodyPr>
            <a:lstStyle/>
            <a:p>
              <a:r>
                <a:rPr lang="en-US" i="1" dirty="0">
                  <a:latin typeface="Times New Roman" pitchFamily="18" charset="0"/>
                  <a:cs typeface="Times New Roman" pitchFamily="18" charset="0"/>
                </a:rPr>
                <a:t>return type   name   argument list</a:t>
              </a:r>
            </a:p>
          </p:txBody>
        </p:sp>
        <p:grpSp>
          <p:nvGrpSpPr>
            <p:cNvPr id="12" name="Group 11"/>
            <p:cNvGrpSpPr/>
            <p:nvPr/>
          </p:nvGrpSpPr>
          <p:grpSpPr>
            <a:xfrm>
              <a:off x="6931554" y="2648105"/>
              <a:ext cx="1212321" cy="674132"/>
              <a:chOff x="6931554" y="2648105"/>
              <a:chExt cx="1212321" cy="674132"/>
            </a:xfrm>
          </p:grpSpPr>
          <p:cxnSp>
            <p:nvCxnSpPr>
              <p:cNvPr id="14" name="Straight Arrow Connector 9"/>
              <p:cNvCxnSpPr>
                <a:cxnSpLocks noChangeShapeType="1"/>
              </p:cNvCxnSpPr>
              <p:nvPr/>
            </p:nvCxnSpPr>
            <p:spPr bwMode="auto">
              <a:xfrm rot="10800000" flipV="1">
                <a:off x="6931554" y="3017437"/>
                <a:ext cx="533400" cy="304800"/>
              </a:xfrm>
              <a:prstGeom prst="straightConnector1">
                <a:avLst/>
              </a:prstGeom>
              <a:noFill/>
              <a:ln w="38100" algn="ctr">
                <a:solidFill>
                  <a:srgbClr val="FF0000"/>
                </a:solidFill>
                <a:round/>
                <a:headEnd/>
                <a:tailEnd type="arrow" w="med" len="med"/>
              </a:ln>
            </p:spPr>
          </p:cxnSp>
          <p:sp>
            <p:nvSpPr>
              <p:cNvPr id="15" name="TextBox 10"/>
              <p:cNvSpPr txBox="1">
                <a:spLocks noChangeArrowheads="1"/>
              </p:cNvSpPr>
              <p:nvPr/>
            </p:nvSpPr>
            <p:spPr bwMode="auto">
              <a:xfrm>
                <a:off x="6944678" y="2648105"/>
                <a:ext cx="1199197" cy="369332"/>
              </a:xfrm>
              <a:prstGeom prst="rect">
                <a:avLst/>
              </a:prstGeom>
              <a:noFill/>
              <a:ln w="9525">
                <a:noFill/>
                <a:miter lim="800000"/>
                <a:headEnd/>
                <a:tailEnd/>
              </a:ln>
            </p:spPr>
            <p:txBody>
              <a:bodyPr wrap="square">
                <a:spAutoFit/>
              </a:bodyPr>
              <a:lstStyle/>
              <a:p>
                <a:r>
                  <a:rPr lang="en-US" i="1" dirty="0" smtClean="0">
                    <a:latin typeface="Times New Roman" pitchFamily="18" charset="0"/>
                    <a:cs typeface="Times New Roman" pitchFamily="18" charset="0"/>
                  </a:rPr>
                  <a:t>Comment</a:t>
                </a:r>
                <a:endParaRPr lang="en-US" i="1" dirty="0">
                  <a:latin typeface="Times New Roman" pitchFamily="18" charset="0"/>
                  <a:cs typeface="Times New Roman" pitchFamily="18" charset="0"/>
                </a:endParaRPr>
              </a:p>
            </p:txBody>
          </p:sp>
        </p:grpSp>
        <p:sp>
          <p:nvSpPr>
            <p:cNvPr id="13" name="TextBox 12"/>
            <p:cNvSpPr txBox="1"/>
            <p:nvPr/>
          </p:nvSpPr>
          <p:spPr>
            <a:xfrm>
              <a:off x="758825" y="5337885"/>
              <a:ext cx="7375335" cy="830997"/>
            </a:xfrm>
            <a:prstGeom prst="rect">
              <a:avLst/>
            </a:prstGeom>
            <a:noFill/>
          </p:spPr>
          <p:txBody>
            <a:bodyPr wrap="square" rtlCol="0">
              <a:spAutoFit/>
            </a:bodyPr>
            <a:lstStyle/>
            <a:p>
              <a:r>
                <a:rPr lang="en-US" sz="2400" dirty="0" smtClean="0"/>
                <a:t>Syntax is important! </a:t>
              </a:r>
              <a:r>
                <a:rPr lang="en-US" sz="2400" dirty="0"/>
                <a:t>N</a:t>
              </a:r>
              <a:r>
                <a:rPr lang="en-US" sz="2400" dirty="0" smtClean="0"/>
                <a:t>otice the quotation marks and notice the \n at the end?</a:t>
              </a:r>
              <a:endParaRPr lang="en-US" sz="2400" dirty="0"/>
            </a:p>
          </p:txBody>
        </p:sp>
      </p:grpSp>
      <p:sp>
        <p:nvSpPr>
          <p:cNvPr id="16" name="TextBox 10"/>
          <p:cNvSpPr txBox="1">
            <a:spLocks noChangeArrowheads="1"/>
          </p:cNvSpPr>
          <p:nvPr/>
        </p:nvSpPr>
        <p:spPr bwMode="auto">
          <a:xfrm>
            <a:off x="99378" y="3864130"/>
            <a:ext cx="1199197" cy="369332"/>
          </a:xfrm>
          <a:prstGeom prst="rect">
            <a:avLst/>
          </a:prstGeom>
          <a:noFill/>
          <a:ln w="9525">
            <a:noFill/>
            <a:miter lim="800000"/>
            <a:headEnd/>
            <a:tailEnd/>
          </a:ln>
        </p:spPr>
        <p:txBody>
          <a:bodyPr wrap="square">
            <a:spAutoFit/>
          </a:bodyPr>
          <a:lstStyle/>
          <a:p>
            <a:r>
              <a:rPr lang="en-US" i="1" dirty="0" smtClean="0">
                <a:latin typeface="Times New Roman" pitchFamily="18" charset="0"/>
                <a:cs typeface="Times New Roman" pitchFamily="18" charset="0"/>
              </a:rPr>
              <a:t>Function</a:t>
            </a:r>
            <a:endParaRPr lang="en-US" i="1" dirty="0">
              <a:latin typeface="Times New Roman" pitchFamily="18" charset="0"/>
              <a:cs typeface="Times New Roman" pitchFamily="18" charset="0"/>
            </a:endParaRPr>
          </a:p>
        </p:txBody>
      </p:sp>
      <p:cxnSp>
        <p:nvCxnSpPr>
          <p:cNvPr id="17" name="Straight Arrow Connector 9"/>
          <p:cNvCxnSpPr>
            <a:cxnSpLocks noChangeShapeType="1"/>
          </p:cNvCxnSpPr>
          <p:nvPr/>
        </p:nvCxnSpPr>
        <p:spPr bwMode="auto">
          <a:xfrm>
            <a:off x="1121304" y="4049312"/>
            <a:ext cx="624946" cy="0"/>
          </a:xfrm>
          <a:prstGeom prst="straightConnector1">
            <a:avLst/>
          </a:prstGeom>
          <a:noFill/>
          <a:ln w="38100" algn="ctr">
            <a:solidFill>
              <a:srgbClr val="FF0000"/>
            </a:solidFill>
            <a:round/>
            <a:headEnd/>
            <a:tailEnd type="arrow" w="med" len="med"/>
          </a:ln>
        </p:spPr>
      </p:cxnSp>
    </p:spTree>
    <p:extLst>
      <p:ext uri="{BB962C8B-B14F-4D97-AF65-F5344CB8AC3E}">
        <p14:creationId xmlns:p14="http://schemas.microsoft.com/office/powerpoint/2010/main" val="31517494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Blocks of Code</a:t>
            </a:r>
          </a:p>
        </p:txBody>
      </p:sp>
      <p:grpSp>
        <p:nvGrpSpPr>
          <p:cNvPr id="5" name="Group 4"/>
          <p:cNvGrpSpPr/>
          <p:nvPr/>
        </p:nvGrpSpPr>
        <p:grpSpPr>
          <a:xfrm>
            <a:off x="1118222" y="2124074"/>
            <a:ext cx="7168576" cy="2587835"/>
            <a:chOff x="1118222" y="2124073"/>
            <a:chExt cx="6831902" cy="2051531"/>
          </a:xfrm>
        </p:grpSpPr>
        <p:sp>
          <p:nvSpPr>
            <p:cNvPr id="6" name="Text Box 5"/>
            <p:cNvSpPr txBox="1">
              <a:spLocks noChangeArrowheads="1"/>
            </p:cNvSpPr>
            <p:nvPr/>
          </p:nvSpPr>
          <p:spPr bwMode="auto">
            <a:xfrm>
              <a:off x="1139749" y="2124074"/>
              <a:ext cx="6810375" cy="1927544"/>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p>
            <a:p>
              <a:r>
                <a:rPr lang="en-US" sz="2400" b="1" dirty="0">
                  <a:latin typeface="Courier New" pitchFamily="49" charset="0"/>
                  <a:cs typeface="Courier New" pitchFamily="49" charset="0"/>
                </a:rPr>
                <a:t>	 </a:t>
              </a:r>
              <a:r>
                <a:rPr lang="en-US" sz="2400" b="1" dirty="0" smtClean="0">
                  <a:solidFill>
                    <a:srgbClr val="65E6A8"/>
                  </a:solidFill>
                  <a:latin typeface="Courier New" pitchFamily="49" charset="0"/>
                  <a:cs typeface="Courier New" pitchFamily="49" charset="0"/>
                </a:rPr>
                <a:t>//Display Hello World! On screen</a:t>
              </a:r>
              <a:endParaRPr lang="en-US" sz="2400" b="1" dirty="0">
                <a:solidFill>
                  <a:srgbClr val="65E6A8"/>
                </a:solidFill>
                <a:latin typeface="Courier New" pitchFamily="49" charset="0"/>
                <a:cs typeface="Courier New" pitchFamily="49" charset="0"/>
              </a:endParaRP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sp>
          <p:nvSpPr>
            <p:cNvPr id="7" name="Rectangle 6"/>
            <p:cNvSpPr/>
            <p:nvPr/>
          </p:nvSpPr>
          <p:spPr>
            <a:xfrm>
              <a:off x="1829877" y="3422274"/>
              <a:ext cx="5941716" cy="753330"/>
            </a:xfrm>
            <a:prstGeom prst="rect">
              <a:avLst/>
            </a:prstGeom>
            <a:solidFill>
              <a:schemeClr val="accent2">
                <a:lumMod val="40000"/>
                <a:lumOff val="60000"/>
                <a:alpha val="5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118222" y="2124073"/>
              <a:ext cx="2520004" cy="488279"/>
            </a:xfrm>
            <a:prstGeom prst="rect">
              <a:avLst/>
            </a:prstGeom>
            <a:solidFill>
              <a:schemeClr val="accent2">
                <a:lumMod val="40000"/>
                <a:lumOff val="60000"/>
                <a:alpha val="5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5981286" y="2245788"/>
              <a:ext cx="1790307" cy="619249"/>
              <a:chOff x="6054047" y="2550588"/>
              <a:chExt cx="1790307" cy="619249"/>
            </a:xfrm>
          </p:grpSpPr>
          <p:cxnSp>
            <p:nvCxnSpPr>
              <p:cNvPr id="10" name="Straight Arrow Connector 9"/>
              <p:cNvCxnSpPr>
                <a:cxnSpLocks noChangeShapeType="1"/>
              </p:cNvCxnSpPr>
              <p:nvPr/>
            </p:nvCxnSpPr>
            <p:spPr bwMode="auto">
              <a:xfrm rot="10800000" flipV="1">
                <a:off x="6054047" y="2865037"/>
                <a:ext cx="533400" cy="304800"/>
              </a:xfrm>
              <a:prstGeom prst="straightConnector1">
                <a:avLst/>
              </a:prstGeom>
              <a:noFill/>
              <a:ln w="38100" algn="ctr">
                <a:solidFill>
                  <a:srgbClr val="FF0000"/>
                </a:solidFill>
                <a:round/>
                <a:headEnd/>
                <a:tailEnd type="arrow" w="med" len="med"/>
              </a:ln>
            </p:spPr>
          </p:cxnSp>
          <p:sp>
            <p:nvSpPr>
              <p:cNvPr id="11" name="TextBox 10"/>
              <p:cNvSpPr txBox="1">
                <a:spLocks noChangeArrowheads="1"/>
              </p:cNvSpPr>
              <p:nvPr/>
            </p:nvSpPr>
            <p:spPr bwMode="auto">
              <a:xfrm>
                <a:off x="6645157" y="2550588"/>
                <a:ext cx="1199197" cy="369332"/>
              </a:xfrm>
              <a:prstGeom prst="rect">
                <a:avLst/>
              </a:prstGeom>
              <a:noFill/>
              <a:ln w="9525">
                <a:noFill/>
                <a:miter lim="800000"/>
                <a:headEnd/>
                <a:tailEnd/>
              </a:ln>
            </p:spPr>
            <p:txBody>
              <a:bodyPr wrap="square">
                <a:spAutoFit/>
              </a:bodyPr>
              <a:lstStyle/>
              <a:p>
                <a:r>
                  <a:rPr lang="en-US" i="1" dirty="0" smtClean="0">
                    <a:latin typeface="Times New Roman" pitchFamily="18" charset="0"/>
                    <a:cs typeface="Times New Roman" pitchFamily="18" charset="0"/>
                  </a:rPr>
                  <a:t>Comment</a:t>
                </a:r>
                <a:endParaRPr lang="en-US" i="1"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27577549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t>Terminating Statements</a:t>
            </a:r>
          </a:p>
        </p:txBody>
      </p:sp>
      <p:grpSp>
        <p:nvGrpSpPr>
          <p:cNvPr id="11" name="Group 10"/>
          <p:cNvGrpSpPr/>
          <p:nvPr/>
        </p:nvGrpSpPr>
        <p:grpSpPr>
          <a:xfrm>
            <a:off x="187855" y="2136078"/>
            <a:ext cx="6810375" cy="3256161"/>
            <a:chOff x="1139749" y="2124074"/>
            <a:chExt cx="6810375" cy="3256161"/>
          </a:xfrm>
        </p:grpSpPr>
        <p:grpSp>
          <p:nvGrpSpPr>
            <p:cNvPr id="5" name="Group 4"/>
            <p:cNvGrpSpPr/>
            <p:nvPr/>
          </p:nvGrpSpPr>
          <p:grpSpPr>
            <a:xfrm>
              <a:off x="1139749" y="2124074"/>
              <a:ext cx="6810375" cy="2976761"/>
              <a:chOff x="1139749" y="2124074"/>
              <a:chExt cx="6810375" cy="2976761"/>
            </a:xfrm>
          </p:grpSpPr>
          <p:sp>
            <p:nvSpPr>
              <p:cNvPr id="6" name="Line 7"/>
              <p:cNvSpPr>
                <a:spLocks noChangeShapeType="1"/>
              </p:cNvSpPr>
              <p:nvPr/>
            </p:nvSpPr>
            <p:spPr bwMode="auto">
              <a:xfrm flipV="1">
                <a:off x="6710893" y="4186435"/>
                <a:ext cx="0" cy="914400"/>
              </a:xfrm>
              <a:prstGeom prst="line">
                <a:avLst/>
              </a:prstGeom>
              <a:noFill/>
              <a:ln w="38100">
                <a:solidFill>
                  <a:srgbClr val="FF0000"/>
                </a:solidFill>
                <a:round/>
                <a:headEnd/>
                <a:tailEnd type="stealth" w="med" len="med"/>
              </a:ln>
            </p:spPr>
            <p:txBody>
              <a:bodyPr/>
              <a:lstStyle/>
              <a:p>
                <a:endParaRPr lang="en-US" dirty="0"/>
              </a:p>
            </p:txBody>
          </p:sp>
          <p:sp>
            <p:nvSpPr>
              <p:cNvPr id="7" name="Text Box 5"/>
              <p:cNvSpPr txBox="1">
                <a:spLocks noChangeArrowheads="1"/>
              </p:cNvSpPr>
              <p:nvPr/>
            </p:nvSpPr>
            <p:spPr bwMode="auto">
              <a:xfrm>
                <a:off x="1139749" y="2124074"/>
                <a:ext cx="6810375" cy="2431435"/>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smtClean="0">
                    <a:latin typeface="Courier New" pitchFamily="49" charset="0"/>
                    <a:cs typeface="Courier New" pitchFamily="49" charset="0"/>
                  </a:rPr>
                  <a:t>{</a:t>
                </a:r>
              </a:p>
              <a:p>
                <a:r>
                  <a:rPr lang="en-US" sz="2400" b="1" dirty="0">
                    <a:latin typeface="Courier New" pitchFamily="49" charset="0"/>
                    <a:cs typeface="Courier New" pitchFamily="49" charset="0"/>
                  </a:rPr>
                  <a:t>	 </a:t>
                </a:r>
                <a:r>
                  <a:rPr lang="en-US" sz="2400" b="1" dirty="0" smtClean="0">
                    <a:solidFill>
                      <a:srgbClr val="65E6A8"/>
                    </a:solidFill>
                    <a:latin typeface="Courier New" pitchFamily="49" charset="0"/>
                    <a:cs typeface="Courier New" pitchFamily="49" charset="0"/>
                  </a:rPr>
                  <a:t>//Display Hello World! On screen</a:t>
                </a:r>
                <a:endParaRPr lang="en-US" sz="2400" b="1" dirty="0">
                  <a:solidFill>
                    <a:srgbClr val="65E6A8"/>
                  </a:solidFill>
                  <a:latin typeface="Courier New" pitchFamily="49" charset="0"/>
                  <a:cs typeface="Courier New" pitchFamily="49" charset="0"/>
                </a:endParaRP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grpSp>
        <p:sp>
          <p:nvSpPr>
            <p:cNvPr id="8" name="Line 7"/>
            <p:cNvSpPr>
              <a:spLocks noChangeShapeType="1"/>
            </p:cNvSpPr>
            <p:nvPr/>
          </p:nvSpPr>
          <p:spPr bwMode="auto">
            <a:xfrm flipV="1">
              <a:off x="3593043" y="4465835"/>
              <a:ext cx="0" cy="914400"/>
            </a:xfrm>
            <a:prstGeom prst="line">
              <a:avLst/>
            </a:prstGeom>
            <a:noFill/>
            <a:ln w="38100">
              <a:solidFill>
                <a:srgbClr val="FF0000"/>
              </a:solidFill>
              <a:round/>
              <a:headEnd/>
              <a:tailEnd type="stealth" w="med" len="med"/>
            </a:ln>
          </p:spPr>
          <p:txBody>
            <a:bodyPr/>
            <a:lstStyle/>
            <a:p>
              <a:endParaRPr lang="en-US" dirty="0"/>
            </a:p>
          </p:txBody>
        </p:sp>
        <p:sp>
          <p:nvSpPr>
            <p:cNvPr id="9" name="Rectangle 8"/>
            <p:cNvSpPr/>
            <p:nvPr/>
          </p:nvSpPr>
          <p:spPr>
            <a:xfrm>
              <a:off x="6484191" y="3395858"/>
              <a:ext cx="358153" cy="542926"/>
            </a:xfrm>
            <a:prstGeom prst="rect">
              <a:avLst/>
            </a:prstGeom>
            <a:solidFill>
              <a:schemeClr val="accent2">
                <a:lumMod val="40000"/>
                <a:lumOff val="60000"/>
                <a:alpha val="5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418418" y="3764159"/>
              <a:ext cx="358153" cy="542926"/>
            </a:xfrm>
            <a:prstGeom prst="rect">
              <a:avLst/>
            </a:prstGeom>
            <a:solidFill>
              <a:schemeClr val="accent2">
                <a:lumMod val="40000"/>
                <a:lumOff val="60000"/>
                <a:alpha val="5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7701921" y="2370829"/>
            <a:ext cx="1328023" cy="2609608"/>
            <a:chOff x="7382004" y="1573611"/>
            <a:chExt cx="1328023" cy="2609608"/>
          </a:xfrm>
        </p:grpSpPr>
        <p:sp>
          <p:nvSpPr>
            <p:cNvPr id="13" name="Oval 12"/>
            <p:cNvSpPr/>
            <p:nvPr/>
          </p:nvSpPr>
          <p:spPr>
            <a:xfrm>
              <a:off x="7492563" y="3735380"/>
              <a:ext cx="956045"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STOP</a:t>
              </a:r>
              <a:endParaRPr lang="en-US" sz="1400" dirty="0">
                <a:solidFill>
                  <a:schemeClr val="tx1"/>
                </a:solidFill>
              </a:endParaRPr>
            </a:p>
          </p:txBody>
        </p:sp>
        <p:sp>
          <p:nvSpPr>
            <p:cNvPr id="14" name="Oval 13"/>
            <p:cNvSpPr/>
            <p:nvPr/>
          </p:nvSpPr>
          <p:spPr>
            <a:xfrm>
              <a:off x="7474687" y="1573611"/>
              <a:ext cx="956045" cy="577834"/>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sp>
          <p:nvSpPr>
            <p:cNvPr id="15" name="Down Arrow 14"/>
            <p:cNvSpPr/>
            <p:nvPr/>
          </p:nvSpPr>
          <p:spPr>
            <a:xfrm>
              <a:off x="7770203" y="2200210"/>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p:cNvSpPr/>
            <p:nvPr/>
          </p:nvSpPr>
          <p:spPr>
            <a:xfrm>
              <a:off x="7405231" y="3159757"/>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Return 0</a:t>
              </a:r>
              <a:endParaRPr lang="en-US" dirty="0">
                <a:solidFill>
                  <a:srgbClr val="000000"/>
                </a:solidFill>
              </a:endParaRPr>
            </a:p>
          </p:txBody>
        </p:sp>
        <p:sp>
          <p:nvSpPr>
            <p:cNvPr id="17" name="Down Arrow 16"/>
            <p:cNvSpPr/>
            <p:nvPr/>
          </p:nvSpPr>
          <p:spPr>
            <a:xfrm>
              <a:off x="7788730" y="34923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p:cNvSpPr/>
            <p:nvPr/>
          </p:nvSpPr>
          <p:spPr>
            <a:xfrm>
              <a:off x="7382004" y="2445684"/>
              <a:ext cx="1304796" cy="416785"/>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Print “Hello World”</a:t>
              </a:r>
              <a:endParaRPr lang="en-US" sz="1200" dirty="0">
                <a:solidFill>
                  <a:srgbClr val="000000"/>
                </a:solidFill>
              </a:endParaRPr>
            </a:p>
          </p:txBody>
        </p:sp>
        <p:sp>
          <p:nvSpPr>
            <p:cNvPr id="19" name="Down Arrow 18"/>
            <p:cNvSpPr/>
            <p:nvPr/>
          </p:nvSpPr>
          <p:spPr>
            <a:xfrm>
              <a:off x="7788730" y="289449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9152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3" y="12504"/>
            <a:ext cx="7772400" cy="881595"/>
          </a:xfrm>
        </p:spPr>
        <p:txBody>
          <a:bodyPr>
            <a:normAutofit/>
          </a:bodyPr>
          <a:lstStyle/>
          <a:p>
            <a:r>
              <a:rPr lang="en-US" sz="3200" dirty="0" smtClean="0"/>
              <a:t>Introductory Kit Scavenger Hunt Activity</a:t>
            </a:r>
            <a:endParaRPr lang="en-US" sz="3200" dirty="0"/>
          </a:p>
        </p:txBody>
      </p:sp>
      <p:sp>
        <p:nvSpPr>
          <p:cNvPr id="3" name="TextBox 2"/>
          <p:cNvSpPr txBox="1"/>
          <p:nvPr/>
        </p:nvSpPr>
        <p:spPr>
          <a:xfrm>
            <a:off x="556213" y="593309"/>
            <a:ext cx="7772400" cy="5940088"/>
          </a:xfrm>
          <a:prstGeom prst="rect">
            <a:avLst/>
          </a:prstGeom>
          <a:noFill/>
        </p:spPr>
        <p:txBody>
          <a:bodyPr wrap="square" rtlCol="0">
            <a:spAutoFit/>
          </a:bodyPr>
          <a:lstStyle/>
          <a:p>
            <a:r>
              <a:rPr lang="en-US" b="1" dirty="0" smtClean="0"/>
              <a:t>Goals</a:t>
            </a:r>
          </a:p>
          <a:p>
            <a:pPr marL="285750" indent="-285750">
              <a:buFont typeface="Arial"/>
              <a:buChar char="•"/>
            </a:pPr>
            <a:r>
              <a:rPr lang="en-US" dirty="0" smtClean="0"/>
              <a:t>Learn the kit components and be able to identify individual parts</a:t>
            </a:r>
          </a:p>
          <a:p>
            <a:pPr marL="285750" indent="-285750">
              <a:buFont typeface="Arial"/>
              <a:buChar char="•"/>
            </a:pPr>
            <a:r>
              <a:rPr lang="en-US" dirty="0" smtClean="0"/>
              <a:t>Be able to group parts into categories (KIPR Metal Parts, LEGO, Sensors)</a:t>
            </a:r>
          </a:p>
          <a:p>
            <a:pPr marL="285750" indent="-285750">
              <a:buFont typeface="Arial"/>
              <a:buChar char="•"/>
            </a:pPr>
            <a:r>
              <a:rPr lang="en-US" dirty="0" smtClean="0"/>
              <a:t>Distinguish between a motor and a servo motor</a:t>
            </a:r>
          </a:p>
          <a:p>
            <a:pPr marL="285750" indent="-285750">
              <a:buFont typeface="Arial"/>
              <a:buChar char="•"/>
            </a:pPr>
            <a:r>
              <a:rPr lang="en-US" dirty="0" smtClean="0"/>
              <a:t>Keep track of parts</a:t>
            </a:r>
          </a:p>
          <a:p>
            <a:endParaRPr lang="en-US" sz="1100" dirty="0" smtClean="0"/>
          </a:p>
          <a:p>
            <a:r>
              <a:rPr lang="en-US" b="1" dirty="0" smtClean="0"/>
              <a:t>Preparation</a:t>
            </a:r>
          </a:p>
          <a:p>
            <a:r>
              <a:rPr lang="en-US" dirty="0" smtClean="0"/>
              <a:t>Place all of the kit components out on a table and have the students use:</a:t>
            </a:r>
          </a:p>
          <a:p>
            <a:r>
              <a:rPr lang="en-US" sz="1100" dirty="0" smtClean="0"/>
              <a:t> </a:t>
            </a:r>
            <a:endParaRPr lang="en-US" sz="1100" dirty="0" smtClean="0"/>
          </a:p>
          <a:p>
            <a:pPr marL="342900" indent="-342900">
              <a:buFont typeface="+mj-lt"/>
              <a:buAutoNum type="arabicPeriod"/>
            </a:pPr>
            <a:r>
              <a:rPr lang="en-US" dirty="0" smtClean="0"/>
              <a:t> </a:t>
            </a:r>
            <a:r>
              <a:rPr lang="en-US" dirty="0"/>
              <a:t>A</a:t>
            </a:r>
            <a:r>
              <a:rPr lang="en-US" dirty="0" smtClean="0"/>
              <a:t> checklist (something very helpful in engineering) to identify and account for all parts (printable example on next slide)</a:t>
            </a:r>
          </a:p>
          <a:p>
            <a:r>
              <a:rPr lang="en-US" dirty="0" smtClean="0"/>
              <a:t> </a:t>
            </a:r>
            <a:endParaRPr lang="en-US" sz="1100" dirty="0" smtClean="0"/>
          </a:p>
          <a:p>
            <a:pPr marL="342900" indent="-342900">
              <a:buAutoNum type="arabicPeriod" startAt="2"/>
            </a:pPr>
            <a:r>
              <a:rPr lang="en-US" dirty="0" smtClean="0"/>
              <a:t>Have the students use their science/engineering/robotics notebook to make   </a:t>
            </a:r>
          </a:p>
          <a:p>
            <a:r>
              <a:rPr lang="en-US" dirty="0"/>
              <a:t> </a:t>
            </a:r>
            <a:r>
              <a:rPr lang="en-US" dirty="0" smtClean="0"/>
              <a:t>      their own checklist to account for all parts</a:t>
            </a:r>
          </a:p>
          <a:p>
            <a:r>
              <a:rPr lang="en-US" sz="1100" dirty="0" smtClean="0"/>
              <a:t> </a:t>
            </a:r>
            <a:endParaRPr lang="en-US" sz="1100" dirty="0"/>
          </a:p>
          <a:p>
            <a:r>
              <a:rPr lang="en-US" b="1" dirty="0" smtClean="0"/>
              <a:t>Resources</a:t>
            </a:r>
            <a:endParaRPr lang="en-US" b="1" dirty="0"/>
          </a:p>
          <a:p>
            <a:r>
              <a:rPr lang="en-US" dirty="0" smtClean="0"/>
              <a:t>The online KIPR store is a good resource to help with the identification of specific kit components:</a:t>
            </a:r>
          </a:p>
          <a:p>
            <a:r>
              <a:rPr lang="en-US" dirty="0" smtClean="0">
                <a:hlinkClick r:id="rId2"/>
              </a:rPr>
              <a:t>http://botballstore.org/product/link-Introductory-kit</a:t>
            </a:r>
            <a:r>
              <a:rPr lang="en-US" dirty="0" smtClean="0"/>
              <a:t> </a:t>
            </a:r>
          </a:p>
          <a:p>
            <a:r>
              <a:rPr lang="en-US" dirty="0" smtClean="0"/>
              <a:t>(instructions on resource slide)</a:t>
            </a:r>
            <a:endParaRPr lang="en-US" dirty="0"/>
          </a:p>
          <a:p>
            <a:r>
              <a:rPr lang="en-US" sz="1400" dirty="0" smtClean="0"/>
              <a:t>*Having a tool box or plastic bins with lids to store kit components is </a:t>
            </a:r>
          </a:p>
          <a:p>
            <a:r>
              <a:rPr lang="en-US" sz="1400" dirty="0"/>
              <a:t> </a:t>
            </a:r>
            <a:r>
              <a:rPr lang="en-US" sz="1400" dirty="0" smtClean="0"/>
              <a:t> helpful and keeps them from getting lost in the classroom</a:t>
            </a:r>
            <a:endParaRPr lang="en-US" sz="1400" dirty="0"/>
          </a:p>
        </p:txBody>
      </p:sp>
      <p:pic>
        <p:nvPicPr>
          <p:cNvPr id="4" name="Picture 3"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5360560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2-10 at 1.10.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0000" y="2248631"/>
            <a:ext cx="5445760" cy="3615442"/>
          </a:xfrm>
          <a:prstGeom prst="rect">
            <a:avLst/>
          </a:prstGeom>
        </p:spPr>
      </p:pic>
      <p:sp>
        <p:nvSpPr>
          <p:cNvPr id="2" name="Title 1"/>
          <p:cNvSpPr>
            <a:spLocks noGrp="1"/>
          </p:cNvSpPr>
          <p:nvPr>
            <p:ph type="title"/>
          </p:nvPr>
        </p:nvSpPr>
        <p:spPr/>
        <p:txBody>
          <a:bodyPr>
            <a:normAutofit/>
          </a:bodyPr>
          <a:lstStyle/>
          <a:p>
            <a:r>
              <a:rPr lang="en-US" sz="4000" dirty="0" smtClean="0"/>
              <a:t>Compile your program </a:t>
            </a:r>
            <a:endParaRPr lang="en-US" sz="4000" dirty="0"/>
          </a:p>
        </p:txBody>
      </p:sp>
      <p:sp>
        <p:nvSpPr>
          <p:cNvPr id="3" name="Content Placeholder 2"/>
          <p:cNvSpPr>
            <a:spLocks noGrp="1"/>
          </p:cNvSpPr>
          <p:nvPr>
            <p:ph idx="1"/>
          </p:nvPr>
        </p:nvSpPr>
        <p:spPr>
          <a:xfrm>
            <a:off x="206376" y="1385888"/>
            <a:ext cx="8763000" cy="3443288"/>
          </a:xfrm>
        </p:spPr>
        <p:txBody>
          <a:bodyPr>
            <a:normAutofit/>
          </a:bodyPr>
          <a:lstStyle/>
          <a:p>
            <a:r>
              <a:rPr lang="en-US" sz="2400" dirty="0" smtClean="0"/>
              <a:t>Compile your program using the compile tab</a:t>
            </a:r>
          </a:p>
          <a:p>
            <a:pPr marL="0" indent="0">
              <a:buNone/>
            </a:pPr>
            <a:endParaRPr lang="en-US" sz="2400" dirty="0"/>
          </a:p>
        </p:txBody>
      </p:sp>
      <p:sp>
        <p:nvSpPr>
          <p:cNvPr id="6" name="Oval 5"/>
          <p:cNvSpPr/>
          <p:nvPr/>
        </p:nvSpPr>
        <p:spPr>
          <a:xfrm>
            <a:off x="3279775" y="2248631"/>
            <a:ext cx="672465" cy="43208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07701396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Running your program on the Link</a:t>
            </a:r>
            <a:endParaRPr lang="en-US" sz="4000" dirty="0"/>
          </a:p>
        </p:txBody>
      </p:sp>
      <p:sp>
        <p:nvSpPr>
          <p:cNvPr id="3" name="Content Placeholder 2"/>
          <p:cNvSpPr>
            <a:spLocks noGrp="1"/>
          </p:cNvSpPr>
          <p:nvPr>
            <p:ph idx="1"/>
          </p:nvPr>
        </p:nvSpPr>
        <p:spPr>
          <a:xfrm>
            <a:off x="457200" y="1600200"/>
            <a:ext cx="8229600" cy="1130299"/>
          </a:xfrm>
        </p:spPr>
        <p:txBody>
          <a:bodyPr>
            <a:normAutofit/>
          </a:bodyPr>
          <a:lstStyle/>
          <a:p>
            <a:r>
              <a:rPr lang="en-US" sz="2400" dirty="0" smtClean="0"/>
              <a:t>Select the program button that will take you to a list of programs currently on the Link controller.      </a:t>
            </a:r>
          </a:p>
          <a:p>
            <a:endParaRPr lang="en-US" sz="2400" dirty="0"/>
          </a:p>
        </p:txBody>
      </p:sp>
      <p:grpSp>
        <p:nvGrpSpPr>
          <p:cNvPr id="13" name="Group 12"/>
          <p:cNvGrpSpPr/>
          <p:nvPr/>
        </p:nvGrpSpPr>
        <p:grpSpPr>
          <a:xfrm>
            <a:off x="457199" y="2497397"/>
            <a:ext cx="7623176" cy="3185853"/>
            <a:chOff x="457199" y="2497397"/>
            <a:chExt cx="7623176" cy="3185853"/>
          </a:xfrm>
        </p:grpSpPr>
        <p:grpSp>
          <p:nvGrpSpPr>
            <p:cNvPr id="7" name="Group 6"/>
            <p:cNvGrpSpPr/>
            <p:nvPr/>
          </p:nvGrpSpPr>
          <p:grpSpPr>
            <a:xfrm>
              <a:off x="457199" y="3144731"/>
              <a:ext cx="3209925" cy="2538519"/>
              <a:chOff x="2405381" y="3856038"/>
              <a:chExt cx="2876232" cy="2208212"/>
            </a:xfrm>
          </p:grpSpPr>
          <p:pic>
            <p:nvPicPr>
              <p:cNvPr id="5" name="Picture 4" descr="LinkOpeningScreen.jpg"/>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tretch>
                <a:fillRect/>
              </a:stretch>
            </p:blipFill>
            <p:spPr>
              <a:xfrm>
                <a:off x="2481263" y="3919538"/>
                <a:ext cx="2752725" cy="2066925"/>
              </a:xfrm>
              <a:prstGeom prst="rect">
                <a:avLst/>
              </a:prstGeom>
            </p:spPr>
          </p:pic>
          <p:sp>
            <p:nvSpPr>
              <p:cNvPr id="6" name="Rectangle 5"/>
              <p:cNvSpPr/>
              <p:nvPr/>
            </p:nvSpPr>
            <p:spPr>
              <a:xfrm>
                <a:off x="2405381" y="3856038"/>
                <a:ext cx="2876232" cy="220821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pic>
          <p:nvPicPr>
            <p:cNvPr id="9" name="Picture 8" descr="IMG_4700.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00170" y="3144731"/>
              <a:ext cx="3480205" cy="2538519"/>
            </a:xfrm>
            <a:prstGeom prst="rect">
              <a:avLst/>
            </a:prstGeom>
          </p:spPr>
        </p:pic>
        <p:sp>
          <p:nvSpPr>
            <p:cNvPr id="10" name="Line 7"/>
            <p:cNvSpPr>
              <a:spLocks noChangeShapeType="1"/>
            </p:cNvSpPr>
            <p:nvPr/>
          </p:nvSpPr>
          <p:spPr bwMode="auto">
            <a:xfrm flipH="1">
              <a:off x="2254250" y="2809938"/>
              <a:ext cx="0" cy="963415"/>
            </a:xfrm>
            <a:prstGeom prst="line">
              <a:avLst/>
            </a:prstGeom>
            <a:noFill/>
            <a:ln w="79375">
              <a:solidFill>
                <a:srgbClr val="FF0000"/>
              </a:solidFill>
              <a:round/>
              <a:headEnd/>
              <a:tailEnd type="stealth" w="med" len="med"/>
            </a:ln>
          </p:spPr>
          <p:txBody>
            <a:bodyPr/>
            <a:lstStyle/>
            <a:p>
              <a:endParaRPr lang="en-US" dirty="0"/>
            </a:p>
          </p:txBody>
        </p:sp>
        <p:sp>
          <p:nvSpPr>
            <p:cNvPr id="11" name="Line 7"/>
            <p:cNvSpPr>
              <a:spLocks noChangeShapeType="1"/>
            </p:cNvSpPr>
            <p:nvPr/>
          </p:nvSpPr>
          <p:spPr bwMode="auto">
            <a:xfrm flipH="1">
              <a:off x="5413375" y="2497397"/>
              <a:ext cx="0" cy="963415"/>
            </a:xfrm>
            <a:prstGeom prst="line">
              <a:avLst/>
            </a:prstGeom>
            <a:noFill/>
            <a:ln w="79375">
              <a:solidFill>
                <a:srgbClr val="FF0000"/>
              </a:solidFill>
              <a:round/>
              <a:headEnd/>
              <a:tailEnd type="stealth" w="med" len="med"/>
            </a:ln>
          </p:spPr>
          <p:txBody>
            <a:bodyPr/>
            <a:lstStyle/>
            <a:p>
              <a:endParaRPr lang="en-US" dirty="0"/>
            </a:p>
          </p:txBody>
        </p:sp>
        <p:sp>
          <p:nvSpPr>
            <p:cNvPr id="12" name="Right Arrow 11"/>
            <p:cNvSpPr/>
            <p:nvPr/>
          </p:nvSpPr>
          <p:spPr>
            <a:xfrm>
              <a:off x="3881437" y="4103687"/>
              <a:ext cx="492125" cy="682625"/>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4" name="Picture 13"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69114197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Running your program on the Link</a:t>
            </a:r>
            <a:endParaRPr lang="en-US" sz="4000" dirty="0"/>
          </a:p>
        </p:txBody>
      </p:sp>
      <p:sp>
        <p:nvSpPr>
          <p:cNvPr id="3" name="Content Placeholder 2"/>
          <p:cNvSpPr>
            <a:spLocks noGrp="1"/>
          </p:cNvSpPr>
          <p:nvPr>
            <p:ph idx="1"/>
          </p:nvPr>
        </p:nvSpPr>
        <p:spPr>
          <a:xfrm>
            <a:off x="457200" y="1600200"/>
            <a:ext cx="8229600" cy="1130299"/>
          </a:xfrm>
        </p:spPr>
        <p:txBody>
          <a:bodyPr>
            <a:normAutofit/>
          </a:bodyPr>
          <a:lstStyle/>
          <a:p>
            <a:r>
              <a:rPr lang="en-US" sz="2400" dirty="0" smtClean="0"/>
              <a:t>Highlight the program you want to run, in this case, </a:t>
            </a:r>
            <a:r>
              <a:rPr lang="en-US" sz="2400" i="1" dirty="0" smtClean="0"/>
              <a:t>“Hello World”</a:t>
            </a:r>
            <a:r>
              <a:rPr lang="en-US" sz="2400" dirty="0" smtClean="0"/>
              <a:t>, and then push the “Run” button</a:t>
            </a:r>
          </a:p>
          <a:p>
            <a:pPr marL="0" indent="0">
              <a:buNone/>
            </a:pPr>
            <a:endParaRPr lang="en-US" sz="2400" dirty="0"/>
          </a:p>
        </p:txBody>
      </p:sp>
      <p:grpSp>
        <p:nvGrpSpPr>
          <p:cNvPr id="15" name="Group 14"/>
          <p:cNvGrpSpPr/>
          <p:nvPr/>
        </p:nvGrpSpPr>
        <p:grpSpPr>
          <a:xfrm>
            <a:off x="820303" y="2948414"/>
            <a:ext cx="3376580" cy="2969703"/>
            <a:chOff x="492126" y="2959993"/>
            <a:chExt cx="3555999" cy="3127502"/>
          </a:xfrm>
        </p:grpSpPr>
        <p:pic>
          <p:nvPicPr>
            <p:cNvPr id="4" name="Picture 3" descr="IMG_4701.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2126" y="3441701"/>
              <a:ext cx="3555999" cy="2645794"/>
            </a:xfrm>
            <a:prstGeom prst="rect">
              <a:avLst/>
            </a:prstGeom>
          </p:spPr>
        </p:pic>
        <p:sp>
          <p:nvSpPr>
            <p:cNvPr id="10" name="Line 7"/>
            <p:cNvSpPr>
              <a:spLocks noChangeShapeType="1"/>
            </p:cNvSpPr>
            <p:nvPr/>
          </p:nvSpPr>
          <p:spPr bwMode="auto">
            <a:xfrm flipH="1">
              <a:off x="1984375" y="2959993"/>
              <a:ext cx="0" cy="963415"/>
            </a:xfrm>
            <a:prstGeom prst="line">
              <a:avLst/>
            </a:prstGeom>
            <a:noFill/>
            <a:ln w="79375">
              <a:solidFill>
                <a:srgbClr val="FF0000"/>
              </a:solidFill>
              <a:round/>
              <a:headEnd/>
              <a:tailEnd type="stealth" w="med" len="med"/>
            </a:ln>
          </p:spPr>
          <p:txBody>
            <a:bodyPr/>
            <a:lstStyle/>
            <a:p>
              <a:endParaRPr lang="en-US" dirty="0"/>
            </a:p>
          </p:txBody>
        </p:sp>
        <p:sp>
          <p:nvSpPr>
            <p:cNvPr id="13" name="Line 7"/>
            <p:cNvSpPr>
              <a:spLocks noChangeShapeType="1"/>
            </p:cNvSpPr>
            <p:nvPr/>
          </p:nvSpPr>
          <p:spPr bwMode="auto">
            <a:xfrm flipH="1">
              <a:off x="3406775" y="3394076"/>
              <a:ext cx="0" cy="481707"/>
            </a:xfrm>
            <a:prstGeom prst="line">
              <a:avLst/>
            </a:prstGeom>
            <a:noFill/>
            <a:ln w="79375">
              <a:solidFill>
                <a:srgbClr val="FF0000"/>
              </a:solidFill>
              <a:round/>
              <a:headEnd/>
              <a:tailEnd type="stealth" w="med" len="med"/>
            </a:ln>
          </p:spPr>
          <p:txBody>
            <a:bodyPr/>
            <a:lstStyle/>
            <a:p>
              <a:endParaRPr lang="en-US" dirty="0"/>
            </a:p>
          </p:txBody>
        </p:sp>
      </p:grpSp>
      <p:pic>
        <p:nvPicPr>
          <p:cNvPr id="16" name="Picture 1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26256189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Running your program on the Link</a:t>
            </a:r>
            <a:endParaRPr lang="en-US" sz="4000" dirty="0"/>
          </a:p>
        </p:txBody>
      </p:sp>
      <p:sp>
        <p:nvSpPr>
          <p:cNvPr id="3" name="Content Placeholder 2"/>
          <p:cNvSpPr>
            <a:spLocks noGrp="1"/>
          </p:cNvSpPr>
          <p:nvPr>
            <p:ph idx="1"/>
          </p:nvPr>
        </p:nvSpPr>
        <p:spPr>
          <a:xfrm>
            <a:off x="-2600960" y="-1346200"/>
            <a:ext cx="8229600" cy="1130299"/>
          </a:xfrm>
        </p:spPr>
        <p:txBody>
          <a:bodyPr>
            <a:normAutofit/>
          </a:bodyPr>
          <a:lstStyle/>
          <a:p>
            <a:r>
              <a:rPr lang="en-US" sz="2400" dirty="0" smtClean="0"/>
              <a:t>Pressing the OK button will now run the program</a:t>
            </a:r>
          </a:p>
          <a:p>
            <a:pPr lvl="1"/>
            <a:r>
              <a:rPr lang="en-US" sz="2000" dirty="0" smtClean="0"/>
              <a:t>You should see “Hello, World !” displayed on the screen</a:t>
            </a:r>
            <a:endParaRPr lang="en-US" sz="2000" dirty="0"/>
          </a:p>
        </p:txBody>
      </p:sp>
      <p:grpSp>
        <p:nvGrpSpPr>
          <p:cNvPr id="6" name="Group 5"/>
          <p:cNvGrpSpPr/>
          <p:nvPr/>
        </p:nvGrpSpPr>
        <p:grpSpPr>
          <a:xfrm>
            <a:off x="1936750" y="2415539"/>
            <a:ext cx="3559175" cy="3051513"/>
            <a:chOff x="4794250" y="3038475"/>
            <a:chExt cx="3559175" cy="3051513"/>
          </a:xfrm>
        </p:grpSpPr>
        <p:pic>
          <p:nvPicPr>
            <p:cNvPr id="5" name="Picture 4" descr="IMG_4703.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94250" y="3394076"/>
              <a:ext cx="3559175" cy="2695912"/>
            </a:xfrm>
            <a:prstGeom prst="rect">
              <a:avLst/>
            </a:prstGeom>
          </p:spPr>
        </p:pic>
        <p:sp>
          <p:nvSpPr>
            <p:cNvPr id="11" name="Line 7"/>
            <p:cNvSpPr>
              <a:spLocks noChangeShapeType="1"/>
            </p:cNvSpPr>
            <p:nvPr/>
          </p:nvSpPr>
          <p:spPr bwMode="auto">
            <a:xfrm flipH="1">
              <a:off x="5495925" y="3038475"/>
              <a:ext cx="0" cy="711202"/>
            </a:xfrm>
            <a:prstGeom prst="line">
              <a:avLst/>
            </a:prstGeom>
            <a:noFill/>
            <a:ln w="79375">
              <a:solidFill>
                <a:srgbClr val="FF0000"/>
              </a:solidFill>
              <a:round/>
              <a:headEnd/>
              <a:tailEnd type="stealth" w="med" len="med"/>
            </a:ln>
          </p:spPr>
          <p:txBody>
            <a:bodyPr/>
            <a:lstStyle/>
            <a:p>
              <a:endParaRPr lang="en-US" dirty="0"/>
            </a:p>
          </p:txBody>
        </p:sp>
      </p:gr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81512405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dirty="0" smtClean="0">
                <a:latin typeface="+mn-lt"/>
                <a:cs typeface="Times New Roman" charset="0"/>
              </a:rPr>
              <a:t>Activity 2</a:t>
            </a:r>
            <a:br>
              <a:rPr lang="en-US" sz="4000" dirty="0" smtClean="0">
                <a:latin typeface="+mn-lt"/>
                <a:cs typeface="Times New Roman" charset="0"/>
              </a:rPr>
            </a:br>
            <a:r>
              <a:rPr lang="en-US" sz="3600" dirty="0" smtClean="0">
                <a:latin typeface="+mn-lt"/>
                <a:cs typeface="Times New Roman" charset="0"/>
              </a:rPr>
              <a:t>Programming Basics and Screen Output </a:t>
            </a:r>
            <a:endParaRPr lang="en-US" sz="3600" dirty="0">
              <a:latin typeface="+mn-lt"/>
            </a:endParaRPr>
          </a:p>
        </p:txBody>
      </p:sp>
      <p:sp>
        <p:nvSpPr>
          <p:cNvPr id="3" name="Content Placeholder 2"/>
          <p:cNvSpPr>
            <a:spLocks noGrp="1"/>
          </p:cNvSpPr>
          <p:nvPr>
            <p:ph idx="1"/>
          </p:nvPr>
        </p:nvSpPr>
        <p:spPr>
          <a:xfrm>
            <a:off x="457200" y="1838325"/>
            <a:ext cx="8229600" cy="4241799"/>
          </a:xfrm>
        </p:spPr>
        <p:txBody>
          <a:bodyPr>
            <a:normAutofit fontScale="85000" lnSpcReduction="10000"/>
          </a:bodyPr>
          <a:lstStyle/>
          <a:p>
            <a:pPr marL="0" indent="0">
              <a:buNone/>
            </a:pPr>
            <a:r>
              <a:rPr lang="en-US" sz="2600" dirty="0" smtClean="0">
                <a:cs typeface="Times New Roman" charset="0"/>
              </a:rPr>
              <a:t>Write a program for the KIPR Link that displays "Hello World!” and then displays your “name”, compile, download and run it on your </a:t>
            </a:r>
            <a:r>
              <a:rPr lang="en-US" sz="2600" i="1" dirty="0" smtClean="0">
                <a:cs typeface="Times New Roman" charset="0"/>
              </a:rPr>
              <a:t>Link</a:t>
            </a:r>
            <a:r>
              <a:rPr lang="en-US" sz="2600" dirty="0" smtClean="0">
                <a:cs typeface="Times New Roman" charset="0"/>
              </a:rPr>
              <a:t>.</a:t>
            </a:r>
          </a:p>
          <a:p>
            <a:pPr marL="0" indent="0" algn="ctr">
              <a:buNone/>
            </a:pPr>
            <a:endParaRPr lang="en-US" sz="2600" b="1" dirty="0" smtClean="0">
              <a:cs typeface="Times New Roman" charset="0"/>
            </a:endParaRPr>
          </a:p>
          <a:p>
            <a:pPr marL="0" indent="0">
              <a:buNone/>
            </a:pPr>
            <a:r>
              <a:rPr lang="en-US" sz="2600" b="1" dirty="0" smtClean="0">
                <a:cs typeface="Times New Roman" charset="0"/>
              </a:rPr>
              <a:t>Psuedocode (Task Analysis)</a:t>
            </a:r>
          </a:p>
          <a:p>
            <a:pPr marL="0" indent="0" algn="ctr">
              <a:buNone/>
            </a:pPr>
            <a:endParaRPr lang="en-US" sz="2600" b="1" dirty="0" smtClean="0">
              <a:latin typeface="Courier"/>
              <a:cs typeface="Courier"/>
            </a:endParaRPr>
          </a:p>
          <a:p>
            <a:pPr marL="0" indent="0">
              <a:buNone/>
            </a:pPr>
            <a:r>
              <a:rPr lang="en-US" sz="2800" dirty="0" smtClean="0">
                <a:solidFill>
                  <a:srgbClr val="008000"/>
                </a:solidFill>
                <a:latin typeface="Courier"/>
                <a:cs typeface="Courier"/>
              </a:rPr>
              <a:t>// 1. Display "Hello World!" on the screen.</a:t>
            </a:r>
          </a:p>
          <a:p>
            <a:pPr marL="0" indent="0">
              <a:buNone/>
            </a:pPr>
            <a:r>
              <a:rPr lang="en-US" sz="2800" dirty="0" smtClean="0">
                <a:solidFill>
                  <a:srgbClr val="008000"/>
                </a:solidFill>
                <a:latin typeface="Courier"/>
                <a:cs typeface="Courier"/>
              </a:rPr>
              <a:t>		</a:t>
            </a:r>
            <a:r>
              <a:rPr lang="en-US" sz="2800" dirty="0" smtClean="0">
                <a:latin typeface="Courier"/>
                <a:cs typeface="Courier"/>
              </a:rPr>
              <a:t>printf (</a:t>
            </a:r>
            <a:r>
              <a:rPr lang="en-US" sz="2800" dirty="0" smtClean="0">
                <a:solidFill>
                  <a:srgbClr val="FF0000"/>
                </a:solidFill>
                <a:latin typeface="Courier"/>
                <a:cs typeface="Courier"/>
              </a:rPr>
              <a:t>“Hello World\n”</a:t>
            </a:r>
            <a:r>
              <a:rPr lang="en-US" sz="2800" dirty="0" smtClean="0">
                <a:solidFill>
                  <a:srgbClr val="000000"/>
                </a:solidFill>
                <a:latin typeface="Courier"/>
                <a:cs typeface="Courier"/>
              </a:rPr>
              <a:t>);</a:t>
            </a:r>
          </a:p>
          <a:p>
            <a:pPr marL="0" indent="0">
              <a:buNone/>
            </a:pPr>
            <a:r>
              <a:rPr lang="en-US" dirty="0" smtClean="0">
                <a:solidFill>
                  <a:srgbClr val="008000"/>
                </a:solidFill>
                <a:latin typeface="Courier"/>
                <a:cs typeface="Courier"/>
              </a:rPr>
              <a:t>// 2. Display your name on the screen.</a:t>
            </a:r>
          </a:p>
          <a:p>
            <a:pPr marL="400050" lvl="1" indent="0">
              <a:buNone/>
            </a:pPr>
            <a:r>
              <a:rPr lang="en-US" dirty="0" smtClean="0">
                <a:latin typeface="Courier"/>
                <a:cs typeface="Courier"/>
              </a:rPr>
              <a:t>  	printf (</a:t>
            </a:r>
            <a:r>
              <a:rPr lang="en-US" dirty="0" smtClean="0">
                <a:solidFill>
                  <a:srgbClr val="FF0000"/>
                </a:solidFill>
                <a:latin typeface="Courier"/>
                <a:cs typeface="Courier"/>
              </a:rPr>
              <a:t>“ Botguy\n”</a:t>
            </a:r>
            <a:r>
              <a:rPr lang="en-US" dirty="0" smtClean="0">
                <a:solidFill>
                  <a:srgbClr val="000000"/>
                </a:solidFill>
                <a:latin typeface="Courier"/>
                <a:cs typeface="Courier"/>
              </a:rPr>
              <a:t>);</a:t>
            </a:r>
          </a:p>
          <a:p>
            <a:pPr marL="0" indent="0">
              <a:buNone/>
            </a:pPr>
            <a:endParaRPr lang="en-US" sz="2600" dirty="0" smtClean="0">
              <a:cs typeface="Times New Roman" charset="0"/>
            </a:endParaRPr>
          </a:p>
          <a:p>
            <a:pPr marL="0" indent="0">
              <a:buNone/>
            </a:pPr>
            <a:endParaRPr lang="en-US" sz="2600" dirty="0" smtClean="0">
              <a:cs typeface="Times New Roman" charset="0"/>
            </a:endParaRPr>
          </a:p>
          <a:p>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16150665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defTabSz="457200" rtl="0">
              <a:spcBef>
                <a:spcPct val="0"/>
              </a:spcBef>
            </a:pPr>
            <a:r>
              <a:rPr lang="en-US" sz="3600" dirty="0" smtClean="0">
                <a:latin typeface="+mn-lt"/>
                <a:cs typeface="Times New Roman" charset="0"/>
              </a:rPr>
              <a:t>What did you notice when you ran the program?</a:t>
            </a:r>
            <a:r>
              <a:rPr lang="en-US" sz="3100" dirty="0" smtClean="0">
                <a:latin typeface="Times New Roman" charset="0"/>
                <a:cs typeface="Times New Roman" charset="0"/>
              </a:rPr>
              <a:t/>
            </a:r>
            <a:br>
              <a:rPr lang="en-US" sz="3100" dirty="0" smtClean="0">
                <a:latin typeface="Times New Roman" charset="0"/>
                <a:cs typeface="Times New Roman" charset="0"/>
              </a:rPr>
            </a:br>
            <a:endParaRPr lang="en-US" dirty="0"/>
          </a:p>
        </p:txBody>
      </p:sp>
      <p:sp>
        <p:nvSpPr>
          <p:cNvPr id="3" name="Content Placeholder 2"/>
          <p:cNvSpPr>
            <a:spLocks noGrp="1"/>
          </p:cNvSpPr>
          <p:nvPr>
            <p:ph idx="1"/>
          </p:nvPr>
        </p:nvSpPr>
        <p:spPr>
          <a:xfrm>
            <a:off x="457200" y="1123950"/>
            <a:ext cx="8229600" cy="5051425"/>
          </a:xfrm>
        </p:spPr>
        <p:txBody>
          <a:bodyPr>
            <a:normAutofit/>
          </a:bodyPr>
          <a:lstStyle/>
          <a:p>
            <a:pPr marL="400050" lvl="2" indent="0">
              <a:buNone/>
            </a:pPr>
            <a:r>
              <a:rPr lang="en-US" dirty="0" smtClean="0">
                <a:cs typeface="Times New Roman" charset="0"/>
              </a:rPr>
              <a:t>The controller reads the code and goes to the next line faster than a blink of your eye.</a:t>
            </a:r>
          </a:p>
          <a:p>
            <a:pPr marL="400050" lvl="2" indent="0">
              <a:buNone/>
            </a:pPr>
            <a:endParaRPr lang="en-US" dirty="0" smtClean="0">
              <a:cs typeface="Times New Roman" charset="0"/>
            </a:endParaRPr>
          </a:p>
          <a:p>
            <a:pPr marL="400050" lvl="2" indent="0">
              <a:buNone/>
            </a:pPr>
            <a:r>
              <a:rPr lang="en-US" dirty="0" smtClean="0">
                <a:cs typeface="Times New Roman" charset="0"/>
              </a:rPr>
              <a:t>At 800MHz the controller is executing  ~800 Million lines of code/second!</a:t>
            </a:r>
          </a:p>
          <a:p>
            <a:pPr marL="400050" lvl="2" indent="0">
              <a:buNone/>
            </a:pPr>
            <a:r>
              <a:rPr lang="en-US" dirty="0" smtClean="0">
                <a:cs typeface="Times New Roman" charset="0"/>
              </a:rPr>
              <a:t> </a:t>
            </a:r>
          </a:p>
          <a:p>
            <a:pPr marL="400050" lvl="2" indent="0">
              <a:buNone/>
            </a:pPr>
            <a:r>
              <a:rPr lang="en-US" dirty="0" smtClean="0">
                <a:cs typeface="Times New Roman" charset="0"/>
              </a:rPr>
              <a:t>To control a robot you must give the function (command) TIME to run on the robot.</a:t>
            </a:r>
          </a:p>
          <a:p>
            <a:endParaRPr lang="en-US" dirty="0"/>
          </a:p>
        </p:txBody>
      </p:sp>
    </p:spTree>
    <p:extLst>
      <p:ext uri="{BB962C8B-B14F-4D97-AF65-F5344CB8AC3E}">
        <p14:creationId xmlns:p14="http://schemas.microsoft.com/office/powerpoint/2010/main" val="325645630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Courier New" pitchFamily="49" charset="0"/>
                <a:cs typeface="Courier New" pitchFamily="49" charset="0"/>
              </a:rPr>
              <a:t>msleep(</a:t>
            </a:r>
            <a:r>
              <a:rPr lang="en-US" b="1" dirty="0" smtClean="0">
                <a:latin typeface="Courier New" pitchFamily="49" charset="0"/>
                <a:cs typeface="Courier New" pitchFamily="49" charset="0"/>
              </a:rPr>
              <a: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Like </a:t>
            </a:r>
            <a:r>
              <a:rPr lang="en-US" sz="2400" b="1" dirty="0" smtClean="0">
                <a:latin typeface="Courier"/>
                <a:cs typeface="Courier"/>
              </a:rPr>
              <a:t>printf()</a:t>
            </a:r>
            <a:r>
              <a:rPr lang="en-US" sz="2400" dirty="0" smtClean="0">
                <a:latin typeface="Courier"/>
                <a:cs typeface="Courier"/>
              </a:rPr>
              <a:t>,</a:t>
            </a:r>
            <a:r>
              <a:rPr lang="en-US" sz="2400" b="1" dirty="0" smtClean="0">
                <a:latin typeface="Courier"/>
                <a:cs typeface="Courier"/>
              </a:rPr>
              <a:t> msleep() </a:t>
            </a:r>
            <a:r>
              <a:rPr lang="en-US" sz="2400" dirty="0" smtClean="0"/>
              <a:t>is a built-in (library) function.</a:t>
            </a:r>
          </a:p>
          <a:p>
            <a:pPr marL="0" indent="0">
              <a:buNone/>
            </a:pPr>
            <a:endParaRPr lang="en-US" sz="2400" dirty="0" smtClean="0"/>
          </a:p>
          <a:p>
            <a:pPr marL="0" indent="0">
              <a:buNone/>
            </a:pPr>
            <a:r>
              <a:rPr lang="en-US" sz="2400" b="1" dirty="0" smtClean="0">
                <a:solidFill>
                  <a:srgbClr val="000000"/>
                </a:solidFill>
                <a:latin typeface="Courier"/>
                <a:cs typeface="Courier"/>
              </a:rPr>
              <a:t>msleep(</a:t>
            </a:r>
            <a:r>
              <a:rPr lang="en-US" sz="2400" b="1" dirty="0" smtClean="0">
                <a:solidFill>
                  <a:srgbClr val="009696"/>
                </a:solidFill>
                <a:latin typeface="Courier"/>
                <a:cs typeface="Courier"/>
              </a:rPr>
              <a:t>3000</a:t>
            </a:r>
            <a:r>
              <a:rPr lang="en-US" sz="2400" b="1" dirty="0" smtClean="0">
                <a:solidFill>
                  <a:srgbClr val="000000"/>
                </a:solidFill>
                <a:latin typeface="Courier"/>
                <a:cs typeface="Courier"/>
              </a:rPr>
              <a:t>)</a:t>
            </a:r>
            <a:r>
              <a:rPr lang="en-US" sz="2400" b="1" dirty="0" smtClean="0">
                <a:latin typeface="Courier"/>
                <a:cs typeface="Courier"/>
              </a:rPr>
              <a:t> </a:t>
            </a:r>
            <a:r>
              <a:rPr lang="en-US" sz="2400" dirty="0" smtClean="0"/>
              <a:t>causes the KIPR Link to pause for 3 seconds (the m stands for milliseconds or 1/1000 of a second). </a:t>
            </a:r>
          </a:p>
          <a:p>
            <a:pPr marL="0" indent="0">
              <a:buNone/>
            </a:pPr>
            <a:endParaRPr lang="en-US" sz="2400" dirty="0" smtClean="0"/>
          </a:p>
          <a:p>
            <a:pPr lvl="1">
              <a:buFont typeface="Arial"/>
              <a:buChar char="•"/>
            </a:pPr>
            <a:r>
              <a:rPr lang="en-US" sz="2400" dirty="0" smtClean="0"/>
              <a:t>Example:</a:t>
            </a:r>
          </a:p>
          <a:p>
            <a:pPr marL="457200" lvl="1" indent="0">
              <a:buNone/>
            </a:pPr>
            <a:endParaRPr lang="en-US" sz="2400" dirty="0" smtClean="0"/>
          </a:p>
          <a:p>
            <a:pPr marL="914400" lvl="1" indent="0">
              <a:spcBef>
                <a:spcPts val="0"/>
              </a:spcBef>
              <a:buNone/>
            </a:pPr>
            <a:r>
              <a:rPr lang="en-US" sz="2400" b="1" dirty="0" smtClean="0">
                <a:latin typeface="Courier"/>
                <a:cs typeface="Courier"/>
              </a:rPr>
              <a:t>printf(</a:t>
            </a:r>
            <a:r>
              <a:rPr lang="en-US" sz="2400" b="1" dirty="0" smtClean="0">
                <a:solidFill>
                  <a:srgbClr val="FF0000"/>
                </a:solidFill>
                <a:latin typeface="Courier"/>
                <a:cs typeface="Courier"/>
              </a:rPr>
              <a:t>"slow"</a:t>
            </a:r>
            <a:r>
              <a:rPr lang="en-US" sz="2400" b="1" dirty="0" smtClean="0">
                <a:latin typeface="Courier"/>
                <a:cs typeface="Courier"/>
              </a:rPr>
              <a:t>);</a:t>
            </a:r>
          </a:p>
          <a:p>
            <a:pPr marL="914400" lvl="1" indent="0">
              <a:spcBef>
                <a:spcPts val="0"/>
              </a:spcBef>
              <a:buNone/>
            </a:pPr>
            <a:r>
              <a:rPr lang="en-US" sz="2400" b="1" dirty="0" smtClean="0">
                <a:solidFill>
                  <a:srgbClr val="000000"/>
                </a:solidFill>
                <a:latin typeface="Courier"/>
                <a:cs typeface="Courier"/>
              </a:rPr>
              <a:t>msleep(</a:t>
            </a:r>
            <a:r>
              <a:rPr lang="en-US" sz="2400" b="1" dirty="0" smtClean="0">
                <a:solidFill>
                  <a:srgbClr val="009696"/>
                </a:solidFill>
                <a:latin typeface="Courier"/>
                <a:cs typeface="Courier"/>
              </a:rPr>
              <a:t>3000</a:t>
            </a:r>
            <a:r>
              <a:rPr lang="en-US" sz="2400" b="1" dirty="0" smtClean="0">
                <a:solidFill>
                  <a:srgbClr val="000000"/>
                </a:solidFill>
                <a:latin typeface="Courier"/>
                <a:cs typeface="Courier"/>
              </a:rPr>
              <a:t>); </a:t>
            </a:r>
          </a:p>
          <a:p>
            <a:pPr marL="914400" lvl="1" indent="0">
              <a:spcBef>
                <a:spcPts val="0"/>
              </a:spcBef>
              <a:buNone/>
            </a:pPr>
            <a:r>
              <a:rPr lang="en-US" sz="2400" b="1" dirty="0" smtClean="0">
                <a:latin typeface="Courier"/>
                <a:cs typeface="Courier"/>
              </a:rPr>
              <a:t>printf(</a:t>
            </a:r>
            <a:r>
              <a:rPr lang="en-US" sz="2400" b="1" dirty="0" smtClean="0">
                <a:solidFill>
                  <a:srgbClr val="FF0000"/>
                </a:solidFill>
                <a:latin typeface="Courier"/>
                <a:cs typeface="Courier"/>
              </a:rPr>
              <a:t>"reader\n"</a:t>
            </a:r>
            <a:r>
              <a:rPr lang="en-US" sz="2400" b="1" dirty="0" smtClean="0">
                <a:latin typeface="Courier"/>
                <a:cs typeface="Courier"/>
              </a:rPr>
              <a:t>);</a:t>
            </a:r>
            <a:endParaRPr lang="en-US" sz="2400" dirty="0" smtClean="0">
              <a:latin typeface="Courier"/>
              <a:cs typeface="Courier"/>
            </a:endParaRPr>
          </a:p>
          <a:p>
            <a:endParaRPr lang="en-US" dirty="0"/>
          </a:p>
        </p:txBody>
      </p:sp>
    </p:spTree>
    <p:extLst>
      <p:ext uri="{BB962C8B-B14F-4D97-AF65-F5344CB8AC3E}">
        <p14:creationId xmlns:p14="http://schemas.microsoft.com/office/powerpoint/2010/main" val="297251416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n-lt"/>
                <a:cs typeface="Times New Roman" charset="0"/>
              </a:rPr>
              <a:t>Activity 3</a:t>
            </a:r>
            <a:br>
              <a:rPr lang="en-US" sz="4000" dirty="0" smtClean="0">
                <a:latin typeface="+mn-lt"/>
                <a:cs typeface="Times New Roman" charset="0"/>
              </a:rPr>
            </a:br>
            <a:r>
              <a:rPr lang="en-US" sz="2400" dirty="0" smtClean="0">
                <a:latin typeface="+mn-lt"/>
                <a:cs typeface="Times New Roman" charset="0"/>
              </a:rPr>
              <a:t>Programming Basics and Screen Output</a:t>
            </a:r>
            <a:endParaRPr lang="en-US" sz="2400" dirty="0">
              <a:latin typeface="+mn-lt"/>
            </a:endParaRPr>
          </a:p>
        </p:txBody>
      </p:sp>
      <p:sp>
        <p:nvSpPr>
          <p:cNvPr id="3" name="Content Placeholder 2"/>
          <p:cNvSpPr>
            <a:spLocks noGrp="1"/>
          </p:cNvSpPr>
          <p:nvPr>
            <p:ph idx="1"/>
          </p:nvPr>
        </p:nvSpPr>
        <p:spPr/>
        <p:txBody>
          <a:bodyPr/>
          <a:lstStyle/>
          <a:p>
            <a:pPr marL="0" indent="0">
              <a:buNone/>
            </a:pPr>
            <a:r>
              <a:rPr lang="en-US" sz="2400" dirty="0" smtClean="0">
                <a:cs typeface="Times New Roman" charset="0"/>
              </a:rPr>
              <a:t>Write a program for the KIPR Link that displays "Hello World!" to the screen, delays two seconds, and then displays your name on the screen. </a:t>
            </a:r>
          </a:p>
          <a:p>
            <a:pPr marL="0" indent="0">
              <a:buNone/>
            </a:pPr>
            <a:endParaRPr lang="en-US" sz="2400" dirty="0" smtClean="0">
              <a:cs typeface="Times New Roman" charset="0"/>
            </a:endParaRPr>
          </a:p>
          <a:p>
            <a:pPr marL="0" indent="0">
              <a:buNone/>
            </a:pPr>
            <a:r>
              <a:rPr lang="en-US" sz="2400" b="1" dirty="0" smtClean="0">
                <a:cs typeface="Times New Roman" charset="0"/>
              </a:rPr>
              <a:t>Psuedocode (Task Analysis)</a:t>
            </a:r>
          </a:p>
          <a:p>
            <a:pPr marL="0" indent="0">
              <a:buNone/>
            </a:pPr>
            <a:endParaRPr lang="en-US" sz="2400" dirty="0">
              <a:cs typeface="Times New Roman" charset="0"/>
            </a:endParaRPr>
          </a:p>
          <a:p>
            <a:pPr marL="0" indent="0">
              <a:buNone/>
            </a:pPr>
            <a:r>
              <a:rPr lang="en-US" sz="2400" dirty="0" smtClean="0">
                <a:solidFill>
                  <a:srgbClr val="008000"/>
                </a:solidFill>
                <a:latin typeface="Courier"/>
                <a:cs typeface="Courier"/>
              </a:rPr>
              <a:t>// 1. Display "Hello World!" on the screen.</a:t>
            </a:r>
          </a:p>
          <a:p>
            <a:pPr marL="0" indent="0">
              <a:buNone/>
            </a:pPr>
            <a:r>
              <a:rPr lang="en-US" sz="2400" dirty="0" smtClean="0">
                <a:solidFill>
                  <a:srgbClr val="008000"/>
                </a:solidFill>
                <a:latin typeface="Courier"/>
                <a:cs typeface="Courier"/>
              </a:rPr>
              <a:t>// 2. Pause for 2 seconds.</a:t>
            </a:r>
          </a:p>
          <a:p>
            <a:pPr marL="0" indent="0">
              <a:buNone/>
            </a:pPr>
            <a:r>
              <a:rPr lang="en-US" sz="2400" dirty="0" smtClean="0">
                <a:solidFill>
                  <a:srgbClr val="008000"/>
                </a:solidFill>
                <a:latin typeface="Courier"/>
                <a:cs typeface="Courier"/>
              </a:rPr>
              <a:t>// 3. Display your name on the screen.</a:t>
            </a:r>
          </a:p>
          <a:p>
            <a:pPr marL="0" indent="0">
              <a:buNone/>
            </a:pPr>
            <a:endParaRPr lang="en-US" sz="2400" dirty="0" smtClean="0">
              <a:cs typeface="Times New Roman" charset="0"/>
            </a:endParaRPr>
          </a:p>
          <a:p>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00748951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n-lt"/>
                <a:cs typeface="Times New Roman" charset="0"/>
              </a:rPr>
              <a:t>Activity 3 Solution</a:t>
            </a:r>
            <a:br>
              <a:rPr lang="en-US" sz="4000" dirty="0" smtClean="0">
                <a:latin typeface="+mn-lt"/>
                <a:cs typeface="Times New Roman" charset="0"/>
              </a:rPr>
            </a:br>
            <a:r>
              <a:rPr lang="en-US" sz="2400" dirty="0" smtClean="0">
                <a:latin typeface="+mn-lt"/>
                <a:cs typeface="Times New Roman" charset="0"/>
              </a:rPr>
              <a:t>Programming Basics and Screen Output</a:t>
            </a:r>
            <a:endParaRPr lang="en-US" sz="2400" dirty="0">
              <a:latin typeface="+mn-lt"/>
            </a:endParaRPr>
          </a:p>
        </p:txBody>
      </p:sp>
      <p:sp>
        <p:nvSpPr>
          <p:cNvPr id="6" name="Content Placeholder 2"/>
          <p:cNvSpPr>
            <a:spLocks noGrp="1"/>
          </p:cNvSpPr>
          <p:nvPr>
            <p:ph idx="1"/>
          </p:nvPr>
        </p:nvSpPr>
        <p:spPr bwMode="auto">
          <a:xfrm>
            <a:off x="457200" y="1600806"/>
            <a:ext cx="7924800" cy="4510809"/>
          </a:xfrm>
          <a:noFill/>
          <a:ln>
            <a:miter lim="800000"/>
            <a:headEnd/>
            <a:tailEnd/>
          </a:ln>
        </p:spPr>
        <p:txBody>
          <a:bodyPr vert="horz" wrap="square" lIns="91440" tIns="45720" rIns="91440" bIns="45720" numCol="1" anchor="t" anchorCtr="0" compatLnSpc="1">
            <a:prstTxWarp prst="textNoShape">
              <a:avLst/>
            </a:prstTxWarp>
          </a:bodyPr>
          <a:lstStyle/>
          <a:p>
            <a:pPr marL="0" indent="0">
              <a:spcBef>
                <a:spcPct val="0"/>
              </a:spcBef>
              <a:buNone/>
            </a:pPr>
            <a:r>
              <a:rPr lang="en-US" sz="1600" b="1" dirty="0" smtClean="0">
                <a:solidFill>
                  <a:srgbClr val="000000"/>
                </a:solidFill>
                <a:latin typeface="Courier New"/>
              </a:rPr>
              <a:t>#</a:t>
            </a:r>
            <a:r>
              <a:rPr lang="en-US" sz="1600" b="1" dirty="0" smtClean="0">
                <a:solidFill>
                  <a:srgbClr val="008000"/>
                </a:solidFill>
                <a:latin typeface="Courier New"/>
              </a:rPr>
              <a:t>/*************************************************************</a:t>
            </a:r>
          </a:p>
          <a:p>
            <a:pPr marL="0" indent="0">
              <a:spcBef>
                <a:spcPct val="0"/>
              </a:spcBef>
              <a:buNone/>
            </a:pPr>
            <a:r>
              <a:rPr lang="en-US" sz="1600" b="1" dirty="0" smtClean="0">
                <a:solidFill>
                  <a:srgbClr val="008000"/>
                </a:solidFill>
                <a:latin typeface="Courier New"/>
              </a:rPr>
              <a:t>*********  Activity 2               *************************************************************/</a:t>
            </a:r>
          </a:p>
          <a:p>
            <a:pPr marL="0" indent="0">
              <a:spcBef>
                <a:spcPct val="0"/>
              </a:spcBef>
              <a:buNone/>
            </a:pPr>
            <a:r>
              <a:rPr lang="en-US" sz="1600" b="1" dirty="0" smtClean="0">
                <a:solidFill>
                  <a:srgbClr val="0000FF"/>
                </a:solidFill>
                <a:latin typeface="Courier New"/>
              </a:rPr>
              <a:t>int</a:t>
            </a:r>
            <a:r>
              <a:rPr lang="en-US" sz="1600" b="1" dirty="0" smtClean="0">
                <a:solidFill>
                  <a:srgbClr val="000000"/>
                </a:solidFill>
                <a:latin typeface="Courier New"/>
              </a:rPr>
              <a:t> main()</a:t>
            </a: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8000"/>
                </a:solidFill>
                <a:latin typeface="Courier New"/>
              </a:rPr>
              <a:t>// 1. Display "Hello World!" on the screen</a:t>
            </a:r>
          </a:p>
          <a:p>
            <a:pPr marL="0" indent="0">
              <a:spcBef>
                <a:spcPct val="0"/>
              </a:spcBef>
              <a:buNone/>
            </a:pPr>
            <a:r>
              <a:rPr lang="en-US" sz="1600" b="1" dirty="0" smtClean="0">
                <a:solidFill>
                  <a:srgbClr val="000000"/>
                </a:solidFill>
                <a:latin typeface="Courier New"/>
              </a:rPr>
              <a:t>    printf(</a:t>
            </a:r>
            <a:r>
              <a:rPr lang="en-US" sz="1600" b="1" dirty="0" smtClean="0">
                <a:solidFill>
                  <a:srgbClr val="FF0000"/>
                </a:solidFill>
                <a:latin typeface="Courier New"/>
              </a:rPr>
              <a:t>"Hello World!\n"</a:t>
            </a:r>
            <a:r>
              <a:rPr lang="en-US" sz="1600" b="1" dirty="0" smtClean="0">
                <a:solidFill>
                  <a:srgbClr val="000000"/>
                </a:solidFill>
                <a:latin typeface="Courier New"/>
              </a:rPr>
              <a:t>);</a:t>
            </a: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8000"/>
                </a:solidFill>
                <a:latin typeface="Courier New"/>
              </a:rPr>
              <a:t>// 2. Delay for 2 seconds</a:t>
            </a:r>
          </a:p>
          <a:p>
            <a:pPr marL="0" indent="0">
              <a:spcBef>
                <a:spcPct val="0"/>
              </a:spcBef>
              <a:buNone/>
            </a:pPr>
            <a:r>
              <a:rPr lang="en-US" sz="1600" b="1" dirty="0" smtClean="0">
                <a:solidFill>
                  <a:srgbClr val="000000"/>
                </a:solidFill>
                <a:latin typeface="Courier New"/>
              </a:rPr>
              <a:t>    msleep(</a:t>
            </a:r>
            <a:r>
              <a:rPr lang="en-US" sz="1600" b="1" dirty="0" smtClean="0">
                <a:solidFill>
                  <a:srgbClr val="009696"/>
                </a:solidFill>
                <a:latin typeface="Courier New"/>
              </a:rPr>
              <a:t>2000</a:t>
            </a:r>
            <a:r>
              <a:rPr lang="en-US" sz="1600" b="1" dirty="0" smtClean="0">
                <a:solidFill>
                  <a:srgbClr val="000000"/>
                </a:solidFill>
                <a:latin typeface="Courier New"/>
              </a:rPr>
              <a:t>);    </a:t>
            </a:r>
            <a:r>
              <a:rPr lang="en-US" sz="1600" b="1" dirty="0" smtClean="0">
                <a:solidFill>
                  <a:srgbClr val="008000"/>
                </a:solidFill>
                <a:latin typeface="Courier New"/>
              </a:rPr>
              <a:t>//2000ms = 2sec</a:t>
            </a: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8000"/>
                </a:solidFill>
                <a:latin typeface="Courier New"/>
              </a:rPr>
              <a:t>// 3. Display your name to the screen</a:t>
            </a:r>
          </a:p>
          <a:p>
            <a:pPr marL="0" indent="0">
              <a:spcBef>
                <a:spcPct val="0"/>
              </a:spcBef>
              <a:buNone/>
            </a:pPr>
            <a:r>
              <a:rPr lang="en-US" sz="1600" b="1" dirty="0" smtClean="0">
                <a:solidFill>
                  <a:srgbClr val="000000"/>
                </a:solidFill>
                <a:latin typeface="Courier New"/>
              </a:rPr>
              <a:t>    printf(</a:t>
            </a:r>
            <a:r>
              <a:rPr lang="en-US" sz="1600" b="1" dirty="0" smtClean="0">
                <a:solidFill>
                  <a:srgbClr val="FF0000"/>
                </a:solidFill>
                <a:latin typeface="Courier New"/>
              </a:rPr>
              <a:t>"Botguy.\n"</a:t>
            </a: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00FF"/>
                </a:solidFill>
                <a:latin typeface="Courier New"/>
              </a:rPr>
              <a:t>return</a:t>
            </a:r>
            <a:r>
              <a:rPr lang="en-US" sz="1600" b="1" dirty="0" smtClean="0">
                <a:solidFill>
                  <a:srgbClr val="000000"/>
                </a:solidFill>
                <a:latin typeface="Courier New"/>
              </a:rPr>
              <a:t> </a:t>
            </a:r>
            <a:r>
              <a:rPr lang="en-US" sz="1600" b="1" dirty="0" smtClean="0">
                <a:solidFill>
                  <a:srgbClr val="009696"/>
                </a:solidFill>
                <a:latin typeface="Courier New"/>
              </a:rPr>
              <a:t>0</a:t>
            </a: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a:t>
            </a:r>
          </a:p>
          <a:p>
            <a:pPr marL="0" indent="0">
              <a:buNone/>
            </a:pPr>
            <a:endParaRPr lang="en-US" sz="1400" b="1" dirty="0" smtClean="0">
              <a:latin typeface="Courier New" pitchFamily="49" charset="0"/>
              <a:cs typeface="Courier New" pitchFamily="49" charset="0"/>
            </a:endParaRPr>
          </a:p>
        </p:txBody>
      </p:sp>
      <p:grpSp>
        <p:nvGrpSpPr>
          <p:cNvPr id="3" name="Group 2"/>
          <p:cNvGrpSpPr/>
          <p:nvPr/>
        </p:nvGrpSpPr>
        <p:grpSpPr>
          <a:xfrm>
            <a:off x="6456782" y="2492221"/>
            <a:ext cx="1349813" cy="3444361"/>
            <a:chOff x="7647407" y="2492221"/>
            <a:chExt cx="1349813" cy="3444361"/>
          </a:xfrm>
        </p:grpSpPr>
        <p:sp>
          <p:nvSpPr>
            <p:cNvPr id="5" name="Oval 4"/>
            <p:cNvSpPr/>
            <p:nvPr/>
          </p:nvSpPr>
          <p:spPr>
            <a:xfrm>
              <a:off x="7977694" y="5488743"/>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7" name="Oval 6"/>
            <p:cNvSpPr/>
            <p:nvPr/>
          </p:nvSpPr>
          <p:spPr>
            <a:xfrm>
              <a:off x="7977694" y="2492221"/>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8" name="Down Arrow 7"/>
            <p:cNvSpPr/>
            <p:nvPr/>
          </p:nvSpPr>
          <p:spPr>
            <a:xfrm>
              <a:off x="8139231" y="295024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7687512" y="4897096"/>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Return 0</a:t>
              </a:r>
              <a:endParaRPr lang="en-US" sz="1000" dirty="0">
                <a:solidFill>
                  <a:srgbClr val="000000"/>
                </a:solidFill>
              </a:endParaRPr>
            </a:p>
          </p:txBody>
        </p:sp>
        <p:sp>
          <p:nvSpPr>
            <p:cNvPr id="10" name="Down Arrow 9"/>
            <p:cNvSpPr/>
            <p:nvPr/>
          </p:nvSpPr>
          <p:spPr>
            <a:xfrm>
              <a:off x="8139231" y="4656944"/>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7647407" y="3194322"/>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Print “Hello World”</a:t>
              </a:r>
              <a:endParaRPr lang="en-US" sz="1000" dirty="0">
                <a:solidFill>
                  <a:srgbClr val="000000"/>
                </a:solidFill>
              </a:endParaRPr>
            </a:p>
          </p:txBody>
        </p:sp>
        <p:sp>
          <p:nvSpPr>
            <p:cNvPr id="12" name="Down Arrow 11"/>
            <p:cNvSpPr/>
            <p:nvPr/>
          </p:nvSpPr>
          <p:spPr>
            <a:xfrm>
              <a:off x="8129885" y="346822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7647407" y="3708377"/>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Pause for 2 seconds</a:t>
              </a:r>
              <a:endParaRPr lang="en-US" sz="1000" dirty="0">
                <a:solidFill>
                  <a:srgbClr val="000000"/>
                </a:solidFill>
              </a:endParaRPr>
            </a:p>
          </p:txBody>
        </p:sp>
        <p:sp>
          <p:nvSpPr>
            <p:cNvPr id="14" name="Down Arrow 13"/>
            <p:cNvSpPr/>
            <p:nvPr/>
          </p:nvSpPr>
          <p:spPr>
            <a:xfrm>
              <a:off x="8117209" y="4047124"/>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p:cNvSpPr/>
            <p:nvPr/>
          </p:nvSpPr>
          <p:spPr>
            <a:xfrm>
              <a:off x="7692424" y="4335854"/>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Print “your name”</a:t>
              </a:r>
              <a:endParaRPr lang="en-US" sz="1000" dirty="0">
                <a:solidFill>
                  <a:srgbClr val="000000"/>
                </a:solidFill>
              </a:endParaRPr>
            </a:p>
          </p:txBody>
        </p:sp>
        <p:sp>
          <p:nvSpPr>
            <p:cNvPr id="16" name="Down Arrow 15"/>
            <p:cNvSpPr/>
            <p:nvPr/>
          </p:nvSpPr>
          <p:spPr>
            <a:xfrm>
              <a:off x="8139231" y="5248591"/>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429076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Debugging</a:t>
            </a:r>
            <a:endParaRPr lang="en-US" sz="3600" dirty="0"/>
          </a:p>
        </p:txBody>
      </p:sp>
      <p:sp>
        <p:nvSpPr>
          <p:cNvPr id="4" name="Rectangle 3"/>
          <p:cNvSpPr/>
          <p:nvPr/>
        </p:nvSpPr>
        <p:spPr>
          <a:xfrm>
            <a:off x="366489" y="995599"/>
            <a:ext cx="8549114" cy="2308324"/>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how to use the KISS IDE to debug a program</a:t>
            </a:r>
          </a:p>
          <a:p>
            <a:pPr marL="285750" lvl="0" indent="-285750">
              <a:buFont typeface="Arial"/>
              <a:buChar char="•"/>
            </a:pPr>
            <a:endParaRPr lang="en-US" dirty="0" smtClean="0"/>
          </a:p>
          <a:p>
            <a:pPr lvl="0"/>
            <a:r>
              <a:rPr lang="en-US" b="1" dirty="0" smtClean="0"/>
              <a:t>Preparation</a:t>
            </a:r>
          </a:p>
          <a:p>
            <a:pPr lvl="0"/>
            <a:r>
              <a:rPr lang="en-US" dirty="0" smtClean="0"/>
              <a:t>Students will need computers with KISS IDE installed and access to a Link controller</a:t>
            </a:r>
          </a:p>
          <a:p>
            <a:pPr lvl="0"/>
            <a:endParaRPr lang="en-US" b="1" dirty="0"/>
          </a:p>
          <a:p>
            <a:pPr lvl="0"/>
            <a:r>
              <a:rPr lang="en-US" b="1" dirty="0" smtClean="0"/>
              <a:t>Activity</a:t>
            </a:r>
          </a:p>
          <a:p>
            <a:pPr marL="285750" lvl="0" indent="-285750">
              <a:buFont typeface="Arial"/>
              <a:buChar char="•"/>
            </a:pPr>
            <a:r>
              <a:rPr lang="en-US" dirty="0" smtClean="0"/>
              <a:t>Have the student make intentional errors to learn how to debug their program</a:t>
            </a: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876984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380049" y="6110542"/>
            <a:ext cx="381574" cy="47210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4935790" y="4274759"/>
            <a:ext cx="282460" cy="33553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4935790" y="2253655"/>
            <a:ext cx="282460" cy="246201"/>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596317" y="2082048"/>
            <a:ext cx="8092397" cy="4447123"/>
            <a:chOff x="608048" y="2082048"/>
            <a:chExt cx="8092397" cy="4447123"/>
          </a:xfrm>
        </p:grpSpPr>
        <p:sp>
          <p:nvSpPr>
            <p:cNvPr id="8" name="Rectangle 7"/>
            <p:cNvSpPr/>
            <p:nvPr/>
          </p:nvSpPr>
          <p:spPr>
            <a:xfrm>
              <a:off x="4818599" y="2127966"/>
              <a:ext cx="3881846" cy="4401205"/>
            </a:xfrm>
            <a:prstGeom prst="rect">
              <a:avLst/>
            </a:prstGeom>
          </p:spPr>
          <p:txBody>
            <a:bodyPr wrap="square">
              <a:spAutoFit/>
            </a:bodyPr>
            <a:lstStyle/>
            <a:p>
              <a:r>
                <a:rPr lang="en-US" sz="2000" dirty="0" smtClean="0"/>
                <a:t>       </a:t>
              </a:r>
              <a:r>
                <a:rPr lang="en-US" sz="2000" b="1" dirty="0" smtClean="0"/>
                <a:t>KIPR Metal Parts  to include:</a:t>
              </a:r>
            </a:p>
            <a:p>
              <a:r>
                <a:rPr lang="en-US" sz="2000" dirty="0"/>
                <a:t>	</a:t>
              </a:r>
              <a:r>
                <a:rPr lang="en-US" sz="2000" dirty="0" smtClean="0"/>
                <a:t>#1 Metal Ball Caster</a:t>
              </a:r>
            </a:p>
            <a:p>
              <a:r>
                <a:rPr lang="en-US" sz="2000" dirty="0"/>
                <a:t> </a:t>
              </a:r>
              <a:r>
                <a:rPr lang="en-US" sz="2000" dirty="0" smtClean="0"/>
                <a:t>       #2 Motor Brackets</a:t>
              </a:r>
            </a:p>
            <a:p>
              <a:r>
                <a:rPr lang="en-US" sz="2000" dirty="0"/>
                <a:t>	</a:t>
              </a:r>
              <a:r>
                <a:rPr lang="en-US" sz="2000" dirty="0" smtClean="0"/>
                <a:t>#1 Chassis</a:t>
              </a:r>
              <a:endParaRPr lang="en-US" sz="2000" dirty="0"/>
            </a:p>
            <a:p>
              <a:r>
                <a:rPr lang="en-US" sz="2000" dirty="0" smtClean="0"/>
                <a:t>        #1 Angle Bracket</a:t>
              </a:r>
            </a:p>
            <a:p>
              <a:r>
                <a:rPr lang="en-US" sz="2000" dirty="0"/>
                <a:t>	#2 Servo Round </a:t>
              </a:r>
              <a:r>
                <a:rPr lang="en-US" sz="2000" dirty="0" smtClean="0"/>
                <a:t>Horn</a:t>
              </a:r>
            </a:p>
            <a:p>
              <a:r>
                <a:rPr lang="en-US" sz="2000" dirty="0"/>
                <a:t>	</a:t>
              </a:r>
              <a:r>
                <a:rPr lang="en-US" sz="2000" dirty="0" smtClean="0"/>
                <a:t>#</a:t>
              </a:r>
              <a:r>
                <a:rPr lang="en-US" sz="2000" dirty="0"/>
                <a:t>1 Long </a:t>
              </a:r>
              <a:r>
                <a:rPr lang="en-US" sz="2000" dirty="0" smtClean="0"/>
                <a:t>Servo Horn</a:t>
              </a:r>
              <a:endParaRPr lang="en-US" sz="2000" dirty="0"/>
            </a:p>
            <a:p>
              <a:r>
                <a:rPr lang="en-US" sz="2000" dirty="0"/>
                <a:t>	</a:t>
              </a:r>
              <a:r>
                <a:rPr lang="en-US" sz="2000" b="1" dirty="0" smtClean="0"/>
                <a:t>Sensors  to include:</a:t>
              </a:r>
            </a:p>
            <a:p>
              <a:r>
                <a:rPr lang="en-US" sz="2000" dirty="0"/>
                <a:t>	</a:t>
              </a:r>
              <a:r>
                <a:rPr lang="en-US" sz="2000" dirty="0" smtClean="0"/>
                <a:t>#1 Light Sensor </a:t>
              </a:r>
            </a:p>
            <a:p>
              <a:r>
                <a:rPr lang="en-US" sz="2000" dirty="0"/>
                <a:t> </a:t>
              </a:r>
              <a:r>
                <a:rPr lang="en-US" sz="2000" dirty="0" smtClean="0"/>
                <a:t>       #1 Small Touch </a:t>
              </a:r>
            </a:p>
            <a:p>
              <a:r>
                <a:rPr lang="en-US" sz="2000" dirty="0"/>
                <a:t>	</a:t>
              </a:r>
              <a:r>
                <a:rPr lang="en-US" sz="2000" dirty="0" smtClean="0"/>
                <a:t>#1 Large Touch </a:t>
              </a:r>
            </a:p>
            <a:p>
              <a:r>
                <a:rPr lang="en-US" sz="2000" dirty="0"/>
                <a:t>	</a:t>
              </a:r>
              <a:r>
                <a:rPr lang="en-US" sz="2000" dirty="0" smtClean="0"/>
                <a:t>#1 Long Lever Sensor </a:t>
              </a:r>
            </a:p>
            <a:p>
              <a:r>
                <a:rPr lang="en-US" sz="2000" dirty="0"/>
                <a:t>	</a:t>
              </a:r>
              <a:r>
                <a:rPr lang="en-US" sz="2000" dirty="0" smtClean="0"/>
                <a:t>#1 ET Rangefinder </a:t>
              </a:r>
            </a:p>
            <a:p>
              <a:r>
                <a:rPr lang="en-US" sz="2000" dirty="0"/>
                <a:t>	</a:t>
              </a:r>
              <a:r>
                <a:rPr lang="en-US" sz="2000" dirty="0" smtClean="0"/>
                <a:t>#2 Small IR </a:t>
              </a:r>
              <a:endParaRPr lang="en-US" sz="2000" dirty="0"/>
            </a:p>
          </p:txBody>
        </p:sp>
        <p:grpSp>
          <p:nvGrpSpPr>
            <p:cNvPr id="38" name="Group 37"/>
            <p:cNvGrpSpPr/>
            <p:nvPr/>
          </p:nvGrpSpPr>
          <p:grpSpPr>
            <a:xfrm>
              <a:off x="608048" y="2082048"/>
              <a:ext cx="4653115" cy="4351410"/>
              <a:chOff x="608048" y="2082048"/>
              <a:chExt cx="4653115" cy="4351410"/>
            </a:xfrm>
          </p:grpSpPr>
          <p:sp>
            <p:nvSpPr>
              <p:cNvPr id="6" name="Rectangle 5"/>
              <p:cNvSpPr/>
              <p:nvPr/>
            </p:nvSpPr>
            <p:spPr>
              <a:xfrm>
                <a:off x="660896" y="2082048"/>
                <a:ext cx="4224543" cy="4031873"/>
              </a:xfrm>
              <a:prstGeom prst="rect">
                <a:avLst/>
              </a:prstGeom>
            </p:spPr>
            <p:txBody>
              <a:bodyPr wrap="square">
                <a:spAutoFit/>
              </a:bodyPr>
              <a:lstStyle/>
              <a:p>
                <a:r>
                  <a:rPr lang="en-US" sz="2000" dirty="0"/>
                  <a:t> </a:t>
                </a:r>
                <a:r>
                  <a:rPr lang="en-US" sz="2000" dirty="0" smtClean="0"/>
                  <a:t>   #1 KIPR Link Controller</a:t>
                </a:r>
              </a:p>
              <a:p>
                <a:r>
                  <a:rPr lang="en-US" sz="2000" dirty="0" smtClean="0"/>
                  <a:t>    #1 KIPR Link Power Adapter</a:t>
                </a:r>
              </a:p>
              <a:p>
                <a:r>
                  <a:rPr lang="en-US" sz="2000" dirty="0" smtClean="0"/>
                  <a:t>    #1 KIPR Link Mini USB Cable</a:t>
                </a:r>
              </a:p>
              <a:p>
                <a:r>
                  <a:rPr lang="en-US" sz="2000" dirty="0" smtClean="0"/>
                  <a:t>    #1 Botball Screwdriver</a:t>
                </a:r>
              </a:p>
              <a:p>
                <a:r>
                  <a:rPr lang="en-US" sz="2000" dirty="0" smtClean="0"/>
                  <a:t>    #1 11/32 Wrench </a:t>
                </a:r>
              </a:p>
              <a:p>
                <a:r>
                  <a:rPr lang="en-US" sz="2000" dirty="0"/>
                  <a:t> </a:t>
                </a:r>
                <a:r>
                  <a:rPr lang="en-US" sz="2000" dirty="0" smtClean="0"/>
                  <a:t>   #1 1/4 Wrench</a:t>
                </a:r>
              </a:p>
              <a:p>
                <a:r>
                  <a:rPr lang="en-US" sz="2000" dirty="0" smtClean="0"/>
                  <a:t>    #1  Introductory LEGO bag </a:t>
                </a:r>
              </a:p>
              <a:p>
                <a:r>
                  <a:rPr lang="en-US" sz="2000" dirty="0"/>
                  <a:t> </a:t>
                </a:r>
                <a:r>
                  <a:rPr lang="en-US" sz="2000" dirty="0" smtClean="0"/>
                  <a:t>   #2  Motors - SG-5010 Motor       </a:t>
                </a:r>
              </a:p>
              <a:p>
                <a:r>
                  <a:rPr lang="en-US" sz="2000" dirty="0"/>
                  <a:t> </a:t>
                </a:r>
                <a:r>
                  <a:rPr lang="en-US" sz="2000" dirty="0" smtClean="0"/>
                  <a:t>   #2  SG-5010 Servos</a:t>
                </a:r>
              </a:p>
              <a:p>
                <a:r>
                  <a:rPr lang="en-US" sz="2000" dirty="0"/>
                  <a:t> </a:t>
                </a:r>
                <a:r>
                  <a:rPr lang="en-US" sz="2000" dirty="0" smtClean="0"/>
                  <a:t>   #1  Bag of Screws &amp; Stand-offs</a:t>
                </a:r>
              </a:p>
              <a:p>
                <a:r>
                  <a:rPr lang="en-US" sz="2000" dirty="0"/>
                  <a:t> </a:t>
                </a:r>
                <a:r>
                  <a:rPr lang="en-US" sz="2000" dirty="0" smtClean="0"/>
                  <a:t>   #1  Bag of Push Rivets</a:t>
                </a:r>
              </a:p>
              <a:p>
                <a:r>
                  <a:rPr lang="en-US" sz="2000" dirty="0"/>
                  <a:t> </a:t>
                </a:r>
                <a:r>
                  <a:rPr lang="en-US" sz="2000" dirty="0" smtClean="0"/>
                  <a:t>   #1  Bag of Brass Screws</a:t>
                </a:r>
              </a:p>
              <a:p>
                <a:r>
                  <a:rPr lang="en-US" sz="1600" dirty="0" smtClean="0"/>
                  <a:t> </a:t>
                </a:r>
                <a:endParaRPr lang="en-US" sz="1600" dirty="0"/>
              </a:p>
            </p:txBody>
          </p:sp>
          <p:grpSp>
            <p:nvGrpSpPr>
              <p:cNvPr id="20" name="Group 19"/>
              <p:cNvGrpSpPr/>
              <p:nvPr/>
            </p:nvGrpSpPr>
            <p:grpSpPr>
              <a:xfrm>
                <a:off x="608048" y="2215811"/>
                <a:ext cx="313642" cy="3563439"/>
                <a:chOff x="608048" y="2215811"/>
                <a:chExt cx="313642" cy="3563439"/>
              </a:xfrm>
            </p:grpSpPr>
            <p:sp>
              <p:nvSpPr>
                <p:cNvPr id="4" name="Rectangle 3"/>
                <p:cNvSpPr/>
                <p:nvPr/>
              </p:nvSpPr>
              <p:spPr>
                <a:xfrm>
                  <a:off x="608048" y="2215811"/>
                  <a:ext cx="298051" cy="3563439"/>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608048" y="2462012"/>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23639" y="2766812"/>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14865" y="3048791"/>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14865" y="3356687"/>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4865" y="3651625"/>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14865" y="3998394"/>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8655" y="4306289"/>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08048" y="4873344"/>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14865" y="4585174"/>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14797" y="5178145"/>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08655" y="5511956"/>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4935790" y="2253656"/>
                <a:ext cx="325373" cy="4179802"/>
                <a:chOff x="608048" y="2228532"/>
                <a:chExt cx="325373" cy="4179802"/>
              </a:xfrm>
            </p:grpSpPr>
            <p:cxnSp>
              <p:nvCxnSpPr>
                <p:cNvPr id="27" name="Straight Connector 26"/>
                <p:cNvCxnSpPr/>
                <p:nvPr/>
              </p:nvCxnSpPr>
              <p:spPr>
                <a:xfrm>
                  <a:off x="614865" y="3651625"/>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14797" y="2228532"/>
                  <a:ext cx="298051" cy="4179802"/>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a:off x="608048" y="2462012"/>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23639" y="2766812"/>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14865" y="3048791"/>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14865" y="3356687"/>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35370" y="3973270"/>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08655" y="4306289"/>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08048" y="4873344"/>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14865" y="4585174"/>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14797" y="5178145"/>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08655" y="5511956"/>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2" name="Title 1"/>
          <p:cNvSpPr>
            <a:spLocks noGrp="1"/>
          </p:cNvSpPr>
          <p:nvPr>
            <p:ph type="ctrTitle"/>
          </p:nvPr>
        </p:nvSpPr>
        <p:spPr>
          <a:xfrm>
            <a:off x="556213" y="12504"/>
            <a:ext cx="7772400" cy="881595"/>
          </a:xfrm>
        </p:spPr>
        <p:txBody>
          <a:bodyPr/>
          <a:lstStyle/>
          <a:p>
            <a:r>
              <a:rPr lang="en-US" dirty="0" smtClean="0"/>
              <a:t>Introductory Kit Checklist</a:t>
            </a:r>
            <a:endParaRPr lang="en-US" dirty="0"/>
          </a:p>
        </p:txBody>
      </p:sp>
      <p:pic>
        <p:nvPicPr>
          <p:cNvPr id="36" name="Picture 35"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cxnSp>
        <p:nvCxnSpPr>
          <p:cNvPr id="37" name="Straight Connector 36"/>
          <p:cNvCxnSpPr/>
          <p:nvPr/>
        </p:nvCxnSpPr>
        <p:spPr>
          <a:xfrm>
            <a:off x="4951381" y="6119702"/>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935790" y="5817094"/>
            <a:ext cx="2980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619811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97000" y="274638"/>
            <a:ext cx="7289800" cy="1143000"/>
          </a:xfrm>
        </p:spPr>
        <p:txBody>
          <a:bodyPr>
            <a:normAutofit fontScale="90000"/>
          </a:bodyPr>
          <a:lstStyle/>
          <a:p>
            <a:pPr algn="l"/>
            <a:r>
              <a:rPr lang="en-US" dirty="0" smtClean="0"/>
              <a:t>Run the Hello World  program on the </a:t>
            </a:r>
            <a:r>
              <a:rPr lang="en-US" i="1" dirty="0" smtClean="0"/>
              <a:t>Link</a:t>
            </a:r>
            <a:r>
              <a:rPr lang="en-US" dirty="0" smtClean="0"/>
              <a:t> again, but this time …</a:t>
            </a:r>
            <a:endParaRPr lang="en-US" dirty="0"/>
          </a:p>
        </p:txBody>
      </p:sp>
      <p:grpSp>
        <p:nvGrpSpPr>
          <p:cNvPr id="5" name="Group 4"/>
          <p:cNvGrpSpPr/>
          <p:nvPr/>
        </p:nvGrpSpPr>
        <p:grpSpPr>
          <a:xfrm>
            <a:off x="835762" y="2951053"/>
            <a:ext cx="7053545" cy="2062103"/>
            <a:chOff x="1362075" y="1829517"/>
            <a:chExt cx="7413158" cy="2728136"/>
          </a:xfrm>
        </p:grpSpPr>
        <p:sp>
          <p:nvSpPr>
            <p:cNvPr id="6" name="Text Box 5"/>
            <p:cNvSpPr txBox="1">
              <a:spLocks noChangeArrowheads="1"/>
            </p:cNvSpPr>
            <p:nvPr/>
          </p:nvSpPr>
          <p:spPr bwMode="auto">
            <a:xfrm>
              <a:off x="1362075" y="2495550"/>
              <a:ext cx="6810375" cy="2062103"/>
            </a:xfrm>
            <a:prstGeom prst="rect">
              <a:avLst/>
            </a:prstGeom>
            <a:noFill/>
            <a:ln w="12700">
              <a:noFill/>
              <a:miter lim="800000"/>
              <a:headEnd/>
              <a:tailEnd/>
            </a:ln>
          </p:spPr>
          <p:txBody>
            <a:bodyPr>
              <a:spAutoFit/>
            </a:bodyPr>
            <a:lstStyle/>
            <a:p>
              <a:r>
                <a:rPr lang="en-US" sz="3200" b="1" dirty="0">
                  <a:solidFill>
                    <a:srgbClr val="3333FF"/>
                  </a:solidFill>
                  <a:latin typeface="Courier New" pitchFamily="49" charset="0"/>
                  <a:cs typeface="Courier New" pitchFamily="49" charset="0"/>
                </a:rPr>
                <a:t>int</a:t>
              </a:r>
              <a:r>
                <a:rPr lang="en-US" sz="3200" b="1" dirty="0">
                  <a:solidFill>
                    <a:srgbClr val="FF3300"/>
                  </a:solidFill>
                  <a:latin typeface="Courier New" pitchFamily="49" charset="0"/>
                  <a:cs typeface="Courier New" pitchFamily="49" charset="0"/>
                </a:rPr>
                <a:t> </a:t>
              </a:r>
              <a:r>
                <a:rPr lang="en-US" sz="3200" b="1" dirty="0">
                  <a:latin typeface="Courier New" pitchFamily="49" charset="0"/>
                  <a:cs typeface="Courier New" pitchFamily="49" charset="0"/>
                </a:rPr>
                <a:t>main()</a:t>
              </a:r>
            </a:p>
            <a:p>
              <a:r>
                <a:rPr lang="en-US" sz="2400" b="1" dirty="0">
                  <a:latin typeface="Courier New" pitchFamily="49" charset="0"/>
                  <a:cs typeface="Courier New" pitchFamily="49" charset="0"/>
                </a:rPr>
                <a:t>{</a:t>
              </a:r>
            </a:p>
            <a:p>
              <a:r>
                <a:rPr lang="en-US" sz="2400" b="1" dirty="0">
                  <a:latin typeface="Courier New" pitchFamily="49" charset="0"/>
                  <a:cs typeface="Courier New" pitchFamily="49" charset="0"/>
                </a:rPr>
                <a:t>    printf</a:t>
              </a:r>
              <a:r>
                <a:rPr lang="en-US" sz="2400" b="1" dirty="0" smtClean="0">
                  <a:latin typeface="Courier New" pitchFamily="49" charset="0"/>
                  <a:cs typeface="Courier New" pitchFamily="49" charset="0"/>
                </a:rPr>
                <a:t>(</a:t>
              </a:r>
              <a:r>
                <a:rPr lang="en-US" sz="2400" b="1" dirty="0" smtClean="0">
                  <a:solidFill>
                    <a:srgbClr val="FF3300"/>
                  </a:solidFill>
                  <a:latin typeface="Courier New" pitchFamily="49" charset="0"/>
                  <a:cs typeface="Courier New" pitchFamily="49" charset="0"/>
                </a:rPr>
                <a:t>"Hello, World!\n"</a:t>
              </a:r>
              <a:r>
                <a:rPr lang="en-US" sz="2400" b="1" dirty="0" smtClean="0">
                  <a:latin typeface="Courier New" pitchFamily="49" charset="0"/>
                  <a:cs typeface="Courier New" pitchFamily="49" charset="0"/>
                </a:rPr>
                <a:t>);</a:t>
              </a:r>
            </a:p>
            <a:p>
              <a:r>
                <a:rPr lang="en-US" sz="2400" b="1" dirty="0" smtClean="0">
                  <a:latin typeface="Courier New" pitchFamily="49" charset="0"/>
                  <a:cs typeface="Courier New" pitchFamily="49" charset="0"/>
                </a:rPr>
                <a:t>    </a:t>
              </a:r>
              <a:r>
                <a:rPr lang="en-US" sz="2400" b="1" dirty="0" smtClean="0">
                  <a:solidFill>
                    <a:srgbClr val="0000FF"/>
                  </a:solidFill>
                  <a:latin typeface="Courier New" pitchFamily="49" charset="0"/>
                  <a:cs typeface="Courier New" pitchFamily="49" charset="0"/>
                </a:rPr>
                <a:t>return</a:t>
              </a:r>
              <a:r>
                <a:rPr lang="en-US" sz="2400" b="1" dirty="0" smtClean="0">
                  <a:latin typeface="Courier New" pitchFamily="49" charset="0"/>
                  <a:cs typeface="Courier New" pitchFamily="49" charset="0"/>
                </a:rPr>
                <a:t> </a:t>
              </a:r>
              <a:r>
                <a:rPr lang="en-US" sz="2400" b="1" dirty="0" smtClean="0">
                  <a:solidFill>
                    <a:srgbClr val="00CC99"/>
                  </a:solidFill>
                  <a:latin typeface="Courier New" pitchFamily="49" charset="0"/>
                  <a:cs typeface="Courier New" pitchFamily="49" charset="0"/>
                </a:rPr>
                <a:t>0</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r>
                <a:rPr lang="en-US" sz="2400" b="1" dirty="0">
                  <a:latin typeface="Courier New" pitchFamily="49" charset="0"/>
                  <a:cs typeface="Courier New" pitchFamily="49" charset="0"/>
                </a:rPr>
                <a:t>}</a:t>
              </a:r>
            </a:p>
          </p:txBody>
        </p:sp>
        <p:sp>
          <p:nvSpPr>
            <p:cNvPr id="7" name="TextBox 6"/>
            <p:cNvSpPr txBox="1"/>
            <p:nvPr/>
          </p:nvSpPr>
          <p:spPr>
            <a:xfrm>
              <a:off x="5403518" y="1829517"/>
              <a:ext cx="3371715" cy="1200328"/>
            </a:xfrm>
            <a:prstGeom prst="rect">
              <a:avLst/>
            </a:prstGeom>
            <a:noFill/>
          </p:spPr>
          <p:txBody>
            <a:bodyPr wrap="square" rtlCol="0">
              <a:spAutoFit/>
            </a:bodyPr>
            <a:lstStyle/>
            <a:p>
              <a:r>
                <a:rPr lang="en-US" sz="2400" dirty="0" smtClean="0"/>
                <a:t>Leave off the terminating semicolon and see what happens</a:t>
              </a:r>
              <a:endParaRPr lang="en-US" sz="2400" dirty="0"/>
            </a:p>
          </p:txBody>
        </p:sp>
        <p:cxnSp>
          <p:nvCxnSpPr>
            <p:cNvPr id="8" name="Straight Arrow Connector 7"/>
            <p:cNvCxnSpPr/>
            <p:nvPr/>
          </p:nvCxnSpPr>
          <p:spPr>
            <a:xfrm>
              <a:off x="7111934" y="3356369"/>
              <a:ext cx="0" cy="457869"/>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Rectangle 8"/>
          <p:cNvSpPr/>
          <p:nvPr/>
        </p:nvSpPr>
        <p:spPr>
          <a:xfrm>
            <a:off x="-59674" y="5516587"/>
            <a:ext cx="8270874" cy="707886"/>
          </a:xfrm>
          <a:prstGeom prst="rect">
            <a:avLst/>
          </a:prstGeom>
        </p:spPr>
        <p:txBody>
          <a:bodyPr wrap="square">
            <a:spAutoFit/>
          </a:bodyPr>
          <a:lstStyle/>
          <a:p>
            <a:pPr lvl="1"/>
            <a:r>
              <a:rPr lang="en-US" sz="2000" b="1" i="1" dirty="0" smtClean="0">
                <a:solidFill>
                  <a:srgbClr val="FF0000"/>
                </a:solidFill>
                <a:cs typeface="Courier New" pitchFamily="49" charset="0"/>
              </a:rPr>
              <a:t>\n</a:t>
            </a:r>
            <a:r>
              <a:rPr lang="en-US" sz="2000" i="1" dirty="0" smtClean="0">
                <a:solidFill>
                  <a:srgbClr val="FF0000"/>
                </a:solidFill>
              </a:rPr>
              <a:t> </a:t>
            </a:r>
            <a:r>
              <a:rPr lang="en-US" sz="2000" i="1" dirty="0" smtClean="0"/>
              <a:t>doesn't show up on the printed output it simply tells the display to print to a new line similar to the return key on a keyboard</a:t>
            </a:r>
          </a:p>
        </p:txBody>
      </p:sp>
      <p:sp>
        <p:nvSpPr>
          <p:cNvPr id="10" name="TextBox 9"/>
          <p:cNvSpPr txBox="1"/>
          <p:nvPr/>
        </p:nvSpPr>
        <p:spPr>
          <a:xfrm>
            <a:off x="569797" y="1523910"/>
            <a:ext cx="8320203" cy="1323439"/>
          </a:xfrm>
          <a:prstGeom prst="rect">
            <a:avLst/>
          </a:prstGeom>
          <a:noFill/>
        </p:spPr>
        <p:txBody>
          <a:bodyPr wrap="square" rtlCol="0">
            <a:spAutoFit/>
          </a:bodyPr>
          <a:lstStyle/>
          <a:p>
            <a:r>
              <a:rPr lang="en-US" sz="2000" dirty="0" smtClean="0"/>
              <a:t>You can download it again to your Link OR simply hit the “BACK” Button on the touch screen and reselect the “Hello World” Program</a:t>
            </a:r>
          </a:p>
          <a:p>
            <a:pPr marL="742950" lvl="1" indent="-285750">
              <a:buFont typeface="Arial"/>
              <a:buChar char="•"/>
            </a:pPr>
            <a:r>
              <a:rPr lang="en-US" sz="2000" dirty="0" smtClean="0"/>
              <a:t>The Link will keep the program you run on it in its program files</a:t>
            </a:r>
          </a:p>
          <a:p>
            <a:pPr marL="1200150" lvl="2" indent="-285750">
              <a:buFont typeface="Arial"/>
              <a:buChar char="•"/>
            </a:pPr>
            <a:r>
              <a:rPr lang="en-US" sz="2000" dirty="0" smtClean="0"/>
              <a:t>Make sure you name programs so you know which ones to select</a:t>
            </a:r>
            <a:endParaRPr lang="en-US" sz="20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34071389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6"/>
            <a:ext cx="8229600" cy="1143000"/>
          </a:xfrm>
        </p:spPr>
        <p:txBody>
          <a:bodyPr>
            <a:normAutofit/>
          </a:bodyPr>
          <a:lstStyle/>
          <a:p>
            <a:r>
              <a:rPr lang="en-US" sz="4000" dirty="0" smtClean="0"/>
              <a:t> Compile Failed “Debugging”</a:t>
            </a:r>
            <a:endParaRPr lang="en-US" sz="4000" dirty="0"/>
          </a:p>
        </p:txBody>
      </p:sp>
      <p:sp>
        <p:nvSpPr>
          <p:cNvPr id="3" name="Content Placeholder 2"/>
          <p:cNvSpPr>
            <a:spLocks noGrp="1"/>
          </p:cNvSpPr>
          <p:nvPr>
            <p:ph idx="1"/>
          </p:nvPr>
        </p:nvSpPr>
        <p:spPr>
          <a:xfrm>
            <a:off x="250825" y="917576"/>
            <a:ext cx="8229600" cy="717550"/>
          </a:xfrm>
        </p:spPr>
        <p:txBody>
          <a:bodyPr>
            <a:normAutofit fontScale="92500" lnSpcReduction="10000"/>
          </a:bodyPr>
          <a:lstStyle/>
          <a:p>
            <a:pPr marL="0" indent="0">
              <a:buNone/>
            </a:pPr>
            <a:r>
              <a:rPr lang="en-US" sz="2400" dirty="0" smtClean="0"/>
              <a:t>Example “Error Message”</a:t>
            </a:r>
          </a:p>
          <a:p>
            <a:pPr lvl="1">
              <a:buFont typeface="Arial"/>
              <a:buChar char="•"/>
            </a:pPr>
            <a:r>
              <a:rPr lang="en-US" sz="2000" dirty="0" smtClean="0"/>
              <a:t>Compile Failed message at the bottom of the window</a:t>
            </a:r>
            <a:endParaRPr lang="en-US" sz="2000" dirty="0"/>
          </a:p>
        </p:txBody>
      </p:sp>
      <p:grpSp>
        <p:nvGrpSpPr>
          <p:cNvPr id="18" name="Group 17"/>
          <p:cNvGrpSpPr/>
          <p:nvPr/>
        </p:nvGrpSpPr>
        <p:grpSpPr>
          <a:xfrm>
            <a:off x="353986" y="1524001"/>
            <a:ext cx="7956549" cy="4380511"/>
            <a:chOff x="250825" y="1746251"/>
            <a:chExt cx="9169400" cy="5048251"/>
          </a:xfrm>
        </p:grpSpPr>
        <p:pic>
          <p:nvPicPr>
            <p:cNvPr id="5" name="Picture 4" descr="Screen Shot 2013-08-08 at 1.47.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825" y="3159129"/>
              <a:ext cx="4280917" cy="3635373"/>
            </a:xfrm>
            <a:prstGeom prst="rect">
              <a:avLst/>
            </a:prstGeom>
          </p:spPr>
        </p:pic>
        <p:pic>
          <p:nvPicPr>
            <p:cNvPr id="6" name="Picture 5" descr="Screen Shot 2013-08-08 at 1.50.2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59049" y="2286004"/>
              <a:ext cx="5648326" cy="746125"/>
            </a:xfrm>
            <a:prstGeom prst="rect">
              <a:avLst/>
            </a:prstGeom>
            <a:ln>
              <a:solidFill>
                <a:schemeClr val="tx1"/>
              </a:solidFill>
            </a:ln>
          </p:spPr>
        </p:pic>
        <p:sp>
          <p:nvSpPr>
            <p:cNvPr id="7" name="TextBox 6"/>
            <p:cNvSpPr txBox="1"/>
            <p:nvPr/>
          </p:nvSpPr>
          <p:spPr>
            <a:xfrm>
              <a:off x="5127625" y="1746251"/>
              <a:ext cx="3810000" cy="369332"/>
            </a:xfrm>
            <a:prstGeom prst="rect">
              <a:avLst/>
            </a:prstGeom>
            <a:noFill/>
          </p:spPr>
          <p:txBody>
            <a:bodyPr wrap="square" rtlCol="0">
              <a:spAutoFit/>
            </a:bodyPr>
            <a:lstStyle/>
            <a:p>
              <a:r>
                <a:rPr lang="en-US" dirty="0" smtClean="0"/>
                <a:t>line #: col # (on or before)</a:t>
              </a:r>
              <a:endParaRPr lang="en-US" dirty="0"/>
            </a:p>
          </p:txBody>
        </p:sp>
        <p:sp>
          <p:nvSpPr>
            <p:cNvPr id="8" name="TextBox 7"/>
            <p:cNvSpPr txBox="1"/>
            <p:nvPr/>
          </p:nvSpPr>
          <p:spPr>
            <a:xfrm>
              <a:off x="7578725" y="3254379"/>
              <a:ext cx="1841500" cy="369332"/>
            </a:xfrm>
            <a:prstGeom prst="rect">
              <a:avLst/>
            </a:prstGeom>
            <a:noFill/>
          </p:spPr>
          <p:txBody>
            <a:bodyPr wrap="square" rtlCol="0">
              <a:spAutoFit/>
            </a:bodyPr>
            <a:lstStyle/>
            <a:p>
              <a:r>
                <a:rPr lang="en-US" dirty="0" smtClean="0"/>
                <a:t>“expected a ;”</a:t>
              </a:r>
              <a:endParaRPr lang="en-US" dirty="0"/>
            </a:p>
          </p:txBody>
        </p:sp>
        <p:cxnSp>
          <p:nvCxnSpPr>
            <p:cNvPr id="10" name="Straight Connector 9"/>
            <p:cNvCxnSpPr/>
            <p:nvPr/>
          </p:nvCxnSpPr>
          <p:spPr>
            <a:xfrm flipH="1">
              <a:off x="3571875" y="3032129"/>
              <a:ext cx="4635500" cy="23336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50825" y="3032129"/>
              <a:ext cx="2308224" cy="22082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Line 7"/>
            <p:cNvSpPr>
              <a:spLocks noChangeShapeType="1"/>
            </p:cNvSpPr>
            <p:nvPr/>
          </p:nvSpPr>
          <p:spPr bwMode="auto">
            <a:xfrm flipH="1">
              <a:off x="527050" y="5848350"/>
              <a:ext cx="0" cy="711202"/>
            </a:xfrm>
            <a:prstGeom prst="line">
              <a:avLst/>
            </a:prstGeom>
            <a:noFill/>
            <a:ln w="79375">
              <a:solidFill>
                <a:srgbClr val="FF0000"/>
              </a:solidFill>
              <a:round/>
              <a:headEnd/>
              <a:tailEnd type="stealth" w="med" len="med"/>
            </a:ln>
          </p:spPr>
          <p:txBody>
            <a:bodyPr/>
            <a:lstStyle/>
            <a:p>
              <a:endParaRPr lang="en-US" dirty="0"/>
            </a:p>
          </p:txBody>
        </p:sp>
        <p:sp>
          <p:nvSpPr>
            <p:cNvPr id="14" name="Line 7"/>
            <p:cNvSpPr>
              <a:spLocks noChangeShapeType="1"/>
            </p:cNvSpPr>
            <p:nvPr/>
          </p:nvSpPr>
          <p:spPr bwMode="auto">
            <a:xfrm flipH="1" flipV="1">
              <a:off x="6873873" y="2857500"/>
              <a:ext cx="1333501" cy="476250"/>
            </a:xfrm>
            <a:prstGeom prst="line">
              <a:avLst/>
            </a:prstGeom>
            <a:noFill/>
            <a:ln w="38100">
              <a:solidFill>
                <a:srgbClr val="FF0000"/>
              </a:solidFill>
              <a:prstDash val="sysDash"/>
              <a:round/>
              <a:headEnd/>
              <a:tailEnd type="stealth" w="med" len="med"/>
            </a:ln>
          </p:spPr>
          <p:txBody>
            <a:bodyPr/>
            <a:lstStyle/>
            <a:p>
              <a:endParaRPr lang="en-US" dirty="0"/>
            </a:p>
          </p:txBody>
        </p:sp>
        <p:sp>
          <p:nvSpPr>
            <p:cNvPr id="16" name="Line 7"/>
            <p:cNvSpPr>
              <a:spLocks noChangeShapeType="1"/>
            </p:cNvSpPr>
            <p:nvPr/>
          </p:nvSpPr>
          <p:spPr bwMode="auto">
            <a:xfrm flipH="1">
              <a:off x="5683250" y="2115583"/>
              <a:ext cx="377825" cy="456167"/>
            </a:xfrm>
            <a:prstGeom prst="line">
              <a:avLst/>
            </a:prstGeom>
            <a:noFill/>
            <a:ln w="38100">
              <a:solidFill>
                <a:srgbClr val="FF0000"/>
              </a:solidFill>
              <a:prstDash val="sysDash"/>
              <a:round/>
              <a:headEnd/>
              <a:tailEnd type="stealth" w="med" len="med"/>
            </a:ln>
          </p:spPr>
          <p:txBody>
            <a:bodyPr/>
            <a:lstStyle/>
            <a:p>
              <a:endParaRPr lang="en-US" dirty="0"/>
            </a:p>
          </p:txBody>
        </p:sp>
        <p:sp>
          <p:nvSpPr>
            <p:cNvPr id="17" name="Line 7"/>
            <p:cNvSpPr>
              <a:spLocks noChangeShapeType="1"/>
            </p:cNvSpPr>
            <p:nvPr/>
          </p:nvSpPr>
          <p:spPr bwMode="auto">
            <a:xfrm>
              <a:off x="5508625" y="2115583"/>
              <a:ext cx="0" cy="456167"/>
            </a:xfrm>
            <a:prstGeom prst="line">
              <a:avLst/>
            </a:prstGeom>
            <a:noFill/>
            <a:ln w="38100">
              <a:solidFill>
                <a:srgbClr val="FF0000"/>
              </a:solidFill>
              <a:prstDash val="sysDash"/>
              <a:round/>
              <a:headEnd/>
              <a:tailEnd type="stealth" w="med" len="med"/>
            </a:ln>
          </p:spPr>
          <p:txBody>
            <a:bodyPr/>
            <a:lstStyle/>
            <a:p>
              <a:endParaRPr lang="en-US" dirty="0"/>
            </a:p>
          </p:txBody>
        </p:sp>
      </p:grpSp>
      <p:sp>
        <p:nvSpPr>
          <p:cNvPr id="4" name="Rectangle 3"/>
          <p:cNvSpPr/>
          <p:nvPr/>
        </p:nvSpPr>
        <p:spPr>
          <a:xfrm>
            <a:off x="4698998" y="4117792"/>
            <a:ext cx="3016250" cy="21113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rPr>
              <a:t>When there is an error, you can ignore the first error line (“</a:t>
            </a:r>
            <a:r>
              <a:rPr lang="en-US" sz="1700" dirty="0" smtClean="0">
                <a:solidFill>
                  <a:srgbClr val="000000"/>
                </a:solidFill>
                <a:latin typeface="Courier"/>
                <a:cs typeface="Courier"/>
              </a:rPr>
              <a:t>in function ‘main’”</a:t>
            </a:r>
            <a:r>
              <a:rPr lang="en-US" sz="1700" dirty="0" smtClean="0">
                <a:solidFill>
                  <a:srgbClr val="000000"/>
                </a:solidFill>
              </a:rPr>
              <a:t>) and then start reading to see what the error is. If you have a lot of errors start fixing them from the top going down. Fix one or two and recompile</a:t>
            </a:r>
            <a:r>
              <a:rPr lang="en-US" sz="1700" dirty="0">
                <a:solidFill>
                  <a:srgbClr val="000000"/>
                </a:solidFill>
              </a:rPr>
              <a:t>.</a:t>
            </a:r>
          </a:p>
        </p:txBody>
      </p:sp>
    </p:spTree>
    <p:extLst>
      <p:ext uri="{BB962C8B-B14F-4D97-AF65-F5344CB8AC3E}">
        <p14:creationId xmlns:p14="http://schemas.microsoft.com/office/powerpoint/2010/main" val="161245650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solidFill>
                  <a:srgbClr val="000000"/>
                </a:solidFill>
                <a:latin typeface="+mn-lt"/>
                <a:cs typeface="Times New Roman" charset="0"/>
              </a:rPr>
              <a:t>Activity Extensions </a:t>
            </a:r>
            <a:br>
              <a:rPr lang="en-US" sz="4000" dirty="0" smtClean="0">
                <a:solidFill>
                  <a:srgbClr val="000000"/>
                </a:solidFill>
                <a:latin typeface="+mn-lt"/>
                <a:cs typeface="Times New Roman" charset="0"/>
              </a:rPr>
            </a:br>
            <a:r>
              <a:rPr lang="en-US" sz="3200" dirty="0" smtClean="0">
                <a:solidFill>
                  <a:srgbClr val="000000"/>
                </a:solidFill>
                <a:latin typeface="+mn-lt"/>
                <a:cs typeface="Times New Roman" charset="0"/>
              </a:rPr>
              <a:t>Programming Basics and Screen Output</a:t>
            </a:r>
            <a:endParaRPr lang="en-US" sz="3200" dirty="0">
              <a:latin typeface="+mn-lt"/>
            </a:endParaRPr>
          </a:p>
        </p:txBody>
      </p:sp>
      <p:sp>
        <p:nvSpPr>
          <p:cNvPr id="3" name="Content Placeholder 2"/>
          <p:cNvSpPr>
            <a:spLocks noGrp="1"/>
          </p:cNvSpPr>
          <p:nvPr>
            <p:ph idx="1"/>
          </p:nvPr>
        </p:nvSpPr>
        <p:spPr/>
        <p:txBody>
          <a:bodyPr>
            <a:normAutofit/>
          </a:bodyPr>
          <a:lstStyle/>
          <a:p>
            <a:pPr>
              <a:lnSpc>
                <a:spcPct val="90000"/>
              </a:lnSpc>
            </a:pPr>
            <a:r>
              <a:rPr lang="en-US" sz="2800" dirty="0" smtClean="0">
                <a:cs typeface="Times New Roman" charset="0"/>
              </a:rPr>
              <a:t>Try adding more </a:t>
            </a:r>
            <a:r>
              <a:rPr lang="en-US" sz="2800" b="1" dirty="0" smtClean="0">
                <a:cs typeface="Times New Roman" charset="0"/>
              </a:rPr>
              <a:t>printf()</a:t>
            </a:r>
            <a:r>
              <a:rPr lang="en-US" sz="2800" dirty="0" smtClean="0">
                <a:cs typeface="Times New Roman" charset="0"/>
              </a:rPr>
              <a:t> statements to your program (pay close attention to the syntax, particularly the terminating semi-colon needed by each statement)</a:t>
            </a:r>
          </a:p>
          <a:p>
            <a:pPr>
              <a:lnSpc>
                <a:spcPct val="90000"/>
              </a:lnSpc>
            </a:pPr>
            <a:r>
              <a:rPr lang="en-US" sz="2800" dirty="0" smtClean="0">
                <a:cs typeface="Times New Roman" charset="0"/>
              </a:rPr>
              <a:t>Have the program print out a haiku about robotics</a:t>
            </a:r>
          </a:p>
          <a:p>
            <a:pPr>
              <a:lnSpc>
                <a:spcPct val="90000"/>
              </a:lnSpc>
            </a:pPr>
            <a:r>
              <a:rPr lang="en-US" sz="2800" dirty="0" smtClean="0">
                <a:cs typeface="Times New Roman" charset="0"/>
              </a:rPr>
              <a:t>What does \n and \t do?</a:t>
            </a:r>
          </a:p>
          <a:p>
            <a:pPr>
              <a:lnSpc>
                <a:spcPct val="90000"/>
              </a:lnSpc>
            </a:pPr>
            <a:r>
              <a:rPr lang="en-US" sz="2800" dirty="0" smtClean="0">
                <a:cs typeface="Times New Roman" charset="0"/>
              </a:rPr>
              <a:t>What happens if you leave off the quotation marks?</a:t>
            </a:r>
          </a:p>
          <a:p>
            <a:pPr>
              <a:lnSpc>
                <a:spcPct val="90000"/>
              </a:lnSpc>
            </a:pPr>
            <a:r>
              <a:rPr lang="en-US" sz="2800" dirty="0" smtClean="0">
                <a:cs typeface="Times New Roman" charset="0"/>
              </a:rPr>
              <a:t>Try adding the command </a:t>
            </a:r>
            <a:r>
              <a:rPr lang="en-US" sz="2800" b="1" dirty="0" smtClean="0">
                <a:latin typeface="Courier"/>
                <a:cs typeface="Courier"/>
              </a:rPr>
              <a:t>display_clear();</a:t>
            </a:r>
          </a:p>
          <a:p>
            <a:pPr>
              <a:lnSpc>
                <a:spcPct val="90000"/>
              </a:lnSpc>
            </a:pPr>
            <a:r>
              <a:rPr lang="en-US" sz="2800" dirty="0" smtClean="0">
                <a:cs typeface="Times New Roman" charset="0"/>
              </a:rPr>
              <a:t>Can you print out more lines than can show on the screen at one time?</a:t>
            </a:r>
          </a:p>
          <a:p>
            <a:pPr>
              <a:lnSpc>
                <a:spcPct val="90000"/>
              </a:lnSpc>
            </a:pPr>
            <a:r>
              <a:rPr lang="en-US" sz="2800" dirty="0" smtClean="0">
                <a:cs typeface="Times New Roman" charset="0"/>
              </a:rPr>
              <a:t>What happens when the screen fills up?</a:t>
            </a:r>
          </a:p>
          <a:p>
            <a:endParaRPr lang="en-US" dirty="0"/>
          </a:p>
        </p:txBody>
      </p:sp>
      <p:pic>
        <p:nvPicPr>
          <p:cNvPr id="4" name="Picture 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418330989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23"/>
            <a:ext cx="8229600" cy="650596"/>
          </a:xfrm>
        </p:spPr>
        <p:txBody>
          <a:bodyPr>
            <a:normAutofit fontScale="90000"/>
          </a:bodyPr>
          <a:lstStyle/>
          <a:p>
            <a:r>
              <a:rPr lang="en-US" sz="3600" dirty="0" smtClean="0"/>
              <a:t>Moving your robot with the motor() function</a:t>
            </a:r>
            <a:endParaRPr lang="en-US" sz="3600" dirty="0"/>
          </a:p>
        </p:txBody>
      </p:sp>
      <p:sp>
        <p:nvSpPr>
          <p:cNvPr id="4" name="Rectangle 3"/>
          <p:cNvSpPr/>
          <p:nvPr/>
        </p:nvSpPr>
        <p:spPr>
          <a:xfrm>
            <a:off x="366489" y="661388"/>
            <a:ext cx="8549114" cy="3416320"/>
          </a:xfrm>
          <a:prstGeom prst="rect">
            <a:avLst/>
          </a:prstGeom>
        </p:spPr>
        <p:txBody>
          <a:bodyPr wrap="square">
            <a:spAutoFit/>
          </a:bodyPr>
          <a:lstStyle/>
          <a:p>
            <a:pPr lvl="0"/>
            <a:endParaRPr lang="en-US" b="1" dirty="0" smtClean="0"/>
          </a:p>
          <a:p>
            <a:pPr lvl="0"/>
            <a:r>
              <a:rPr lang="en-US" b="1" dirty="0" smtClean="0"/>
              <a:t>Goals</a:t>
            </a:r>
          </a:p>
          <a:p>
            <a:pPr marL="285750" lvl="0" indent="-285750">
              <a:buFont typeface="Arial"/>
              <a:buChar char="•"/>
            </a:pPr>
            <a:r>
              <a:rPr lang="en-US" dirty="0" smtClean="0"/>
              <a:t>To reinforce the concept of a function</a:t>
            </a:r>
          </a:p>
          <a:p>
            <a:pPr marL="285750" lvl="0" indent="-285750">
              <a:buFont typeface="Arial"/>
              <a:buChar char="•"/>
            </a:pPr>
            <a:r>
              <a:rPr lang="en-US" b="1" dirty="0" smtClean="0"/>
              <a:t>To use the motor function to move their robot</a:t>
            </a:r>
          </a:p>
          <a:p>
            <a:pPr marL="285750" lvl="0" indent="-285750">
              <a:buFont typeface="Arial"/>
              <a:buChar char="•"/>
            </a:pPr>
            <a:endParaRPr lang="en-US" b="1" dirty="0"/>
          </a:p>
          <a:p>
            <a:pPr lvl="0"/>
            <a:r>
              <a:rPr lang="en-US" b="1" dirty="0" smtClean="0"/>
              <a:t>Preparation</a:t>
            </a:r>
          </a:p>
          <a:p>
            <a:pPr marL="285750" lvl="0" indent="-285750">
              <a:buFont typeface="Arial"/>
              <a:buChar char="•"/>
            </a:pPr>
            <a:r>
              <a:rPr lang="en-US" dirty="0" smtClean="0"/>
              <a:t>You will need the DemoBot built and ready to go</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lvl="0"/>
            <a:r>
              <a:rPr lang="en-US" b="1" dirty="0" smtClean="0"/>
              <a:t>Activity</a:t>
            </a:r>
          </a:p>
          <a:p>
            <a:pPr lvl="0"/>
            <a:r>
              <a:rPr lang="en-US" dirty="0" smtClean="0"/>
              <a:t>Follow the slides to make the robot move</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05020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3</a:t>
            </a:r>
            <a:br>
              <a:rPr lang="en-US" dirty="0" smtClean="0"/>
            </a:br>
            <a:r>
              <a:rPr lang="en-US" sz="3600" dirty="0" smtClean="0"/>
              <a:t>Lets make a robot move!</a:t>
            </a:r>
            <a:endParaRPr lang="en-US" sz="3600" dirty="0"/>
          </a:p>
        </p:txBody>
      </p:sp>
      <p:sp>
        <p:nvSpPr>
          <p:cNvPr id="3" name="Content Placeholder 2"/>
          <p:cNvSpPr>
            <a:spLocks noGrp="1"/>
          </p:cNvSpPr>
          <p:nvPr>
            <p:ph idx="1"/>
          </p:nvPr>
        </p:nvSpPr>
        <p:spPr>
          <a:xfrm>
            <a:off x="457200" y="1600200"/>
            <a:ext cx="8229600" cy="2384425"/>
          </a:xfrm>
        </p:spPr>
        <p:txBody>
          <a:bodyPr>
            <a:normAutofit/>
          </a:bodyPr>
          <a:lstStyle/>
          <a:p>
            <a:pPr marL="0" indent="0">
              <a:buNone/>
            </a:pPr>
            <a:r>
              <a:rPr lang="en-US" sz="2400" dirty="0" smtClean="0"/>
              <a:t>Use the provided robot or build your robot using the Demo Robot building guide.</a:t>
            </a:r>
            <a:endParaRPr lang="en-US" sz="2400" b="1" dirty="0"/>
          </a:p>
        </p:txBody>
      </p:sp>
      <p:pic>
        <p:nvPicPr>
          <p:cNvPr id="5" name="Picture 4" descr="2013 Demobot-0367.bmp"/>
          <p:cNvPicPr>
            <a:picLocks noChangeAspect="1"/>
          </p:cNvPicPr>
          <p:nvPr/>
        </p:nvPicPr>
        <p:blipFill rotWithShape="1">
          <a:blip r:embed="rId2" cstate="print">
            <a:extLst>
              <a:ext uri="{28A0092B-C50C-407E-A947-70E740481C1C}">
                <a14:useLocalDpi xmlns:a14="http://schemas.microsoft.com/office/drawing/2010/main"/>
              </a:ext>
            </a:extLst>
          </a:blip>
          <a:srcRect b="-4807"/>
          <a:stretch/>
        </p:blipFill>
        <p:spPr>
          <a:xfrm>
            <a:off x="2819360" y="2834105"/>
            <a:ext cx="3546392" cy="3028898"/>
          </a:xfrm>
          <a:prstGeom prst="rect">
            <a:avLst/>
          </a:prstGeom>
        </p:spPr>
      </p:pic>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77855794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568721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8" y="3687841"/>
            <a:ext cx="3874623" cy="2451137"/>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749800" cy="2079625"/>
            <a:chOff x="676916" y="2568614"/>
            <a:chExt cx="5465779"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2256494" cy="775107"/>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50177249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31524223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209609375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7200" y="1523999"/>
            <a:ext cx="7408380" cy="4638207"/>
          </a:xfrm>
          <a:prstGeom prst="rect">
            <a:avLst/>
          </a:prstGeom>
        </p:spPr>
      </p:pic>
      <p:sp>
        <p:nvSpPr>
          <p:cNvPr id="2" name="Rounded Rectangle 1"/>
          <p:cNvSpPr/>
          <p:nvPr/>
        </p:nvSpPr>
        <p:spPr>
          <a:xfrm>
            <a:off x="5467604" y="4103871"/>
            <a:ext cx="2137408" cy="1765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We will use this template every time and simply delete out what we don’t want and add what we want</a:t>
            </a:r>
            <a:endParaRPr lang="en-US" dirty="0">
              <a:solidFill>
                <a:srgbClr val="000000"/>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732682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10-08 at 10.31.52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7452" y="1005101"/>
            <a:ext cx="3464458" cy="1763852"/>
          </a:xfrm>
          <a:prstGeom prst="rect">
            <a:avLst/>
          </a:prstGeom>
        </p:spPr>
      </p:pic>
      <p:grpSp>
        <p:nvGrpSpPr>
          <p:cNvPr id="16" name="Group 15"/>
          <p:cNvGrpSpPr/>
          <p:nvPr/>
        </p:nvGrpSpPr>
        <p:grpSpPr>
          <a:xfrm>
            <a:off x="325426" y="619101"/>
            <a:ext cx="8226391" cy="5536576"/>
            <a:chOff x="142546" y="835104"/>
            <a:chExt cx="8597606" cy="5786413"/>
          </a:xfrm>
        </p:grpSpPr>
        <p:pic>
          <p:nvPicPr>
            <p:cNvPr id="4" name="Picture 3" descr="Screen Shot 2013-09-25 at 3.18.3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546" y="1221105"/>
              <a:ext cx="4156096" cy="2164632"/>
            </a:xfrm>
            <a:prstGeom prst="rect">
              <a:avLst/>
            </a:prstGeom>
          </p:spPr>
        </p:pic>
        <p:pic>
          <p:nvPicPr>
            <p:cNvPr id="5" name="Picture 4" descr="Screen Shot 2013-09-25 at 3.18.18 P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2546" y="4043975"/>
              <a:ext cx="4156096" cy="2577542"/>
            </a:xfrm>
            <a:prstGeom prst="rect">
              <a:avLst/>
            </a:prstGeom>
          </p:spPr>
        </p:pic>
        <p:pic>
          <p:nvPicPr>
            <p:cNvPr id="6" name="Picture 5" descr="Screen Shot 2013-09-25 at 3.17.37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19704" y="3898599"/>
              <a:ext cx="3420448" cy="2137780"/>
            </a:xfrm>
            <a:prstGeom prst="rect">
              <a:avLst/>
            </a:prstGeom>
          </p:spPr>
        </p:pic>
        <p:sp>
          <p:nvSpPr>
            <p:cNvPr id="7" name="Oval 6"/>
            <p:cNvSpPr/>
            <p:nvPr/>
          </p:nvSpPr>
          <p:spPr>
            <a:xfrm>
              <a:off x="409459" y="2643423"/>
              <a:ext cx="699771" cy="673814"/>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1813984" y="4726559"/>
              <a:ext cx="699771" cy="673814"/>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906073" y="1629607"/>
              <a:ext cx="564243" cy="576182"/>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5084909" y="4556557"/>
              <a:ext cx="1088533" cy="1687631"/>
            </a:xfrm>
            <a:prstGeom prst="ellipse">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rot="20308193">
              <a:off x="4282536" y="3227088"/>
              <a:ext cx="845832" cy="621610"/>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rot="5400000">
              <a:off x="6572549" y="3138449"/>
              <a:ext cx="711371" cy="621610"/>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142546" y="835104"/>
              <a:ext cx="2604703" cy="369332"/>
            </a:xfrm>
            <a:prstGeom prst="rect">
              <a:avLst/>
            </a:prstGeom>
            <a:noFill/>
          </p:spPr>
          <p:txBody>
            <a:bodyPr wrap="square" rtlCol="0">
              <a:spAutoFit/>
            </a:bodyPr>
            <a:lstStyle/>
            <a:p>
              <a:r>
                <a:rPr lang="en-US" dirty="0" smtClean="0">
                  <a:hlinkClick r:id="rId6"/>
                </a:rPr>
                <a:t>www.botball.org</a:t>
              </a:r>
              <a:endParaRPr lang="en-US" dirty="0"/>
            </a:p>
          </p:txBody>
        </p:sp>
        <p:sp>
          <p:nvSpPr>
            <p:cNvPr id="15" name="TextBox 14">
              <a:hlinkClick r:id="rId7"/>
            </p:cNvPr>
            <p:cNvSpPr txBox="1"/>
            <p:nvPr/>
          </p:nvSpPr>
          <p:spPr>
            <a:xfrm>
              <a:off x="142546" y="3699707"/>
              <a:ext cx="2604703" cy="369332"/>
            </a:xfrm>
            <a:prstGeom prst="rect">
              <a:avLst/>
            </a:prstGeom>
            <a:noFill/>
          </p:spPr>
          <p:txBody>
            <a:bodyPr wrap="square" rtlCol="0">
              <a:spAutoFit/>
            </a:bodyPr>
            <a:lstStyle/>
            <a:p>
              <a:r>
                <a:rPr lang="en-US" dirty="0" smtClean="0">
                  <a:hlinkClick r:id="rId7"/>
                </a:rPr>
                <a:t>www.kipr.org</a:t>
              </a:r>
              <a:endParaRPr lang="en-US" dirty="0"/>
            </a:p>
          </p:txBody>
        </p:sp>
      </p:grpSp>
      <p:sp>
        <p:nvSpPr>
          <p:cNvPr id="2" name="Title 1"/>
          <p:cNvSpPr>
            <a:spLocks noGrp="1"/>
          </p:cNvSpPr>
          <p:nvPr>
            <p:ph type="ctrTitle"/>
          </p:nvPr>
        </p:nvSpPr>
        <p:spPr>
          <a:xfrm>
            <a:off x="142546" y="-46491"/>
            <a:ext cx="7772400" cy="881595"/>
          </a:xfrm>
        </p:spPr>
        <p:txBody>
          <a:bodyPr>
            <a:noAutofit/>
          </a:bodyPr>
          <a:lstStyle/>
          <a:p>
            <a:r>
              <a:rPr lang="en-US" sz="4000" dirty="0" smtClean="0"/>
              <a:t>Online Resources-The Botball Store</a:t>
            </a:r>
            <a:endParaRPr lang="en-US" sz="4000" dirty="0"/>
          </a:p>
        </p:txBody>
      </p:sp>
      <p:pic>
        <p:nvPicPr>
          <p:cNvPr id="17" name="Picture 16" descr="teacher's resourc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70188008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Robot’s Motor Ports</a:t>
            </a:r>
            <a:endParaRPr lang="en-US" dirty="0"/>
          </a:p>
        </p:txBody>
      </p:sp>
      <p:sp>
        <p:nvSpPr>
          <p:cNvPr id="3" name="Content Placeholder 2"/>
          <p:cNvSpPr>
            <a:spLocks noGrp="1"/>
          </p:cNvSpPr>
          <p:nvPr>
            <p:ph idx="1"/>
          </p:nvPr>
        </p:nvSpPr>
        <p:spPr>
          <a:xfrm>
            <a:off x="457199" y="1600200"/>
            <a:ext cx="8490527" cy="4525963"/>
          </a:xfrm>
        </p:spPr>
        <p:txBody>
          <a:bodyPr/>
          <a:lstStyle/>
          <a:p>
            <a:r>
              <a:rPr lang="en-US" dirty="0" smtClean="0"/>
              <a:t>To program your robot, you need to know what motor ports your motors are plugged into</a:t>
            </a:r>
          </a:p>
          <a:p>
            <a:endParaRPr lang="en-US" dirty="0"/>
          </a:p>
          <a:p>
            <a:pPr marL="0" indent="0">
              <a:buNone/>
            </a:pPr>
            <a:r>
              <a:rPr lang="en-US" b="1" dirty="0" smtClean="0"/>
              <a:t>* REMEMBER computer scientists start counting at 0 so the motor ports are 0, 1, 2 and 3</a:t>
            </a:r>
            <a:endParaRPr lang="en-US" b="1"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80893932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KIPRLinkFront.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sp>
        <p:nvSpPr>
          <p:cNvPr id="119811" name="Rectangle 2"/>
          <p:cNvSpPr>
            <a:spLocks noGrp="1" noChangeArrowheads="1"/>
          </p:cNvSpPr>
          <p:nvPr>
            <p:ph type="title"/>
          </p:nvPr>
        </p:nvSpPr>
        <p:spPr bwMode="auto">
          <a:xfrm>
            <a:off x="685800" y="457200"/>
            <a:ext cx="7772400" cy="1143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KIPR Link Motor Ports</a:t>
            </a:r>
          </a:p>
        </p:txBody>
      </p:sp>
      <p:sp>
        <p:nvSpPr>
          <p:cNvPr id="119814" name="TextBox 27"/>
          <p:cNvSpPr txBox="1">
            <a:spLocks noChangeArrowheads="1"/>
          </p:cNvSpPr>
          <p:nvPr/>
        </p:nvSpPr>
        <p:spPr bwMode="auto">
          <a:xfrm>
            <a:off x="1981200" y="5715000"/>
            <a:ext cx="4876800" cy="369332"/>
          </a:xfrm>
          <a:prstGeom prst="rect">
            <a:avLst/>
          </a:prstGeom>
          <a:noFill/>
          <a:ln w="9525">
            <a:noFill/>
            <a:miter lim="800000"/>
            <a:headEnd/>
            <a:tailEnd/>
          </a:ln>
        </p:spPr>
        <p:txBody>
          <a:bodyPr wrap="square">
            <a:spAutoFit/>
          </a:bodyPr>
          <a:lstStyle/>
          <a:p>
            <a:r>
              <a:rPr lang="en-US" sz="1800" dirty="0">
                <a:latin typeface="Times New Roman" pitchFamily="18" charset="0"/>
                <a:cs typeface="Times New Roman" pitchFamily="18" charset="0"/>
              </a:rPr>
              <a:t>Motor </a:t>
            </a:r>
            <a:r>
              <a:rPr lang="en-US" sz="1800" dirty="0" smtClean="0">
                <a:latin typeface="Times New Roman" pitchFamily="18" charset="0"/>
                <a:cs typeface="Times New Roman" pitchFamily="18" charset="0"/>
              </a:rPr>
              <a:t>ports </a:t>
            </a:r>
            <a:r>
              <a:rPr lang="en-US" sz="1800" dirty="0">
                <a:latin typeface="Times New Roman" pitchFamily="18" charset="0"/>
                <a:cs typeface="Times New Roman" pitchFamily="18" charset="0"/>
              </a:rPr>
              <a:t>0 </a:t>
            </a:r>
            <a:r>
              <a:rPr lang="en-US" sz="1800" dirty="0" smtClean="0">
                <a:latin typeface="Times New Roman" pitchFamily="18" charset="0"/>
                <a:cs typeface="Times New Roman" pitchFamily="18" charset="0"/>
              </a:rPr>
              <a:t>(DemoBot), 1, 2, </a:t>
            </a:r>
            <a:r>
              <a:rPr lang="en-US" sz="1800" dirty="0">
                <a:latin typeface="Times New Roman" pitchFamily="18" charset="0"/>
                <a:cs typeface="Times New Roman" pitchFamily="18" charset="0"/>
              </a:rPr>
              <a:t>and 3 </a:t>
            </a:r>
            <a:r>
              <a:rPr lang="en-US" sz="1800" dirty="0" smtClean="0">
                <a:latin typeface="Times New Roman" pitchFamily="18" charset="0"/>
                <a:cs typeface="Times New Roman" pitchFamily="18" charset="0"/>
              </a:rPr>
              <a:t>(DemoBot)</a:t>
            </a:r>
            <a:endParaRPr lang="en-US" sz="1800" dirty="0">
              <a:latin typeface="Times New Roman" pitchFamily="18" charset="0"/>
              <a:cs typeface="Times New Roman" pitchFamily="18" charset="0"/>
            </a:endParaRPr>
          </a:p>
        </p:txBody>
      </p:sp>
      <p:cxnSp>
        <p:nvCxnSpPr>
          <p:cNvPr id="119815" name="Straight Arrow Connector 29"/>
          <p:cNvCxnSpPr>
            <a:cxnSpLocks noChangeShapeType="1"/>
          </p:cNvCxnSpPr>
          <p:nvPr/>
        </p:nvCxnSpPr>
        <p:spPr bwMode="auto">
          <a:xfrm flipV="1">
            <a:off x="5562600" y="3886200"/>
            <a:ext cx="838200" cy="1905000"/>
          </a:xfrm>
          <a:prstGeom prst="straightConnector1">
            <a:avLst/>
          </a:prstGeom>
          <a:noFill/>
          <a:ln w="38100">
            <a:solidFill>
              <a:srgbClr val="FF0000"/>
            </a:solidFill>
            <a:round/>
            <a:headEnd/>
            <a:tailEnd type="arrow" w="med" len="med"/>
          </a:ln>
        </p:spPr>
      </p:cxnSp>
      <p:cxnSp>
        <p:nvCxnSpPr>
          <p:cNvPr id="119816" name="Straight Arrow Connector 30"/>
          <p:cNvCxnSpPr>
            <a:cxnSpLocks noChangeShapeType="1"/>
          </p:cNvCxnSpPr>
          <p:nvPr/>
        </p:nvCxnSpPr>
        <p:spPr bwMode="auto">
          <a:xfrm flipH="1" flipV="1">
            <a:off x="2362200" y="4267200"/>
            <a:ext cx="762000" cy="1447800"/>
          </a:xfrm>
          <a:prstGeom prst="straightConnector1">
            <a:avLst/>
          </a:prstGeom>
          <a:noFill/>
          <a:ln w="38100">
            <a:solidFill>
              <a:srgbClr val="FF0000"/>
            </a:solidFill>
            <a:round/>
            <a:headEnd/>
            <a:tailEnd type="arrow" w="med" len="med"/>
          </a:ln>
        </p:spPr>
      </p:cxnSp>
      <p:cxnSp>
        <p:nvCxnSpPr>
          <p:cNvPr id="16" name="Straight Arrow Connector 30"/>
          <p:cNvCxnSpPr>
            <a:cxnSpLocks noChangeShapeType="1"/>
            <a:stCxn id="119814" idx="0"/>
          </p:cNvCxnSpPr>
          <p:nvPr/>
        </p:nvCxnSpPr>
        <p:spPr bwMode="auto">
          <a:xfrm flipH="1" flipV="1">
            <a:off x="2743200" y="3886200"/>
            <a:ext cx="1676400" cy="1828800"/>
          </a:xfrm>
          <a:prstGeom prst="straightConnector1">
            <a:avLst/>
          </a:prstGeom>
          <a:noFill/>
          <a:ln w="38100">
            <a:solidFill>
              <a:srgbClr val="FF0000"/>
            </a:solidFill>
            <a:round/>
            <a:headEnd/>
            <a:tailEnd type="arrow" w="med" len="med"/>
          </a:ln>
        </p:spPr>
      </p:cxnSp>
      <p:cxnSp>
        <p:nvCxnSpPr>
          <p:cNvPr id="27" name="Straight Arrow Connector 29"/>
          <p:cNvCxnSpPr>
            <a:cxnSpLocks noChangeShapeType="1"/>
          </p:cNvCxnSpPr>
          <p:nvPr/>
        </p:nvCxnSpPr>
        <p:spPr bwMode="auto">
          <a:xfrm flipV="1">
            <a:off x="4876800" y="4267200"/>
            <a:ext cx="2057400" cy="1447800"/>
          </a:xfrm>
          <a:prstGeom prst="straightConnector1">
            <a:avLst/>
          </a:prstGeom>
          <a:noFill/>
          <a:ln w="38100">
            <a:solidFill>
              <a:srgbClr val="FF0000"/>
            </a:solidFill>
            <a:round/>
            <a:headEnd/>
            <a:tailEnd type="arrow" w="med" len="med"/>
          </a:ln>
        </p:spPr>
      </p:cxnSp>
      <p:sp>
        <p:nvSpPr>
          <p:cNvPr id="17" name="Rectangle 16"/>
          <p:cNvSpPr/>
          <p:nvPr/>
        </p:nvSpPr>
        <p:spPr bwMode="auto">
          <a:xfrm>
            <a:off x="1905000" y="37338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9" name="Rectangle 18"/>
          <p:cNvSpPr/>
          <p:nvPr/>
        </p:nvSpPr>
        <p:spPr bwMode="auto">
          <a:xfrm>
            <a:off x="1905000" y="39624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22" name="Rectangle 21"/>
          <p:cNvSpPr/>
          <p:nvPr/>
        </p:nvSpPr>
        <p:spPr bwMode="auto">
          <a:xfrm>
            <a:off x="6477000" y="37338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23" name="Rectangle 22"/>
          <p:cNvSpPr/>
          <p:nvPr/>
        </p:nvSpPr>
        <p:spPr bwMode="auto">
          <a:xfrm>
            <a:off x="6477000" y="39624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pic>
        <p:nvPicPr>
          <p:cNvPr id="14" name="Picture 1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62623672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IPRLinkFront.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rot="16200000">
            <a:off x="317778" y="2753363"/>
            <a:ext cx="3048000" cy="3688879"/>
          </a:xfrm>
          <a:prstGeom prst="rect">
            <a:avLst/>
          </a:prstGeom>
        </p:spPr>
      </p:pic>
      <p:sp>
        <p:nvSpPr>
          <p:cNvPr id="399365" name="Rectangle 2"/>
          <p:cNvSpPr>
            <a:spLocks noGrp="1" noChangeArrowheads="1"/>
          </p:cNvSpPr>
          <p:nvPr>
            <p:ph type="title" idx="4294967295"/>
          </p:nvPr>
        </p:nvSpPr>
        <p:spPr bwMode="auto">
          <a:xfrm>
            <a:off x="685800" y="-281980"/>
            <a:ext cx="7772400" cy="1143000"/>
          </a:xfrm>
          <a:prstGeom prst="rect">
            <a:avLst/>
          </a:prstGeom>
          <a:noFill/>
          <a:ln>
            <a:miter lim="800000"/>
            <a:headEnd/>
            <a:tailEnd/>
          </a:ln>
        </p:spPr>
        <p:txBody>
          <a:bodyPr/>
          <a:lstStyle/>
          <a:p>
            <a:r>
              <a:rPr lang="en-US" dirty="0" smtClean="0"/>
              <a:t>Plugging in Motors</a:t>
            </a:r>
          </a:p>
        </p:txBody>
      </p:sp>
      <p:sp>
        <p:nvSpPr>
          <p:cNvPr id="399366" name="Rectangle 4"/>
          <p:cNvSpPr>
            <a:spLocks noGrp="1" noChangeArrowheads="1"/>
          </p:cNvSpPr>
          <p:nvPr>
            <p:ph type="body" idx="4294967295"/>
          </p:nvPr>
        </p:nvSpPr>
        <p:spPr bwMode="auto">
          <a:xfrm>
            <a:off x="685800" y="838200"/>
            <a:ext cx="7010400" cy="3429000"/>
          </a:xfrm>
          <a:prstGeom prst="rect">
            <a:avLst/>
          </a:prstGeom>
          <a:noFill/>
          <a:ln>
            <a:miter lim="800000"/>
            <a:headEnd/>
            <a:tailEnd/>
          </a:ln>
        </p:spPr>
        <p:txBody>
          <a:bodyPr/>
          <a:lstStyle/>
          <a:p>
            <a:pPr>
              <a:spcBef>
                <a:spcPct val="0"/>
              </a:spcBef>
            </a:pPr>
            <a:r>
              <a:rPr lang="en-US" sz="2000" dirty="0" smtClean="0"/>
              <a:t>Motors are the ones with </a:t>
            </a:r>
            <a:r>
              <a:rPr lang="en-US" sz="2000" u="sng" dirty="0" smtClean="0"/>
              <a:t>two-prong</a:t>
            </a:r>
            <a:r>
              <a:rPr lang="en-US" sz="2000" dirty="0" smtClean="0"/>
              <a:t> plugs with </a:t>
            </a:r>
            <a:r>
              <a:rPr lang="en-US" sz="2000" u="sng" dirty="0" smtClean="0"/>
              <a:t>2 gray wires</a:t>
            </a:r>
          </a:p>
          <a:p>
            <a:pPr>
              <a:spcBef>
                <a:spcPct val="0"/>
              </a:spcBef>
            </a:pPr>
            <a:r>
              <a:rPr lang="en-US" sz="2000" dirty="0" smtClean="0"/>
              <a:t>The KIPR Link has 4 drive motor ports numbered 0 &amp; 1 on the left and  2 &amp; 3 on the right </a:t>
            </a:r>
          </a:p>
          <a:p>
            <a:pPr>
              <a:spcBef>
                <a:spcPct val="0"/>
              </a:spcBef>
            </a:pPr>
            <a:r>
              <a:rPr lang="en-US" sz="2000" dirty="0" smtClean="0"/>
              <a:t>When a port is powered it has a light that glows green for one direction and red for the other</a:t>
            </a:r>
          </a:p>
          <a:p>
            <a:pPr>
              <a:spcBef>
                <a:spcPct val="0"/>
              </a:spcBef>
            </a:pPr>
            <a:r>
              <a:rPr lang="en-US" sz="2000" dirty="0" smtClean="0"/>
              <a:t>Plug orientation order determines motor direction, but by convention, green is forward and red reverse</a:t>
            </a:r>
          </a:p>
          <a:p>
            <a:pPr>
              <a:lnSpc>
                <a:spcPct val="80000"/>
              </a:lnSpc>
            </a:pPr>
            <a:endParaRPr lang="en-US" sz="2400" dirty="0" smtClean="0"/>
          </a:p>
          <a:p>
            <a:pPr>
              <a:lnSpc>
                <a:spcPct val="80000"/>
              </a:lnSpc>
              <a:buFontTx/>
              <a:buNone/>
            </a:pPr>
            <a:endParaRPr lang="en-US" sz="2400" dirty="0" smtClean="0"/>
          </a:p>
        </p:txBody>
      </p:sp>
      <p:sp>
        <p:nvSpPr>
          <p:cNvPr id="399368" name="Text Box 8"/>
          <p:cNvSpPr txBox="1">
            <a:spLocks noChangeArrowheads="1"/>
          </p:cNvSpPr>
          <p:nvPr/>
        </p:nvSpPr>
        <p:spPr bwMode="auto">
          <a:xfrm>
            <a:off x="3731138" y="5657220"/>
            <a:ext cx="1338715" cy="369332"/>
          </a:xfrm>
          <a:prstGeom prst="rect">
            <a:avLst/>
          </a:prstGeom>
          <a:noFill/>
          <a:ln w="12700">
            <a:noFill/>
            <a:miter lim="800000"/>
            <a:headEnd/>
            <a:tailEnd/>
          </a:ln>
        </p:spPr>
        <p:txBody>
          <a:bodyPr wrap="none">
            <a:spAutoFit/>
          </a:bodyPr>
          <a:lstStyle/>
          <a:p>
            <a:r>
              <a:rPr lang="en-US" sz="1800" dirty="0" smtClean="0">
                <a:latin typeface="Times New Roman" pitchFamily="18" charset="0"/>
                <a:cs typeface="Times New Roman" pitchFamily="18" charset="0"/>
              </a:rPr>
              <a:t>motor port 2</a:t>
            </a:r>
            <a:endParaRPr lang="en-US" sz="1800" dirty="0">
              <a:latin typeface="Times New Roman" pitchFamily="18" charset="0"/>
              <a:cs typeface="Times New Roman" pitchFamily="18" charset="0"/>
            </a:endParaRPr>
          </a:p>
        </p:txBody>
      </p:sp>
      <p:sp>
        <p:nvSpPr>
          <p:cNvPr id="399369" name="Rectangle 9"/>
          <p:cNvSpPr>
            <a:spLocks noChangeArrowheads="1"/>
          </p:cNvSpPr>
          <p:nvPr/>
        </p:nvSpPr>
        <p:spPr bwMode="auto">
          <a:xfrm>
            <a:off x="2159966" y="4959752"/>
            <a:ext cx="457200" cy="685800"/>
          </a:xfrm>
          <a:prstGeom prst="rect">
            <a:avLst/>
          </a:prstGeom>
          <a:noFill/>
          <a:ln w="38100">
            <a:solidFill>
              <a:srgbClr val="FF0303"/>
            </a:solidFill>
            <a:miter lim="800000"/>
            <a:headEnd/>
            <a:tailEnd/>
          </a:ln>
        </p:spPr>
        <p:txBody>
          <a:bodyPr wrap="none" anchor="ctr"/>
          <a:lstStyle/>
          <a:p>
            <a:endParaRPr lang="en-US" sz="1800" dirty="0"/>
          </a:p>
        </p:txBody>
      </p:sp>
      <p:pic>
        <p:nvPicPr>
          <p:cNvPr id="21" name="Picture 20" descr="Motors..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096000" y="3048000"/>
            <a:ext cx="2605537" cy="1643620"/>
          </a:xfrm>
          <a:prstGeom prst="rect">
            <a:avLst/>
          </a:prstGeom>
        </p:spPr>
      </p:pic>
      <p:sp>
        <p:nvSpPr>
          <p:cNvPr id="22" name="Text Box 8"/>
          <p:cNvSpPr txBox="1">
            <a:spLocks noChangeArrowheads="1"/>
          </p:cNvSpPr>
          <p:nvPr/>
        </p:nvSpPr>
        <p:spPr bwMode="auto">
          <a:xfrm>
            <a:off x="3731138" y="4578752"/>
            <a:ext cx="1338828" cy="369332"/>
          </a:xfrm>
          <a:prstGeom prst="rect">
            <a:avLst/>
          </a:prstGeom>
          <a:noFill/>
          <a:ln w="12700">
            <a:noFill/>
            <a:miter lim="800000"/>
            <a:headEnd/>
            <a:tailEnd/>
          </a:ln>
        </p:spPr>
        <p:txBody>
          <a:bodyPr wrap="none">
            <a:spAutoFit/>
          </a:bodyPr>
          <a:lstStyle/>
          <a:p>
            <a:r>
              <a:rPr lang="en-US" sz="1800" dirty="0" smtClean="0">
                <a:latin typeface="Times New Roman" pitchFamily="18" charset="0"/>
                <a:cs typeface="Times New Roman" pitchFamily="18" charset="0"/>
              </a:rPr>
              <a:t>motor port </a:t>
            </a:r>
            <a:r>
              <a:rPr lang="en-US" sz="1800" dirty="0">
                <a:latin typeface="Times New Roman" pitchFamily="18" charset="0"/>
                <a:cs typeface="Times New Roman" pitchFamily="18" charset="0"/>
              </a:rPr>
              <a:t>3</a:t>
            </a:r>
          </a:p>
        </p:txBody>
      </p:sp>
      <p:sp>
        <p:nvSpPr>
          <p:cNvPr id="27" name="TextBox 26"/>
          <p:cNvSpPr txBox="1"/>
          <p:nvPr/>
        </p:nvSpPr>
        <p:spPr>
          <a:xfrm>
            <a:off x="6477000" y="5181600"/>
            <a:ext cx="17526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Drive motors have a 2 prong plug</a:t>
            </a:r>
            <a:endParaRPr lang="en-US" dirty="0">
              <a:latin typeface="Times New Roman" pitchFamily="18" charset="0"/>
              <a:cs typeface="Times New Roman" pitchFamily="18" charset="0"/>
            </a:endParaRPr>
          </a:p>
        </p:txBody>
      </p:sp>
      <p:grpSp>
        <p:nvGrpSpPr>
          <p:cNvPr id="2" name="Group 35"/>
          <p:cNvGrpSpPr/>
          <p:nvPr/>
        </p:nvGrpSpPr>
        <p:grpSpPr>
          <a:xfrm rot="5400000">
            <a:off x="5229225" y="5057775"/>
            <a:ext cx="1066800" cy="1162050"/>
            <a:chOff x="5867400" y="3790950"/>
            <a:chExt cx="1066800" cy="1162050"/>
          </a:xfrm>
        </p:grpSpPr>
        <p:pic>
          <p:nvPicPr>
            <p:cNvPr id="33" name="Picture 32" descr="motorplug.jpg"/>
            <p:cNvPicPr>
              <a:picLocks noChangeAspect="1"/>
            </p:cNvPicPr>
            <p:nvPr/>
          </p:nvPicPr>
          <p:blipFill>
            <a:blip r:embed="rId5" cstate="print"/>
            <a:stretch>
              <a:fillRect/>
            </a:stretch>
          </p:blipFill>
          <p:spPr>
            <a:xfrm>
              <a:off x="5943600" y="3810000"/>
              <a:ext cx="914400" cy="1143000"/>
            </a:xfrm>
            <a:prstGeom prst="rect">
              <a:avLst/>
            </a:prstGeom>
          </p:spPr>
        </p:pic>
        <p:sp>
          <p:nvSpPr>
            <p:cNvPr id="34" name="Rectangle 33"/>
            <p:cNvSpPr/>
            <p:nvPr/>
          </p:nvSpPr>
          <p:spPr bwMode="auto">
            <a:xfrm>
              <a:off x="5867400" y="3790950"/>
              <a:ext cx="1066800" cy="76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35" name="Rectangle 34"/>
            <p:cNvSpPr/>
            <p:nvPr/>
          </p:nvSpPr>
          <p:spPr bwMode="auto">
            <a:xfrm>
              <a:off x="5895975" y="3810000"/>
              <a:ext cx="76200" cy="108585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cxnSp>
        <p:nvCxnSpPr>
          <p:cNvPr id="28" name="Straight Arrow Connector 27"/>
          <p:cNvCxnSpPr/>
          <p:nvPr/>
        </p:nvCxnSpPr>
        <p:spPr bwMode="auto">
          <a:xfrm>
            <a:off x="2511938" y="5645552"/>
            <a:ext cx="1524000" cy="457200"/>
          </a:xfrm>
          <a:prstGeom prst="bentConnector3">
            <a:avLst>
              <a:gd name="adj1" fmla="val -250"/>
            </a:avLst>
          </a:prstGeom>
          <a:ln w="76200">
            <a:solidFill>
              <a:srgbClr val="FFFF00"/>
            </a:solidFill>
            <a:headEnd type="arrow" w="med" len="med"/>
            <a:tailEnd type="none"/>
          </a:ln>
        </p:spPr>
        <p:style>
          <a:lnRef idx="3">
            <a:schemeClr val="dk1"/>
          </a:lnRef>
          <a:fillRef idx="0">
            <a:schemeClr val="dk1"/>
          </a:fillRef>
          <a:effectRef idx="2">
            <a:schemeClr val="dk1"/>
          </a:effectRef>
          <a:fontRef idx="minor">
            <a:schemeClr val="tx1"/>
          </a:fontRef>
        </p:style>
      </p:cxnSp>
      <p:cxnSp>
        <p:nvCxnSpPr>
          <p:cNvPr id="40" name="Straight Arrow Connector 27"/>
          <p:cNvCxnSpPr/>
          <p:nvPr/>
        </p:nvCxnSpPr>
        <p:spPr bwMode="auto">
          <a:xfrm flipV="1">
            <a:off x="2283338" y="4502552"/>
            <a:ext cx="1676400" cy="457200"/>
          </a:xfrm>
          <a:prstGeom prst="bentConnector3">
            <a:avLst>
              <a:gd name="adj1" fmla="val 0"/>
            </a:avLst>
          </a:prstGeom>
          <a:ln w="76200">
            <a:solidFill>
              <a:srgbClr val="FFFF00"/>
            </a:solidFill>
            <a:headEnd type="arrow" w="med" len="med"/>
            <a:tailEnd type="none"/>
          </a:ln>
        </p:spPr>
        <p:style>
          <a:lnRef idx="3">
            <a:schemeClr val="dk1"/>
          </a:lnRef>
          <a:fillRef idx="0">
            <a:schemeClr val="dk1"/>
          </a:fillRef>
          <a:effectRef idx="2">
            <a:schemeClr val="dk1"/>
          </a:effectRef>
          <a:fontRef idx="minor">
            <a:schemeClr val="tx1"/>
          </a:fontRef>
        </p:style>
      </p:cxnSp>
      <p:cxnSp>
        <p:nvCxnSpPr>
          <p:cNvPr id="20" name="Straight Connector 19"/>
          <p:cNvCxnSpPr>
            <a:stCxn id="399369" idx="0"/>
            <a:endCxn id="399369" idx="2"/>
          </p:cNvCxnSpPr>
          <p:nvPr/>
        </p:nvCxnSpPr>
        <p:spPr bwMode="auto">
          <a:xfrm>
            <a:off x="2388566" y="4959752"/>
            <a:ext cx="0" cy="685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17" name="Picture 16"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105853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smtClean="0"/>
              <a:t>Plugged in motors</a:t>
            </a:r>
            <a:endParaRPr lang="en-US" sz="1400" dirty="0"/>
          </a:p>
        </p:txBody>
      </p:sp>
      <p:pic>
        <p:nvPicPr>
          <p:cNvPr id="3" name="Picture 2" descr="IMG_476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3409388" y="-552526"/>
            <a:ext cx="2325223" cy="7589528"/>
          </a:xfrm>
          <a:prstGeom prst="rect">
            <a:avLst/>
          </a:prstGeom>
        </p:spPr>
      </p:pic>
      <p:sp>
        <p:nvSpPr>
          <p:cNvPr id="4" name="Oval 3"/>
          <p:cNvSpPr/>
          <p:nvPr/>
        </p:nvSpPr>
        <p:spPr>
          <a:xfrm>
            <a:off x="2209937" y="2601167"/>
            <a:ext cx="1389529" cy="104308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p:nvSpPr>
        <p:spPr>
          <a:xfrm>
            <a:off x="6693919" y="2601167"/>
            <a:ext cx="1389529" cy="104308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2743214" y="1285588"/>
            <a:ext cx="3657572" cy="584776"/>
          </a:xfrm>
          <a:prstGeom prst="rect">
            <a:avLst/>
          </a:prstGeom>
          <a:noFill/>
        </p:spPr>
        <p:txBody>
          <a:bodyPr wrap="none" rtlCol="0">
            <a:spAutoFit/>
          </a:bodyPr>
          <a:lstStyle/>
          <a:p>
            <a:r>
              <a:rPr lang="en-US" sz="3200" dirty="0"/>
              <a:t>M</a:t>
            </a:r>
            <a:r>
              <a:rPr lang="en-US" sz="3200" dirty="0" smtClean="0"/>
              <a:t>otor Ports </a:t>
            </a:r>
            <a:r>
              <a:rPr lang="en-US" sz="3200" dirty="0"/>
              <a:t>0 and </a:t>
            </a:r>
            <a:r>
              <a:rPr lang="en-US" sz="3200" dirty="0" smtClean="0"/>
              <a:t>3</a:t>
            </a:r>
            <a:endParaRPr lang="en-US" sz="3200" dirty="0"/>
          </a:p>
        </p:txBody>
      </p:sp>
      <p:pic>
        <p:nvPicPr>
          <p:cNvPr id="7" name="Picture 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59509814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12" y="-274918"/>
            <a:ext cx="8229600" cy="1143000"/>
          </a:xfrm>
        </p:spPr>
        <p:txBody>
          <a:bodyPr/>
          <a:lstStyle/>
          <a:p>
            <a:r>
              <a:rPr lang="en-US" dirty="0" smtClean="0"/>
              <a:t>Motor </a:t>
            </a:r>
            <a:r>
              <a:rPr lang="en-US" dirty="0"/>
              <a:t>D</a:t>
            </a:r>
            <a:r>
              <a:rPr lang="en-US" dirty="0" smtClean="0"/>
              <a:t>irection</a:t>
            </a:r>
            <a:endParaRPr lang="en-US" dirty="0"/>
          </a:p>
        </p:txBody>
      </p:sp>
      <p:sp>
        <p:nvSpPr>
          <p:cNvPr id="3" name="Content Placeholder 2"/>
          <p:cNvSpPr>
            <a:spLocks noGrp="1"/>
          </p:cNvSpPr>
          <p:nvPr>
            <p:ph idx="1"/>
          </p:nvPr>
        </p:nvSpPr>
        <p:spPr>
          <a:xfrm>
            <a:off x="829357" y="648359"/>
            <a:ext cx="8866910" cy="5527981"/>
          </a:xfrm>
        </p:spPr>
        <p:txBody>
          <a:bodyPr>
            <a:normAutofit fontScale="92500" lnSpcReduction="20000"/>
          </a:bodyPr>
          <a:lstStyle/>
          <a:p>
            <a:r>
              <a:rPr lang="en-US" sz="2800" dirty="0" smtClean="0"/>
              <a:t>Motors have grey wires with 2 prongs on the plug </a:t>
            </a:r>
          </a:p>
          <a:p>
            <a:pPr lvl="1">
              <a:buFont typeface="Courier New"/>
              <a:buChar char="o"/>
            </a:pPr>
            <a:r>
              <a:rPr lang="en-US" dirty="0"/>
              <a:t>T</a:t>
            </a:r>
            <a:r>
              <a:rPr lang="en-US" dirty="0" smtClean="0"/>
              <a:t>here is no left or right or colored wire</a:t>
            </a:r>
          </a:p>
          <a:p>
            <a:pPr lvl="1">
              <a:buFont typeface="Courier New"/>
              <a:buChar char="o"/>
            </a:pPr>
            <a:r>
              <a:rPr lang="en-US" dirty="0" smtClean="0"/>
              <a:t>You can plug these in two different ways</a:t>
            </a:r>
          </a:p>
          <a:p>
            <a:pPr lvl="2"/>
            <a:r>
              <a:rPr lang="en-US" sz="2800" dirty="0" smtClean="0"/>
              <a:t>Motors rotate in the direction that the electricity (electrons) move through them. </a:t>
            </a:r>
            <a:r>
              <a:rPr lang="en-US" sz="2800" dirty="0"/>
              <a:t>O</a:t>
            </a:r>
            <a:r>
              <a:rPr lang="en-US" sz="2800" dirty="0" smtClean="0"/>
              <a:t>ne direction is clockwise and the other direction is counterclockwise</a:t>
            </a:r>
          </a:p>
          <a:p>
            <a:pPr marL="914400" lvl="2" indent="0">
              <a:buNone/>
            </a:pPr>
            <a:endParaRPr lang="en-US" dirty="0" smtClean="0"/>
          </a:p>
          <a:p>
            <a:pPr marL="914400" lvl="2" indent="0">
              <a:buNone/>
            </a:pPr>
            <a:endParaRPr lang="en-US" dirty="0" smtClean="0"/>
          </a:p>
          <a:p>
            <a:pPr marL="914400" lvl="2" indent="0">
              <a:buNone/>
            </a:pPr>
            <a:endParaRPr lang="en-US" dirty="0"/>
          </a:p>
          <a:p>
            <a:pPr marL="914400" lvl="2" indent="0">
              <a:buNone/>
            </a:pPr>
            <a:endParaRPr lang="en-US" dirty="0" smtClean="0"/>
          </a:p>
          <a:p>
            <a:pPr marL="914400" lvl="2" indent="0">
              <a:buNone/>
            </a:pPr>
            <a:endParaRPr lang="en-US" dirty="0" smtClean="0"/>
          </a:p>
          <a:p>
            <a:pPr marL="914400" lvl="2" indent="0">
              <a:buNone/>
            </a:pPr>
            <a:endParaRPr lang="en-US" dirty="0"/>
          </a:p>
          <a:p>
            <a:pPr marL="914400" lvl="2" indent="0">
              <a:buNone/>
            </a:pPr>
            <a:endParaRPr lang="en-US" dirty="0" smtClean="0"/>
          </a:p>
          <a:p>
            <a:pPr marL="114300" indent="0">
              <a:buNone/>
            </a:pPr>
            <a:r>
              <a:rPr lang="en-US" sz="2800" dirty="0" smtClean="0"/>
              <a:t>*You want your motors going in the same direction,</a:t>
            </a:r>
          </a:p>
          <a:p>
            <a:pPr marL="114300" indent="0">
              <a:buNone/>
            </a:pPr>
            <a:r>
              <a:rPr lang="en-US" sz="2800" dirty="0"/>
              <a:t>o</a:t>
            </a:r>
            <a:r>
              <a:rPr lang="en-US" sz="2800" dirty="0" smtClean="0"/>
              <a:t>therwise your robot will go in circles!</a:t>
            </a:r>
            <a:endParaRPr lang="en-US" sz="2800" dirty="0"/>
          </a:p>
        </p:txBody>
      </p:sp>
      <p:grpSp>
        <p:nvGrpSpPr>
          <p:cNvPr id="20" name="Group 19"/>
          <p:cNvGrpSpPr/>
          <p:nvPr/>
        </p:nvGrpSpPr>
        <p:grpSpPr>
          <a:xfrm>
            <a:off x="2660476" y="3660590"/>
            <a:ext cx="627529" cy="1449294"/>
            <a:chOff x="2166472" y="2808941"/>
            <a:chExt cx="627529" cy="1449294"/>
          </a:xfrm>
        </p:grpSpPr>
        <p:grpSp>
          <p:nvGrpSpPr>
            <p:cNvPr id="12" name="Group 11"/>
            <p:cNvGrpSpPr/>
            <p:nvPr/>
          </p:nvGrpSpPr>
          <p:grpSpPr>
            <a:xfrm>
              <a:off x="2172445" y="2808941"/>
              <a:ext cx="597647" cy="1449294"/>
              <a:chOff x="2172445" y="2808941"/>
              <a:chExt cx="597647" cy="1449294"/>
            </a:xfrm>
          </p:grpSpPr>
          <p:cxnSp>
            <p:nvCxnSpPr>
              <p:cNvPr id="6" name="Straight Connector 5"/>
              <p:cNvCxnSpPr/>
              <p:nvPr/>
            </p:nvCxnSpPr>
            <p:spPr>
              <a:xfrm>
                <a:off x="2300941"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677458"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sp>
            <p:nvSpPr>
              <p:cNvPr id="10" name="Trapezoid 9"/>
              <p:cNvSpPr/>
              <p:nvPr/>
            </p:nvSpPr>
            <p:spPr>
              <a:xfrm>
                <a:off x="2172445" y="3406589"/>
                <a:ext cx="597647" cy="657412"/>
              </a:xfrm>
              <a:prstGeom prst="trapezoid">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315883" y="2808941"/>
                <a:ext cx="313764" cy="5976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TextBox 17"/>
            <p:cNvSpPr txBox="1"/>
            <p:nvPr/>
          </p:nvSpPr>
          <p:spPr>
            <a:xfrm>
              <a:off x="2166472" y="3722454"/>
              <a:ext cx="313764" cy="369332"/>
            </a:xfrm>
            <a:prstGeom prst="rect">
              <a:avLst/>
            </a:prstGeom>
            <a:noFill/>
          </p:spPr>
          <p:txBody>
            <a:bodyPr wrap="square" rtlCol="0">
              <a:spAutoFit/>
            </a:bodyPr>
            <a:lstStyle/>
            <a:p>
              <a:r>
                <a:rPr lang="en-US" dirty="0" smtClean="0"/>
                <a:t>1</a:t>
              </a:r>
              <a:endParaRPr lang="en-US" dirty="0"/>
            </a:p>
          </p:txBody>
        </p:sp>
        <p:sp>
          <p:nvSpPr>
            <p:cNvPr id="19" name="TextBox 18"/>
            <p:cNvSpPr txBox="1"/>
            <p:nvPr/>
          </p:nvSpPr>
          <p:spPr>
            <a:xfrm>
              <a:off x="2480237" y="3722454"/>
              <a:ext cx="313764" cy="369332"/>
            </a:xfrm>
            <a:prstGeom prst="rect">
              <a:avLst/>
            </a:prstGeom>
            <a:noFill/>
          </p:spPr>
          <p:txBody>
            <a:bodyPr wrap="square" rtlCol="0">
              <a:spAutoFit/>
            </a:bodyPr>
            <a:lstStyle/>
            <a:p>
              <a:r>
                <a:rPr lang="en-US" dirty="0"/>
                <a:t>2</a:t>
              </a:r>
            </a:p>
          </p:txBody>
        </p:sp>
      </p:grpSp>
      <p:grpSp>
        <p:nvGrpSpPr>
          <p:cNvPr id="21" name="Group 20"/>
          <p:cNvGrpSpPr/>
          <p:nvPr/>
        </p:nvGrpSpPr>
        <p:grpSpPr>
          <a:xfrm>
            <a:off x="5394710" y="3660590"/>
            <a:ext cx="627529" cy="1449294"/>
            <a:chOff x="2166472" y="2808941"/>
            <a:chExt cx="627529" cy="1449294"/>
          </a:xfrm>
        </p:grpSpPr>
        <p:grpSp>
          <p:nvGrpSpPr>
            <p:cNvPr id="22" name="Group 21"/>
            <p:cNvGrpSpPr/>
            <p:nvPr/>
          </p:nvGrpSpPr>
          <p:grpSpPr>
            <a:xfrm>
              <a:off x="2172445" y="2808941"/>
              <a:ext cx="597647" cy="1449294"/>
              <a:chOff x="2172445" y="2808941"/>
              <a:chExt cx="597647" cy="1449294"/>
            </a:xfrm>
          </p:grpSpPr>
          <p:cxnSp>
            <p:nvCxnSpPr>
              <p:cNvPr id="25" name="Straight Connector 24"/>
              <p:cNvCxnSpPr/>
              <p:nvPr/>
            </p:nvCxnSpPr>
            <p:spPr>
              <a:xfrm>
                <a:off x="2300941"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677458"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sp>
            <p:nvSpPr>
              <p:cNvPr id="27" name="Trapezoid 26"/>
              <p:cNvSpPr/>
              <p:nvPr/>
            </p:nvSpPr>
            <p:spPr>
              <a:xfrm>
                <a:off x="2172445" y="3406589"/>
                <a:ext cx="597647" cy="657412"/>
              </a:xfrm>
              <a:prstGeom prst="trapezoid">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2315883" y="2808941"/>
                <a:ext cx="313764" cy="5976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TextBox 22"/>
            <p:cNvSpPr txBox="1"/>
            <p:nvPr/>
          </p:nvSpPr>
          <p:spPr>
            <a:xfrm>
              <a:off x="2166472" y="3722454"/>
              <a:ext cx="313764" cy="369332"/>
            </a:xfrm>
            <a:prstGeom prst="rect">
              <a:avLst/>
            </a:prstGeom>
            <a:noFill/>
          </p:spPr>
          <p:txBody>
            <a:bodyPr wrap="square" rtlCol="0">
              <a:spAutoFit/>
            </a:bodyPr>
            <a:lstStyle/>
            <a:p>
              <a:r>
                <a:rPr lang="en-US" dirty="0"/>
                <a:t>2</a:t>
              </a:r>
            </a:p>
          </p:txBody>
        </p:sp>
        <p:sp>
          <p:nvSpPr>
            <p:cNvPr id="24" name="TextBox 23"/>
            <p:cNvSpPr txBox="1"/>
            <p:nvPr/>
          </p:nvSpPr>
          <p:spPr>
            <a:xfrm>
              <a:off x="2480237" y="3722454"/>
              <a:ext cx="313764" cy="369332"/>
            </a:xfrm>
            <a:prstGeom prst="rect">
              <a:avLst/>
            </a:prstGeom>
            <a:noFill/>
          </p:spPr>
          <p:txBody>
            <a:bodyPr wrap="square" rtlCol="0">
              <a:spAutoFit/>
            </a:bodyPr>
            <a:lstStyle/>
            <a:p>
              <a:r>
                <a:rPr lang="en-US" dirty="0" smtClean="0"/>
                <a:t>1</a:t>
              </a:r>
              <a:endParaRPr lang="en-US" dirty="0"/>
            </a:p>
          </p:txBody>
        </p:sp>
      </p:grpSp>
      <p:sp>
        <p:nvSpPr>
          <p:cNvPr id="29" name="Curved Left Arrow 28"/>
          <p:cNvSpPr/>
          <p:nvPr/>
        </p:nvSpPr>
        <p:spPr>
          <a:xfrm rot="10634528">
            <a:off x="3745206" y="4041590"/>
            <a:ext cx="986117" cy="724647"/>
          </a:xfrm>
          <a:prstGeom prst="curvedLeft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70068187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132" y="-274918"/>
            <a:ext cx="8229600" cy="1143000"/>
          </a:xfrm>
        </p:spPr>
        <p:txBody>
          <a:bodyPr/>
          <a:lstStyle/>
          <a:p>
            <a:r>
              <a:rPr lang="en-US" dirty="0" smtClean="0"/>
              <a:t>Motor Port &amp; Direction Check</a:t>
            </a:r>
            <a:endParaRPr lang="en-US" dirty="0"/>
          </a:p>
        </p:txBody>
      </p:sp>
      <p:sp>
        <p:nvSpPr>
          <p:cNvPr id="3" name="Content Placeholder 2"/>
          <p:cNvSpPr>
            <a:spLocks noGrp="1"/>
          </p:cNvSpPr>
          <p:nvPr>
            <p:ph idx="1"/>
          </p:nvPr>
        </p:nvSpPr>
        <p:spPr>
          <a:xfrm>
            <a:off x="788424" y="643494"/>
            <a:ext cx="8229600" cy="6214036"/>
          </a:xfrm>
        </p:spPr>
        <p:txBody>
          <a:bodyPr>
            <a:normAutofit/>
          </a:bodyPr>
          <a:lstStyle/>
          <a:p>
            <a:r>
              <a:rPr lang="en-US" sz="2000" dirty="0" smtClean="0"/>
              <a:t>There is an easy way to check this!</a:t>
            </a:r>
          </a:p>
          <a:p>
            <a:pPr lvl="1">
              <a:buFont typeface="Courier New"/>
              <a:buChar char="o"/>
            </a:pPr>
            <a:r>
              <a:rPr lang="en-US" sz="2000" dirty="0" smtClean="0"/>
              <a:t>Manually rotate the tire and you will see a LED light up by the motor port (port # is labeled on the board)</a:t>
            </a:r>
          </a:p>
          <a:p>
            <a:pPr lvl="2"/>
            <a:r>
              <a:rPr lang="en-US" sz="2000" dirty="0" smtClean="0"/>
              <a:t>If the LED is green it is going forward</a:t>
            </a:r>
          </a:p>
          <a:p>
            <a:pPr lvl="2"/>
            <a:r>
              <a:rPr lang="en-US" sz="2000" dirty="0" smtClean="0"/>
              <a:t>If the LED is red it is going backwards</a:t>
            </a:r>
          </a:p>
          <a:p>
            <a:pPr lvl="1"/>
            <a:endParaRPr lang="en-US" sz="2200" dirty="0"/>
          </a:p>
          <a:p>
            <a:pPr marL="0" indent="0">
              <a:buNone/>
            </a:pPr>
            <a:endParaRPr lang="en-US" sz="2200" dirty="0" smtClean="0"/>
          </a:p>
          <a:p>
            <a:pPr marL="0" indent="0">
              <a:buNone/>
            </a:pPr>
            <a:endParaRPr lang="en-US" sz="2200" dirty="0" smtClean="0"/>
          </a:p>
          <a:p>
            <a:pPr marL="0" indent="0">
              <a:buNone/>
            </a:pPr>
            <a:endParaRPr lang="en-US" sz="1100" dirty="0" smtClean="0"/>
          </a:p>
          <a:p>
            <a:pPr marL="0" indent="0">
              <a:buNone/>
            </a:pPr>
            <a:endParaRPr lang="en-US" sz="2200" dirty="0" smtClean="0"/>
          </a:p>
          <a:p>
            <a:r>
              <a:rPr lang="en-US" sz="2000" dirty="0" smtClean="0"/>
              <a:t>Using the manual tire rotation trick, check the direction and port #’s of your motors</a:t>
            </a:r>
          </a:p>
          <a:p>
            <a:pPr lvl="1">
              <a:buFont typeface="Courier New"/>
              <a:buChar char="o"/>
            </a:pPr>
            <a:r>
              <a:rPr lang="en-US" sz="2000" dirty="0" smtClean="0"/>
              <a:t>If one is red and the other green turn one motor plug 180° and plug it back in</a:t>
            </a:r>
          </a:p>
          <a:p>
            <a:pPr lvl="1">
              <a:buFont typeface="Courier New"/>
              <a:buChar char="o"/>
            </a:pPr>
            <a:r>
              <a:rPr lang="en-US" sz="2000" dirty="0" smtClean="0"/>
              <a:t>The lights should both be green if the robot is </a:t>
            </a:r>
            <a:r>
              <a:rPr lang="en-US" sz="2000" dirty="0" smtClean="0"/>
              <a:t>moving forward</a:t>
            </a:r>
            <a:endParaRPr lang="en-US" sz="2000" dirty="0" smtClean="0"/>
          </a:p>
        </p:txBody>
      </p:sp>
      <p:pic>
        <p:nvPicPr>
          <p:cNvPr id="4" name="Picture 3" descr="IMG_4765.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75144" y="1852705"/>
            <a:ext cx="1656210" cy="1763059"/>
          </a:xfrm>
          <a:prstGeom prst="rect">
            <a:avLst/>
          </a:prstGeom>
        </p:spPr>
      </p:pic>
      <p:pic>
        <p:nvPicPr>
          <p:cNvPr id="5" name="Picture 4" descr="IMG_4767.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6822" y="1852705"/>
            <a:ext cx="1361940" cy="1763059"/>
          </a:xfrm>
          <a:prstGeom prst="rect">
            <a:avLst/>
          </a:prstGeom>
        </p:spPr>
      </p:pic>
      <p:pic>
        <p:nvPicPr>
          <p:cNvPr id="30" name="Picture 29" descr="KIPRLinkFront.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9176" y="2456337"/>
            <a:ext cx="4220157" cy="1702498"/>
          </a:xfrm>
          <a:prstGeom prst="rect">
            <a:avLst/>
          </a:prstGeom>
        </p:spPr>
      </p:pic>
      <p:sp>
        <p:nvSpPr>
          <p:cNvPr id="31" name="Oval 30"/>
          <p:cNvSpPr/>
          <p:nvPr/>
        </p:nvSpPr>
        <p:spPr>
          <a:xfrm>
            <a:off x="991477" y="3611902"/>
            <a:ext cx="567764" cy="477112"/>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095813" y="3624250"/>
            <a:ext cx="567764" cy="477112"/>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Arrow Connector 29"/>
          <p:cNvCxnSpPr>
            <a:cxnSpLocks noChangeShapeType="1"/>
          </p:cNvCxnSpPr>
          <p:nvPr/>
        </p:nvCxnSpPr>
        <p:spPr bwMode="auto">
          <a:xfrm flipV="1">
            <a:off x="4429333" y="3121959"/>
            <a:ext cx="1263255" cy="509494"/>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87194098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Functions to Use</a:t>
            </a:r>
            <a:endParaRPr lang="en-US" dirty="0"/>
          </a:p>
        </p:txBody>
      </p:sp>
      <p:sp>
        <p:nvSpPr>
          <p:cNvPr id="3" name="Content Placeholder 2"/>
          <p:cNvSpPr>
            <a:spLocks noGrp="1"/>
          </p:cNvSpPr>
          <p:nvPr>
            <p:ph idx="1"/>
          </p:nvPr>
        </p:nvSpPr>
        <p:spPr>
          <a:xfrm>
            <a:off x="457200" y="1143000"/>
            <a:ext cx="8512175" cy="1289050"/>
          </a:xfrm>
        </p:spPr>
        <p:txBody>
          <a:bodyPr>
            <a:normAutofit/>
          </a:bodyPr>
          <a:lstStyle/>
          <a:p>
            <a:pPr marL="0" indent="0">
              <a:buNone/>
            </a:pPr>
            <a:r>
              <a:rPr lang="en-US" sz="2400" dirty="0" smtClean="0">
                <a:latin typeface="+mj-lt"/>
                <a:cs typeface="Times New Roman" charset="0"/>
              </a:rPr>
              <a:t>There are several functions for motors, we will begin with </a:t>
            </a:r>
            <a:r>
              <a:rPr lang="en-US" sz="2400" dirty="0" smtClean="0">
                <a:latin typeface="+mj-lt"/>
                <a:cs typeface="Courier"/>
              </a:rPr>
              <a:t>motor()</a:t>
            </a:r>
            <a:endParaRPr lang="en-US" sz="2400" dirty="0">
              <a:latin typeface="+mj-lt"/>
              <a:cs typeface="Courier"/>
            </a:endParaRPr>
          </a:p>
        </p:txBody>
      </p:sp>
      <p:grpSp>
        <p:nvGrpSpPr>
          <p:cNvPr id="4" name="Group 3"/>
          <p:cNvGrpSpPr/>
          <p:nvPr/>
        </p:nvGrpSpPr>
        <p:grpSpPr>
          <a:xfrm>
            <a:off x="123824" y="1682750"/>
            <a:ext cx="8845551" cy="7289171"/>
            <a:chOff x="457200" y="1615961"/>
            <a:chExt cx="9357597" cy="7355372"/>
          </a:xfrm>
        </p:grpSpPr>
        <p:sp>
          <p:nvSpPr>
            <p:cNvPr id="5" name="Rectangle 4"/>
            <p:cNvSpPr/>
            <p:nvPr/>
          </p:nvSpPr>
          <p:spPr>
            <a:xfrm>
              <a:off x="457200" y="2542495"/>
              <a:ext cx="9357597" cy="6428838"/>
            </a:xfrm>
            <a:prstGeom prst="rect">
              <a:avLst/>
            </a:prstGeom>
          </p:spPr>
          <p:txBody>
            <a:bodyPr wrap="square">
              <a:spAutoFit/>
            </a:bodyPr>
            <a:lstStyle/>
            <a:p>
              <a:pPr marL="514350" indent="-514350"/>
              <a:r>
                <a:rPr lang="en-US" sz="3600" b="1" dirty="0">
                  <a:latin typeface="Courier New" pitchFamily="49" charset="0"/>
                  <a:cs typeface="Courier New" pitchFamily="49" charset="0"/>
                </a:rPr>
                <a:t>motor(</a:t>
              </a:r>
              <a:r>
                <a:rPr lang="en-US" sz="3600" b="1" dirty="0">
                  <a:solidFill>
                    <a:srgbClr val="009696"/>
                  </a:solidFill>
                  <a:latin typeface="Courier New"/>
                </a:rPr>
                <a:t>0</a:t>
              </a:r>
              <a:r>
                <a:rPr lang="en-US" sz="3600" b="1" dirty="0">
                  <a:latin typeface="Courier New" pitchFamily="49" charset="0"/>
                  <a:cs typeface="Courier New" pitchFamily="49" charset="0"/>
                </a:rPr>
                <a:t>,</a:t>
              </a:r>
              <a:r>
                <a:rPr lang="en-US" sz="3600" b="1" dirty="0">
                  <a:solidFill>
                    <a:srgbClr val="009696"/>
                  </a:solidFill>
                  <a:latin typeface="Courier New"/>
                </a:rPr>
                <a:t> 100</a:t>
              </a:r>
              <a:r>
                <a:rPr lang="en-US" sz="3600" b="1" dirty="0">
                  <a:latin typeface="Courier New" pitchFamily="49" charset="0"/>
                  <a:cs typeface="Courier New" pitchFamily="49" charset="0"/>
                </a:rPr>
                <a:t>);</a:t>
              </a:r>
            </a:p>
            <a:p>
              <a:pPr marL="914400" lvl="1" indent="-514350"/>
              <a:r>
                <a:rPr lang="en-US" sz="2400" dirty="0"/>
                <a:t>Turns on </a:t>
              </a:r>
              <a:r>
                <a:rPr lang="en-US" sz="2400" dirty="0" smtClean="0"/>
                <a:t>motor port 0 </a:t>
              </a:r>
              <a:r>
                <a:rPr lang="en-US" sz="2400" dirty="0"/>
                <a:t>at 100% </a:t>
              </a:r>
              <a:r>
                <a:rPr lang="en-US" sz="2400" dirty="0" smtClean="0"/>
                <a:t>power. You can select any power level up to 100%</a:t>
              </a:r>
            </a:p>
            <a:p>
              <a:pPr marL="457200" indent="-514350"/>
              <a:r>
                <a:rPr lang="en-US" sz="3600" b="1" dirty="0" smtClean="0">
                  <a:latin typeface="Courier New" pitchFamily="49" charset="0"/>
                  <a:cs typeface="Courier New" pitchFamily="49" charset="0"/>
                </a:rPr>
                <a:t>msleep(</a:t>
              </a:r>
              <a:r>
                <a:rPr lang="en-US" sz="3600" b="1" dirty="0" smtClean="0">
                  <a:solidFill>
                    <a:srgbClr val="009696"/>
                  </a:solidFill>
                  <a:latin typeface="Courier New"/>
                </a:rPr>
                <a:t>XXXX</a:t>
              </a:r>
              <a:r>
                <a:rPr lang="en-US" sz="3600" b="1" dirty="0" smtClean="0">
                  <a:latin typeface="Courier New" pitchFamily="49" charset="0"/>
                  <a:cs typeface="Courier New" pitchFamily="49" charset="0"/>
                </a:rPr>
                <a:t>);</a:t>
              </a:r>
            </a:p>
            <a:p>
              <a:pPr marL="457200" indent="-514350"/>
              <a:r>
                <a:rPr lang="en-US" sz="3600" b="1" dirty="0">
                  <a:latin typeface="Courier New" pitchFamily="49" charset="0"/>
                  <a:cs typeface="Courier New" pitchFamily="49" charset="0"/>
                </a:rPr>
                <a:t>	</a:t>
              </a:r>
              <a:r>
                <a:rPr lang="en-US" sz="3600" b="1" dirty="0" smtClean="0">
                  <a:solidFill>
                    <a:srgbClr val="008000"/>
                  </a:solidFill>
                  <a:latin typeface="Courier New" pitchFamily="49" charset="0"/>
                  <a:cs typeface="Courier New" pitchFamily="49" charset="0"/>
                </a:rPr>
                <a:t>//</a:t>
              </a:r>
              <a:r>
                <a:rPr lang="en-US" sz="2800" dirty="0" smtClean="0">
                  <a:solidFill>
                    <a:srgbClr val="008000"/>
                  </a:solidFill>
                  <a:latin typeface="Courier New" pitchFamily="49" charset="0"/>
                  <a:cs typeface="Courier New" pitchFamily="49" charset="0"/>
                </a:rPr>
                <a:t>Pause </a:t>
              </a:r>
            </a:p>
            <a:p>
              <a:pPr marL="457200" indent="-514350"/>
              <a:r>
                <a:rPr lang="en-US" sz="3600" b="1" dirty="0">
                  <a:latin typeface="Courier New" pitchFamily="49" charset="0"/>
                  <a:cs typeface="Courier New" pitchFamily="49" charset="0"/>
                </a:rPr>
                <a:t>a</a:t>
              </a:r>
              <a:r>
                <a:rPr lang="en-US" sz="3600" b="1" dirty="0" smtClean="0">
                  <a:latin typeface="Courier New" pitchFamily="49" charset="0"/>
                  <a:cs typeface="Courier New" pitchFamily="49" charset="0"/>
                </a:rPr>
                <a:t>o();</a:t>
              </a:r>
            </a:p>
            <a:p>
              <a:pPr marL="457200" indent="-514350"/>
              <a:r>
                <a:rPr lang="en-US" sz="3600" b="1" dirty="0">
                  <a:latin typeface="Courier New" pitchFamily="49" charset="0"/>
                  <a:cs typeface="Courier New" pitchFamily="49" charset="0"/>
                </a:rPr>
                <a:t>	</a:t>
              </a:r>
              <a:r>
                <a:rPr lang="en-US" sz="3600" b="1" dirty="0" smtClean="0">
                  <a:solidFill>
                    <a:srgbClr val="008000"/>
                  </a:solidFill>
                  <a:latin typeface="Courier New" pitchFamily="49" charset="0"/>
                  <a:cs typeface="Courier New" pitchFamily="49" charset="0"/>
                </a:rPr>
                <a:t>//</a:t>
              </a:r>
              <a:r>
                <a:rPr lang="en-US" sz="2800" dirty="0" smtClean="0">
                  <a:solidFill>
                    <a:srgbClr val="008000"/>
                  </a:solidFill>
                  <a:latin typeface="Courier New" pitchFamily="49" charset="0"/>
                  <a:cs typeface="Courier New" pitchFamily="49" charset="0"/>
                </a:rPr>
                <a:t>All Off</a:t>
              </a:r>
              <a:endParaRPr lang="en-US" sz="2800" dirty="0">
                <a:solidFill>
                  <a:srgbClr val="008000"/>
                </a:solidFill>
                <a:latin typeface="Courier New" pitchFamily="49" charset="0"/>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sp>
          <p:nvSpPr>
            <p:cNvPr id="6" name="Line Callout 1 5"/>
            <p:cNvSpPr/>
            <p:nvPr/>
          </p:nvSpPr>
          <p:spPr>
            <a:xfrm>
              <a:off x="5871321" y="1615961"/>
              <a:ext cx="3120571" cy="1345066"/>
            </a:xfrm>
            <a:prstGeom prst="borderCallout1">
              <a:avLst>
                <a:gd name="adj1" fmla="val 41680"/>
                <a:gd name="adj2" fmla="val -775"/>
                <a:gd name="adj3" fmla="val 77430"/>
                <a:gd name="adj4" fmla="val -108100"/>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Computer scientists start counting at 0 NOT 1</a:t>
              </a:r>
              <a:endParaRPr lang="en-US" dirty="0">
                <a:solidFill>
                  <a:srgbClr val="FF0000"/>
                </a:solidFill>
              </a:endParaRPr>
            </a:p>
          </p:txBody>
        </p:sp>
        <p:sp>
          <p:nvSpPr>
            <p:cNvPr id="7" name="Line Callout 1 6"/>
            <p:cNvSpPr/>
            <p:nvPr/>
          </p:nvSpPr>
          <p:spPr>
            <a:xfrm>
              <a:off x="5358594" y="3651810"/>
              <a:ext cx="3123372" cy="2771318"/>
            </a:xfrm>
            <a:prstGeom prst="borderCallout1">
              <a:avLst>
                <a:gd name="adj1" fmla="val 41680"/>
                <a:gd name="adj2" fmla="val -775"/>
                <a:gd name="adj3" fmla="val -20734"/>
                <a:gd name="adj4" fmla="val -50400"/>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A positive number should drive the motors forward. If not, switch the motor plug 180°.</a:t>
              </a:r>
              <a:r>
                <a:rPr lang="en-US" baseline="30000" dirty="0" smtClean="0">
                  <a:solidFill>
                    <a:srgbClr val="FF0000"/>
                  </a:solidFill>
                </a:rPr>
                <a:t> </a:t>
              </a:r>
            </a:p>
            <a:p>
              <a:endParaRPr lang="en-US" baseline="30000" dirty="0">
                <a:solidFill>
                  <a:srgbClr val="FF0000"/>
                </a:solidFill>
              </a:endParaRPr>
            </a:p>
            <a:p>
              <a:r>
                <a:rPr lang="en-US" dirty="0" smtClean="0">
                  <a:solidFill>
                    <a:srgbClr val="FF0000"/>
                  </a:solidFill>
                </a:rPr>
                <a:t>A negative number will drive the robot in reverse. If the motors are set up opposite one another the robot will go in a circle.</a:t>
              </a:r>
              <a:endParaRPr lang="en-US" dirty="0">
                <a:solidFill>
                  <a:srgbClr val="FF0000"/>
                </a:solidFill>
              </a:endParaRPr>
            </a:p>
          </p:txBody>
        </p:sp>
      </p:gr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77999410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 using comments</a:t>
            </a:r>
            <a:endParaRPr lang="en-US" dirty="0"/>
          </a:p>
        </p:txBody>
      </p:sp>
      <p:sp>
        <p:nvSpPr>
          <p:cNvPr id="3" name="Content Placeholder 2"/>
          <p:cNvSpPr>
            <a:spLocks noGrp="1"/>
          </p:cNvSpPr>
          <p:nvPr>
            <p:ph idx="1"/>
          </p:nvPr>
        </p:nvSpPr>
        <p:spPr/>
        <p:txBody>
          <a:bodyPr/>
          <a:lstStyle/>
          <a:p>
            <a:pPr marL="0" indent="0">
              <a:buNone/>
            </a:pPr>
            <a:r>
              <a:rPr lang="en-US" dirty="0" smtClean="0"/>
              <a:t>You can use a flow chart and then translate that into comments.</a:t>
            </a:r>
          </a:p>
          <a:p>
            <a:pPr marL="0" indent="0">
              <a:buNone/>
            </a:pPr>
            <a:endParaRPr lang="en-US" dirty="0"/>
          </a:p>
          <a:p>
            <a:pPr marL="0" indent="0">
              <a:buNone/>
            </a:pPr>
            <a:r>
              <a:rPr lang="en-US" dirty="0" smtClean="0"/>
              <a:t>Using</a:t>
            </a:r>
            <a:r>
              <a:rPr lang="en-US" dirty="0" smtClean="0">
                <a:solidFill>
                  <a:srgbClr val="008000"/>
                </a:solidFill>
              </a:rPr>
              <a:t> //comments </a:t>
            </a:r>
            <a:r>
              <a:rPr lang="en-US" dirty="0" smtClean="0"/>
              <a:t>as pseudocode is a great way to start.</a:t>
            </a:r>
          </a:p>
          <a:p>
            <a:pPr marL="0" indent="0">
              <a:buNone/>
            </a:pPr>
            <a:endParaRPr lang="en-US" dirty="0"/>
          </a:p>
          <a:p>
            <a:pPr marL="0" indent="0">
              <a:buNone/>
            </a:pPr>
            <a:r>
              <a:rPr lang="en-US" dirty="0" smtClean="0"/>
              <a:t>If you forget which functions to use, look at your cheat sheet.</a:t>
            </a:r>
          </a:p>
          <a:p>
            <a:pPr marL="0" indent="0">
              <a:buNone/>
            </a:pP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36784323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579"/>
            <a:ext cx="8229600" cy="1143000"/>
          </a:xfrm>
        </p:spPr>
        <p:txBody>
          <a:bodyPr>
            <a:normAutofit/>
          </a:bodyPr>
          <a:lstStyle/>
          <a:p>
            <a:r>
              <a:rPr lang="en-US" dirty="0" smtClean="0"/>
              <a:t>Lets make a robot move!</a:t>
            </a:r>
            <a:endParaRPr lang="en-US" dirty="0"/>
          </a:p>
        </p:txBody>
      </p:sp>
      <p:sp>
        <p:nvSpPr>
          <p:cNvPr id="3" name="Content Placeholder 2"/>
          <p:cNvSpPr>
            <a:spLocks noGrp="1"/>
          </p:cNvSpPr>
          <p:nvPr>
            <p:ph idx="1"/>
          </p:nvPr>
        </p:nvSpPr>
        <p:spPr>
          <a:xfrm>
            <a:off x="457200" y="1368251"/>
            <a:ext cx="7190208" cy="4749302"/>
          </a:xfrm>
        </p:spPr>
        <p:txBody>
          <a:bodyPr>
            <a:normAutofit fontScale="85000" lnSpcReduction="20000"/>
          </a:bodyPr>
          <a:lstStyle/>
          <a:p>
            <a:pPr marL="0" indent="0">
              <a:buNone/>
            </a:pPr>
            <a:r>
              <a:rPr lang="en-US" dirty="0" smtClean="0">
                <a:cs typeface="Times New Roman" charset="0"/>
              </a:rPr>
              <a:t>Write a program for your robot to move forward for 2 seconds and then stop.</a:t>
            </a:r>
          </a:p>
          <a:p>
            <a:pPr lvl="1">
              <a:buFont typeface="Arial"/>
              <a:buChar char="•"/>
            </a:pPr>
            <a:r>
              <a:rPr lang="en-US" dirty="0" smtClean="0">
                <a:cs typeface="Times New Roman" charset="0"/>
              </a:rPr>
              <a:t>Use motor ports 0 and 3 </a:t>
            </a:r>
          </a:p>
          <a:p>
            <a:pPr lvl="2">
              <a:buFont typeface="Courier New"/>
              <a:buChar char="o"/>
            </a:pPr>
            <a:r>
              <a:rPr lang="en-US" sz="2800" dirty="0">
                <a:cs typeface="Times New Roman" charset="0"/>
              </a:rPr>
              <a:t>C</a:t>
            </a:r>
            <a:r>
              <a:rPr lang="en-US" sz="2800" dirty="0" smtClean="0">
                <a:cs typeface="Times New Roman" charset="0"/>
              </a:rPr>
              <a:t>heck the LEDs to make sure you are in the right ports and going in the right direction</a:t>
            </a:r>
          </a:p>
          <a:p>
            <a:pPr marL="0" indent="0">
              <a:buNone/>
            </a:pPr>
            <a:endParaRPr lang="en-US" dirty="0" smtClean="0">
              <a:latin typeface="Times New Roman" charset="0"/>
              <a:cs typeface="Times New Roman" charset="0"/>
            </a:endParaRPr>
          </a:p>
          <a:p>
            <a:pPr marL="0" indent="0">
              <a:buNone/>
            </a:pP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Drive forward</a:t>
            </a:r>
          </a:p>
          <a:p>
            <a:pPr marL="0" indent="0">
              <a:buNone/>
            </a:pPr>
            <a:endParaRPr lang="en-US" sz="2600" dirty="0" smtClean="0">
              <a:solidFill>
                <a:srgbClr val="008000"/>
              </a:solidFill>
              <a:latin typeface="Courier"/>
              <a:cs typeface="Courier"/>
            </a:endParaRPr>
          </a:p>
          <a:p>
            <a:pPr marL="0" indent="0">
              <a:buNone/>
            </a:pPr>
            <a:r>
              <a:rPr lang="en-US" sz="2600" dirty="0" smtClean="0">
                <a:solidFill>
                  <a:srgbClr val="008000"/>
                </a:solidFill>
                <a:latin typeface="Courier"/>
                <a:cs typeface="Courier"/>
              </a:rPr>
              <a:t>// 2. Pause program for 2 seconds to give the motors time to move</a:t>
            </a:r>
          </a:p>
          <a:p>
            <a:pPr marL="0" indent="0">
              <a:buNone/>
            </a:pPr>
            <a:endParaRPr lang="en-US" sz="2600" dirty="0" smtClean="0">
              <a:solidFill>
                <a:srgbClr val="008000"/>
              </a:solidFill>
              <a:latin typeface="Courier"/>
              <a:cs typeface="Courier"/>
            </a:endParaRPr>
          </a:p>
          <a:p>
            <a:pPr marL="0" indent="0">
              <a:buNone/>
            </a:pPr>
            <a:r>
              <a:rPr lang="en-US" sz="2600" dirty="0" smtClean="0">
                <a:solidFill>
                  <a:srgbClr val="008000"/>
                </a:solidFill>
                <a:latin typeface="Courier"/>
                <a:cs typeface="Courier"/>
              </a:rPr>
              <a:t>// 3. Turn everything off</a:t>
            </a:r>
            <a:endParaRPr lang="en-US" sz="2600" dirty="0"/>
          </a:p>
        </p:txBody>
      </p:sp>
      <p:grpSp>
        <p:nvGrpSpPr>
          <p:cNvPr id="4" name="Group 3"/>
          <p:cNvGrpSpPr/>
          <p:nvPr/>
        </p:nvGrpSpPr>
        <p:grpSpPr>
          <a:xfrm>
            <a:off x="7208101" y="2488444"/>
            <a:ext cx="1785354" cy="2888713"/>
            <a:chOff x="7647407" y="2492221"/>
            <a:chExt cx="1349813" cy="2178050"/>
          </a:xfrm>
        </p:grpSpPr>
        <p:sp>
          <p:nvSpPr>
            <p:cNvPr id="5" name="Oval 4"/>
            <p:cNvSpPr/>
            <p:nvPr/>
          </p:nvSpPr>
          <p:spPr>
            <a:xfrm>
              <a:off x="7953613" y="4222432"/>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6" name="Oval 5"/>
            <p:cNvSpPr/>
            <p:nvPr/>
          </p:nvSpPr>
          <p:spPr>
            <a:xfrm>
              <a:off x="7977694" y="2492221"/>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7" name="Down Arrow 6"/>
            <p:cNvSpPr/>
            <p:nvPr/>
          </p:nvSpPr>
          <p:spPr>
            <a:xfrm>
              <a:off x="8139231" y="295024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7647407" y="3194322"/>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Drive Forward 2 sec</a:t>
              </a:r>
              <a:endParaRPr lang="en-US" sz="1000" dirty="0">
                <a:solidFill>
                  <a:srgbClr val="000000"/>
                </a:solidFill>
              </a:endParaRPr>
            </a:p>
          </p:txBody>
        </p:sp>
        <p:sp>
          <p:nvSpPr>
            <p:cNvPr id="11" name="Down Arrow 10"/>
            <p:cNvSpPr/>
            <p:nvPr/>
          </p:nvSpPr>
          <p:spPr>
            <a:xfrm>
              <a:off x="8129885" y="346822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7692424" y="3708377"/>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Turn Motors off</a:t>
              </a:r>
              <a:endParaRPr lang="en-US" sz="1000" dirty="0">
                <a:solidFill>
                  <a:srgbClr val="000000"/>
                </a:solidFill>
              </a:endParaRPr>
            </a:p>
          </p:txBody>
        </p:sp>
        <p:sp>
          <p:nvSpPr>
            <p:cNvPr id="15" name="Down Arrow 14"/>
            <p:cNvSpPr/>
            <p:nvPr/>
          </p:nvSpPr>
          <p:spPr>
            <a:xfrm>
              <a:off x="8129885" y="3982280"/>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3645562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71576" y="908685"/>
            <a:ext cx="8215224" cy="2870835"/>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000" dirty="0" smtClean="0"/>
              <a:t>Now that you have written your program, you must Compile it</a:t>
            </a:r>
          </a:p>
          <a:p>
            <a:pPr>
              <a:buFont typeface="Arial"/>
              <a:buNone/>
            </a:pPr>
            <a:r>
              <a:rPr lang="en-US" sz="1600" dirty="0" smtClean="0"/>
              <a:t>(The compile button sends the program to your</a:t>
            </a:r>
          </a:p>
          <a:p>
            <a:pPr>
              <a:buFont typeface="Arial"/>
              <a:buNone/>
            </a:pPr>
            <a:r>
              <a:rPr lang="en-US" sz="1600" dirty="0" smtClean="0"/>
              <a:t> target to be compiled)</a:t>
            </a:r>
            <a:r>
              <a:rPr lang="en-US" sz="2000" dirty="0" smtClean="0"/>
              <a:t>									</a:t>
            </a:r>
            <a:endParaRPr lang="en-US" sz="20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9" name="Group 8"/>
          <p:cNvGrpSpPr/>
          <p:nvPr/>
        </p:nvGrpSpPr>
        <p:grpSpPr>
          <a:xfrm>
            <a:off x="269175" y="2895501"/>
            <a:ext cx="3611945" cy="2431303"/>
            <a:chOff x="304800" y="1937497"/>
            <a:chExt cx="4594990" cy="2896646"/>
          </a:xfrm>
        </p:grpSpPr>
        <p:pic>
          <p:nvPicPr>
            <p:cNvPr id="7" name="Picture 6" descr="Screen Shot 2013-12-10 at 12.50.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 y="1937497"/>
              <a:ext cx="4594990" cy="2896646"/>
            </a:xfrm>
            <a:prstGeom prst="rect">
              <a:avLst/>
            </a:prstGeom>
          </p:spPr>
        </p:pic>
        <p:sp>
          <p:nvSpPr>
            <p:cNvPr id="22" name="Oval 21"/>
            <p:cNvSpPr/>
            <p:nvPr/>
          </p:nvSpPr>
          <p:spPr>
            <a:xfrm>
              <a:off x="1960880" y="1962262"/>
              <a:ext cx="412750" cy="301625"/>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Content Placeholder 2"/>
          <p:cNvSpPr txBox="1">
            <a:spLocks/>
          </p:cNvSpPr>
          <p:nvPr/>
        </p:nvSpPr>
        <p:spPr bwMode="auto">
          <a:xfrm>
            <a:off x="4917441" y="1358583"/>
            <a:ext cx="3893916" cy="2420937"/>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2200" dirty="0" smtClean="0"/>
              <a:t>     A  </a:t>
            </a:r>
            <a:r>
              <a:rPr lang="en-US" sz="2200" i="1" dirty="0" smtClean="0"/>
              <a:t>Target Selection </a:t>
            </a:r>
            <a:r>
              <a:rPr lang="en-US" sz="2200" dirty="0" smtClean="0"/>
              <a:t>window will appear</a:t>
            </a:r>
          </a:p>
          <a:p>
            <a:pPr>
              <a:buFont typeface="Arial"/>
              <a:buNone/>
            </a:pPr>
            <a:r>
              <a:rPr lang="en-US" sz="2200" dirty="0" smtClean="0"/>
              <a:t>     Select the usb target </a:t>
            </a:r>
            <a:r>
              <a:rPr lang="en-US" sz="1600" dirty="0" smtClean="0"/>
              <a:t>(this is your robot)				</a:t>
            </a:r>
            <a:r>
              <a:rPr lang="en-US" sz="2400" dirty="0" smtClean="0"/>
              <a:t>				</a:t>
            </a:r>
            <a:endParaRPr lang="en-US" sz="2400" dirty="0"/>
          </a:p>
        </p:txBody>
      </p:sp>
      <p:pic>
        <p:nvPicPr>
          <p:cNvPr id="10" name="Picture 9" descr="Screen Shot 2013-12-10 at 12.55.17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13474" y="3117013"/>
            <a:ext cx="4187703" cy="2670287"/>
          </a:xfrm>
          <a:prstGeom prst="rect">
            <a:avLst/>
          </a:prstGeom>
        </p:spPr>
      </p:pic>
      <p:sp>
        <p:nvSpPr>
          <p:cNvPr id="18" name="Oval 17"/>
          <p:cNvSpPr/>
          <p:nvPr/>
        </p:nvSpPr>
        <p:spPr>
          <a:xfrm>
            <a:off x="7134956" y="4111153"/>
            <a:ext cx="525684" cy="55001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1"/>
          <p:cNvSpPr>
            <a:spLocks noGrp="1"/>
          </p:cNvSpPr>
          <p:nvPr>
            <p:ph type="title"/>
          </p:nvPr>
        </p:nvSpPr>
        <p:spPr>
          <a:xfrm>
            <a:off x="457199" y="35579"/>
            <a:ext cx="8229600" cy="1143000"/>
          </a:xfrm>
        </p:spPr>
        <p:txBody>
          <a:bodyPr>
            <a:normAutofit/>
          </a:bodyPr>
          <a:lstStyle/>
          <a:p>
            <a:r>
              <a:rPr lang="en-US" dirty="0" smtClean="0"/>
              <a:t>Lets make a robot move!</a:t>
            </a:r>
            <a:endParaRPr lang="en-US" dirty="0"/>
          </a:p>
        </p:txBody>
      </p:sp>
    </p:spTree>
    <p:extLst>
      <p:ext uri="{BB962C8B-B14F-4D97-AF65-F5344CB8AC3E}">
        <p14:creationId xmlns:p14="http://schemas.microsoft.com/office/powerpoint/2010/main" val="1065801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2" y="12504"/>
            <a:ext cx="8587787" cy="881595"/>
          </a:xfrm>
        </p:spPr>
        <p:txBody>
          <a:bodyPr>
            <a:noAutofit/>
          </a:bodyPr>
          <a:lstStyle/>
          <a:p>
            <a:r>
              <a:rPr lang="en-US" sz="3600" dirty="0" smtClean="0"/>
              <a:t>Resources- If you can’t get online</a:t>
            </a:r>
            <a:endParaRPr lang="en-US" sz="3600" dirty="0"/>
          </a:p>
        </p:txBody>
      </p:sp>
      <p:grpSp>
        <p:nvGrpSpPr>
          <p:cNvPr id="5" name="Group 4"/>
          <p:cNvGrpSpPr/>
          <p:nvPr/>
        </p:nvGrpSpPr>
        <p:grpSpPr>
          <a:xfrm>
            <a:off x="297356" y="1028403"/>
            <a:ext cx="8318651" cy="5270606"/>
            <a:chOff x="297356" y="1028403"/>
            <a:chExt cx="8318651" cy="5270606"/>
          </a:xfrm>
        </p:grpSpPr>
        <p:pic>
          <p:nvPicPr>
            <p:cNvPr id="23" name="Picture 22" descr="KIPRLink.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97356" y="1028403"/>
              <a:ext cx="2896926" cy="2505247"/>
            </a:xfrm>
            <a:prstGeom prst="rect">
              <a:avLst/>
            </a:prstGeom>
          </p:spPr>
        </p:pic>
        <p:pic>
          <p:nvPicPr>
            <p:cNvPr id="29" name="Picture 28"/>
            <p:cNvPicPr/>
            <p:nvPr/>
          </p:nvPicPr>
          <p:blipFill rotWithShape="1">
            <a:blip r:embed="rId3" cstate="print">
              <a:extLst>
                <a:ext uri="{BEBA8EAE-BF5A-486C-A8C5-ECC9F3942E4B}">
                  <a14:imgProps xmlns:a14="http://schemas.microsoft.com/office/drawing/2010/main">
                    <a14:imgLayer r:embed="rId4">
                      <a14:imgEffect>
                        <a14:backgroundRemoval t="2456" b="97368" l="4785" r="97129">
                          <a14:foregroundMark x1="10287" y1="92281" x2="11962" y2="80351"/>
                          <a14:foregroundMark x1="11962" y1="94912" x2="7895" y2="91579"/>
                          <a14:foregroundMark x1="7177" y1="91404" x2="9569" y2="81754"/>
                        </a14:backgroundRemoval>
                      </a14:imgEffect>
                    </a14:imgLayer>
                  </a14:imgProps>
                </a:ext>
                <a:ext uri="{28A0092B-C50C-407E-A947-70E740481C1C}">
                  <a14:useLocalDpi xmlns:a14="http://schemas.microsoft.com/office/drawing/2010/main"/>
                </a:ext>
              </a:extLst>
            </a:blip>
            <a:srcRect/>
            <a:stretch/>
          </p:blipFill>
          <p:spPr bwMode="auto">
            <a:xfrm>
              <a:off x="4097421" y="1219200"/>
              <a:ext cx="1132801" cy="1905899"/>
            </a:xfrm>
            <a:prstGeom prst="rect">
              <a:avLst/>
            </a:prstGeom>
            <a:ln>
              <a:noFill/>
            </a:ln>
            <a:extLst>
              <a:ext uri="{53640926-AAD7-44d8-BBD7-CCE9431645EC}">
                <a14:shadowObscured xmlns="" xmlns:a14="http://schemas.microsoft.com/office/drawing/2010/main"/>
              </a:ext>
            </a:extLst>
          </p:spPr>
        </p:pic>
        <p:pic>
          <p:nvPicPr>
            <p:cNvPr id="30" name="Picture 29"/>
            <p:cNvPicPr/>
            <p:nvPr/>
          </p:nvPicPr>
          <p:blipFill rotWithShape="1">
            <a:blip r:embed="rId5" cstate="print">
              <a:extLst>
                <a:ext uri="{BEBA8EAE-BF5A-486C-A8C5-ECC9F3942E4B}">
                  <a14:imgProps xmlns:a14="http://schemas.microsoft.com/office/drawing/2010/main">
                    <a14:imgLayer r:embed="rId6">
                      <a14:imgEffect>
                        <a14:backgroundRemoval t="1167" b="99000" l="21625" r="76500">
                          <a14:foregroundMark x1="50750" y1="37333" x2="58125" y2="66167"/>
                          <a14:foregroundMark x1="53750" y1="39333" x2="58375" y2="48167"/>
                          <a14:foregroundMark x1="60750" y1="12667" x2="64625" y2="9667"/>
                          <a14:foregroundMark x1="57500" y1="44000" x2="58125" y2="57500"/>
                          <a14:foregroundMark x1="71000" y1="36000" x2="75250" y2="36167"/>
                          <a14:foregroundMark x1="70875" y1="37667" x2="75000" y2="37833"/>
                          <a14:foregroundMark x1="50625" y1="82833" x2="53875" y2="76667"/>
                          <a14:foregroundMark x1="62750" y1="20833" x2="64875" y2="20333"/>
                          <a14:backgroundMark x1="51625" y1="74667" x2="48875" y2="80333"/>
                          <a14:backgroundMark x1="52750" y1="79667" x2="50375" y2="85000"/>
                        </a14:backgroundRemoval>
                      </a14:imgEffect>
                    </a14:imgLayer>
                  </a14:imgProps>
                </a:ext>
                <a:ext uri="{28A0092B-C50C-407E-A947-70E740481C1C}">
                  <a14:useLocalDpi xmlns:a14="http://schemas.microsoft.com/office/drawing/2010/main"/>
                </a:ext>
              </a:extLst>
            </a:blip>
            <a:srcRect l="20742" r="22934"/>
            <a:stretch/>
          </p:blipFill>
          <p:spPr bwMode="auto">
            <a:xfrm rot="4854110">
              <a:off x="915446" y="3801491"/>
              <a:ext cx="1728595" cy="2201423"/>
            </a:xfrm>
            <a:prstGeom prst="rect">
              <a:avLst/>
            </a:prstGeom>
            <a:ln>
              <a:noFill/>
            </a:ln>
            <a:extLst>
              <a:ext uri="{53640926-AAD7-44d8-BBD7-CCE9431645EC}">
                <a14:shadowObscured xmlns="" xmlns:a14="http://schemas.microsoft.com/office/drawing/2010/main"/>
              </a:ext>
            </a:extLst>
          </p:spPr>
        </p:pic>
        <p:pic>
          <p:nvPicPr>
            <p:cNvPr id="32" name="Picture 31"/>
            <p:cNvPicPr>
              <a:picLocks noChangeAspect="1"/>
            </p:cNvPicPr>
            <p:nvPr/>
          </p:nvPicPr>
          <p:blipFill>
            <a:blip r:embed="rId7"/>
            <a:stretch>
              <a:fillRect/>
            </a:stretch>
          </p:blipFill>
          <p:spPr>
            <a:xfrm rot="10800000">
              <a:off x="5193867" y="4363602"/>
              <a:ext cx="1948893" cy="1566075"/>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0800000">
              <a:off x="6410712" y="1488679"/>
              <a:ext cx="2205295" cy="2308299"/>
            </a:xfrm>
            <a:prstGeom prst="rect">
              <a:avLst/>
            </a:prstGeom>
            <a:solidFill>
              <a:schemeClr val="bg1">
                <a:lumMod val="85000"/>
              </a:schemeClr>
            </a:solidFill>
          </p:spPr>
        </p:pic>
        <p:sp>
          <p:nvSpPr>
            <p:cNvPr id="4" name="TextBox 3"/>
            <p:cNvSpPr txBox="1"/>
            <p:nvPr/>
          </p:nvSpPr>
          <p:spPr>
            <a:xfrm>
              <a:off x="848713" y="3533650"/>
              <a:ext cx="2799084" cy="369332"/>
            </a:xfrm>
            <a:prstGeom prst="rect">
              <a:avLst/>
            </a:prstGeom>
            <a:noFill/>
          </p:spPr>
          <p:txBody>
            <a:bodyPr wrap="square" rtlCol="0">
              <a:spAutoFit/>
            </a:bodyPr>
            <a:lstStyle/>
            <a:p>
              <a:r>
                <a:rPr lang="en-US" dirty="0" smtClean="0"/>
                <a:t>KIPR Link Controller</a:t>
              </a:r>
              <a:endParaRPr lang="en-US" dirty="0"/>
            </a:p>
          </p:txBody>
        </p:sp>
        <p:sp>
          <p:nvSpPr>
            <p:cNvPr id="16" name="TextBox 15"/>
            <p:cNvSpPr txBox="1"/>
            <p:nvPr/>
          </p:nvSpPr>
          <p:spPr>
            <a:xfrm>
              <a:off x="728980" y="5745011"/>
              <a:ext cx="2799084" cy="553998"/>
            </a:xfrm>
            <a:prstGeom prst="rect">
              <a:avLst/>
            </a:prstGeom>
            <a:noFill/>
          </p:spPr>
          <p:txBody>
            <a:bodyPr wrap="square" rtlCol="0">
              <a:spAutoFit/>
            </a:bodyPr>
            <a:lstStyle/>
            <a:p>
              <a:r>
                <a:rPr lang="en-US" dirty="0" smtClean="0"/>
                <a:t>KIPR Link Wall Charger</a:t>
              </a:r>
            </a:p>
            <a:p>
              <a:r>
                <a:rPr lang="en-US" sz="1200" dirty="0" smtClean="0"/>
                <a:t>(ONLY use this charger with your Link)</a:t>
              </a:r>
              <a:endParaRPr lang="en-US" sz="1200" dirty="0"/>
            </a:p>
          </p:txBody>
        </p:sp>
        <p:sp>
          <p:nvSpPr>
            <p:cNvPr id="17" name="TextBox 16"/>
            <p:cNvSpPr txBox="1"/>
            <p:nvPr/>
          </p:nvSpPr>
          <p:spPr>
            <a:xfrm>
              <a:off x="3823368" y="3021232"/>
              <a:ext cx="2503780" cy="646331"/>
            </a:xfrm>
            <a:prstGeom prst="rect">
              <a:avLst/>
            </a:prstGeom>
            <a:noFill/>
          </p:spPr>
          <p:txBody>
            <a:bodyPr wrap="square" rtlCol="0">
              <a:spAutoFit/>
            </a:bodyPr>
            <a:lstStyle/>
            <a:p>
              <a:r>
                <a:rPr lang="en-US" dirty="0" smtClean="0"/>
                <a:t>USB – micro USB </a:t>
              </a:r>
            </a:p>
            <a:p>
              <a:r>
                <a:rPr lang="en-US" dirty="0" smtClean="0"/>
                <a:t>download cable</a:t>
              </a:r>
              <a:endParaRPr lang="en-US" dirty="0"/>
            </a:p>
          </p:txBody>
        </p:sp>
        <p:sp>
          <p:nvSpPr>
            <p:cNvPr id="18" name="TextBox 17"/>
            <p:cNvSpPr txBox="1"/>
            <p:nvPr/>
          </p:nvSpPr>
          <p:spPr>
            <a:xfrm>
              <a:off x="7142760" y="3796978"/>
              <a:ext cx="946027" cy="369332"/>
            </a:xfrm>
            <a:prstGeom prst="rect">
              <a:avLst/>
            </a:prstGeom>
            <a:noFill/>
          </p:spPr>
          <p:txBody>
            <a:bodyPr wrap="square" rtlCol="0">
              <a:spAutoFit/>
            </a:bodyPr>
            <a:lstStyle/>
            <a:p>
              <a:r>
                <a:rPr lang="en-US" dirty="0" smtClean="0"/>
                <a:t>Motor</a:t>
              </a:r>
              <a:endParaRPr lang="en-US" dirty="0"/>
            </a:p>
          </p:txBody>
        </p:sp>
        <p:sp>
          <p:nvSpPr>
            <p:cNvPr id="19" name="TextBox 18"/>
            <p:cNvSpPr txBox="1"/>
            <p:nvPr/>
          </p:nvSpPr>
          <p:spPr>
            <a:xfrm>
              <a:off x="5501659" y="5929677"/>
              <a:ext cx="2799084" cy="369332"/>
            </a:xfrm>
            <a:prstGeom prst="rect">
              <a:avLst/>
            </a:prstGeom>
            <a:noFill/>
          </p:spPr>
          <p:txBody>
            <a:bodyPr wrap="square" rtlCol="0">
              <a:spAutoFit/>
            </a:bodyPr>
            <a:lstStyle/>
            <a:p>
              <a:r>
                <a:rPr lang="en-US" dirty="0" smtClean="0"/>
                <a:t>Servo Motor</a:t>
              </a:r>
              <a:endParaRPr lang="en-US" dirty="0"/>
            </a:p>
          </p:txBody>
        </p:sp>
      </p:grpSp>
    </p:spTree>
    <p:extLst>
      <p:ext uri="{BB962C8B-B14F-4D97-AF65-F5344CB8AC3E}">
        <p14:creationId xmlns:p14="http://schemas.microsoft.com/office/powerpoint/2010/main" val="42787155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Running your program on the Link</a:t>
            </a:r>
            <a:endParaRPr lang="en-US" sz="4000" dirty="0"/>
          </a:p>
        </p:txBody>
      </p:sp>
      <p:sp>
        <p:nvSpPr>
          <p:cNvPr id="3" name="Content Placeholder 2"/>
          <p:cNvSpPr>
            <a:spLocks noGrp="1"/>
          </p:cNvSpPr>
          <p:nvPr>
            <p:ph idx="1"/>
          </p:nvPr>
        </p:nvSpPr>
        <p:spPr>
          <a:xfrm>
            <a:off x="457200" y="1600200"/>
            <a:ext cx="8229600" cy="1130299"/>
          </a:xfrm>
        </p:spPr>
        <p:txBody>
          <a:bodyPr>
            <a:normAutofit/>
          </a:bodyPr>
          <a:lstStyle/>
          <a:p>
            <a:r>
              <a:rPr lang="en-US" sz="2400" dirty="0" smtClean="0"/>
              <a:t>Select the program button that will take you to a list of programs currently on the Link controller.      </a:t>
            </a:r>
          </a:p>
          <a:p>
            <a:endParaRPr lang="en-US" sz="2400" dirty="0"/>
          </a:p>
        </p:txBody>
      </p:sp>
      <p:grpSp>
        <p:nvGrpSpPr>
          <p:cNvPr id="13" name="Group 12"/>
          <p:cNvGrpSpPr/>
          <p:nvPr/>
        </p:nvGrpSpPr>
        <p:grpSpPr>
          <a:xfrm>
            <a:off x="457199" y="2497397"/>
            <a:ext cx="7623176" cy="3185853"/>
            <a:chOff x="457199" y="2497397"/>
            <a:chExt cx="7623176" cy="3185853"/>
          </a:xfrm>
        </p:grpSpPr>
        <p:grpSp>
          <p:nvGrpSpPr>
            <p:cNvPr id="7" name="Group 6"/>
            <p:cNvGrpSpPr/>
            <p:nvPr/>
          </p:nvGrpSpPr>
          <p:grpSpPr>
            <a:xfrm>
              <a:off x="457199" y="3144731"/>
              <a:ext cx="3209925" cy="2538519"/>
              <a:chOff x="2405381" y="3856038"/>
              <a:chExt cx="2876232" cy="2208212"/>
            </a:xfrm>
          </p:grpSpPr>
          <p:pic>
            <p:nvPicPr>
              <p:cNvPr id="5" name="Picture 4" descr="LinkOpeningScreen.jpg"/>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tretch>
                <a:fillRect/>
              </a:stretch>
            </p:blipFill>
            <p:spPr>
              <a:xfrm>
                <a:off x="2481263" y="3919538"/>
                <a:ext cx="2752725" cy="2066925"/>
              </a:xfrm>
              <a:prstGeom prst="rect">
                <a:avLst/>
              </a:prstGeom>
            </p:spPr>
          </p:pic>
          <p:sp>
            <p:nvSpPr>
              <p:cNvPr id="6" name="Rectangle 5"/>
              <p:cNvSpPr/>
              <p:nvPr/>
            </p:nvSpPr>
            <p:spPr>
              <a:xfrm>
                <a:off x="2405381" y="3856038"/>
                <a:ext cx="2876232" cy="220821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pic>
          <p:nvPicPr>
            <p:cNvPr id="9" name="Picture 8" descr="IMG_4700.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00170" y="3144731"/>
              <a:ext cx="3480205" cy="2538519"/>
            </a:xfrm>
            <a:prstGeom prst="rect">
              <a:avLst/>
            </a:prstGeom>
          </p:spPr>
        </p:pic>
        <p:sp>
          <p:nvSpPr>
            <p:cNvPr id="10" name="Line 7"/>
            <p:cNvSpPr>
              <a:spLocks noChangeShapeType="1"/>
            </p:cNvSpPr>
            <p:nvPr/>
          </p:nvSpPr>
          <p:spPr bwMode="auto">
            <a:xfrm flipH="1">
              <a:off x="2254250" y="2809938"/>
              <a:ext cx="0" cy="963415"/>
            </a:xfrm>
            <a:prstGeom prst="line">
              <a:avLst/>
            </a:prstGeom>
            <a:noFill/>
            <a:ln w="79375">
              <a:solidFill>
                <a:srgbClr val="FF0000"/>
              </a:solidFill>
              <a:round/>
              <a:headEnd/>
              <a:tailEnd type="stealth" w="med" len="med"/>
            </a:ln>
          </p:spPr>
          <p:txBody>
            <a:bodyPr/>
            <a:lstStyle/>
            <a:p>
              <a:endParaRPr lang="en-US" dirty="0"/>
            </a:p>
          </p:txBody>
        </p:sp>
        <p:sp>
          <p:nvSpPr>
            <p:cNvPr id="11" name="Line 7"/>
            <p:cNvSpPr>
              <a:spLocks noChangeShapeType="1"/>
            </p:cNvSpPr>
            <p:nvPr/>
          </p:nvSpPr>
          <p:spPr bwMode="auto">
            <a:xfrm flipH="1">
              <a:off x="5413375" y="2497397"/>
              <a:ext cx="0" cy="963415"/>
            </a:xfrm>
            <a:prstGeom prst="line">
              <a:avLst/>
            </a:prstGeom>
            <a:noFill/>
            <a:ln w="79375">
              <a:solidFill>
                <a:srgbClr val="FF0000"/>
              </a:solidFill>
              <a:round/>
              <a:headEnd/>
              <a:tailEnd type="stealth" w="med" len="med"/>
            </a:ln>
          </p:spPr>
          <p:txBody>
            <a:bodyPr/>
            <a:lstStyle/>
            <a:p>
              <a:endParaRPr lang="en-US" dirty="0"/>
            </a:p>
          </p:txBody>
        </p:sp>
        <p:sp>
          <p:nvSpPr>
            <p:cNvPr id="12" name="Right Arrow 11"/>
            <p:cNvSpPr/>
            <p:nvPr/>
          </p:nvSpPr>
          <p:spPr>
            <a:xfrm>
              <a:off x="3881437" y="4103687"/>
              <a:ext cx="492125" cy="682625"/>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4" name="Picture 13"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2786102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Running your program on the Link</a:t>
            </a:r>
            <a:endParaRPr lang="en-US" sz="4000" dirty="0"/>
          </a:p>
        </p:txBody>
      </p:sp>
      <p:sp>
        <p:nvSpPr>
          <p:cNvPr id="3" name="Content Placeholder 2"/>
          <p:cNvSpPr>
            <a:spLocks noGrp="1"/>
          </p:cNvSpPr>
          <p:nvPr>
            <p:ph idx="1"/>
          </p:nvPr>
        </p:nvSpPr>
        <p:spPr>
          <a:xfrm>
            <a:off x="457200" y="1600200"/>
            <a:ext cx="8229600" cy="1130299"/>
          </a:xfrm>
        </p:spPr>
        <p:txBody>
          <a:bodyPr>
            <a:normAutofit/>
          </a:bodyPr>
          <a:lstStyle/>
          <a:p>
            <a:r>
              <a:rPr lang="en-US" sz="2400" dirty="0" smtClean="0"/>
              <a:t>Highlight the program you want to run, in this case, </a:t>
            </a:r>
            <a:r>
              <a:rPr lang="en-US" sz="2400" i="1" dirty="0" smtClean="0"/>
              <a:t>“Hello World”</a:t>
            </a:r>
            <a:r>
              <a:rPr lang="en-US" sz="2400" dirty="0" smtClean="0"/>
              <a:t>, and then push the “Run” button</a:t>
            </a:r>
          </a:p>
          <a:p>
            <a:pPr marL="0" indent="0">
              <a:buNone/>
            </a:pPr>
            <a:endParaRPr lang="en-US" sz="2400" dirty="0"/>
          </a:p>
        </p:txBody>
      </p:sp>
      <p:grpSp>
        <p:nvGrpSpPr>
          <p:cNvPr id="15" name="Group 14"/>
          <p:cNvGrpSpPr/>
          <p:nvPr/>
        </p:nvGrpSpPr>
        <p:grpSpPr>
          <a:xfrm>
            <a:off x="820303" y="2948414"/>
            <a:ext cx="3376580" cy="2969703"/>
            <a:chOff x="492126" y="2959993"/>
            <a:chExt cx="3555999" cy="3127502"/>
          </a:xfrm>
        </p:grpSpPr>
        <p:pic>
          <p:nvPicPr>
            <p:cNvPr id="4" name="Picture 3" descr="IMG_4701.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2126" y="3441701"/>
              <a:ext cx="3555999" cy="2645794"/>
            </a:xfrm>
            <a:prstGeom prst="rect">
              <a:avLst/>
            </a:prstGeom>
          </p:spPr>
        </p:pic>
        <p:sp>
          <p:nvSpPr>
            <p:cNvPr id="10" name="Line 7"/>
            <p:cNvSpPr>
              <a:spLocks noChangeShapeType="1"/>
            </p:cNvSpPr>
            <p:nvPr/>
          </p:nvSpPr>
          <p:spPr bwMode="auto">
            <a:xfrm flipH="1">
              <a:off x="1984375" y="2959993"/>
              <a:ext cx="0" cy="963415"/>
            </a:xfrm>
            <a:prstGeom prst="line">
              <a:avLst/>
            </a:prstGeom>
            <a:noFill/>
            <a:ln w="79375">
              <a:solidFill>
                <a:srgbClr val="FF0000"/>
              </a:solidFill>
              <a:round/>
              <a:headEnd/>
              <a:tailEnd type="stealth" w="med" len="med"/>
            </a:ln>
          </p:spPr>
          <p:txBody>
            <a:bodyPr/>
            <a:lstStyle/>
            <a:p>
              <a:endParaRPr lang="en-US" dirty="0"/>
            </a:p>
          </p:txBody>
        </p:sp>
        <p:sp>
          <p:nvSpPr>
            <p:cNvPr id="13" name="Line 7"/>
            <p:cNvSpPr>
              <a:spLocks noChangeShapeType="1"/>
            </p:cNvSpPr>
            <p:nvPr/>
          </p:nvSpPr>
          <p:spPr bwMode="auto">
            <a:xfrm flipH="1">
              <a:off x="3406775" y="3394076"/>
              <a:ext cx="0" cy="481707"/>
            </a:xfrm>
            <a:prstGeom prst="line">
              <a:avLst/>
            </a:prstGeom>
            <a:noFill/>
            <a:ln w="79375">
              <a:solidFill>
                <a:srgbClr val="FF0000"/>
              </a:solidFill>
              <a:round/>
              <a:headEnd/>
              <a:tailEnd type="stealth" w="med" len="med"/>
            </a:ln>
          </p:spPr>
          <p:txBody>
            <a:bodyPr/>
            <a:lstStyle/>
            <a:p>
              <a:endParaRPr lang="en-US" dirty="0"/>
            </a:p>
          </p:txBody>
        </p:sp>
      </p:grpSp>
      <p:pic>
        <p:nvPicPr>
          <p:cNvPr id="16" name="Picture 1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95356112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3</a:t>
            </a:r>
            <a:br>
              <a:rPr lang="en-US" dirty="0" smtClean="0"/>
            </a:br>
            <a:r>
              <a:rPr lang="en-US" dirty="0" smtClean="0"/>
              <a:t>Solution</a:t>
            </a:r>
            <a:endParaRPr lang="en-US" dirty="0"/>
          </a:p>
        </p:txBody>
      </p:sp>
      <p:sp>
        <p:nvSpPr>
          <p:cNvPr id="4" name="Content Placeholder 2"/>
          <p:cNvSpPr>
            <a:spLocks noGrp="1"/>
          </p:cNvSpPr>
          <p:nvPr>
            <p:ph idx="1"/>
          </p:nvPr>
        </p:nvSpPr>
        <p:spPr bwMode="auto">
          <a:xfrm>
            <a:off x="0" y="1701328"/>
            <a:ext cx="7924800" cy="4191000"/>
          </a:xfrm>
          <a:noFill/>
          <a:ln>
            <a:miter lim="800000"/>
            <a:headEnd/>
            <a:tailEnd/>
          </a:ln>
        </p:spPr>
        <p:txBody>
          <a:bodyPr vert="horz" wrap="square" lIns="91440" tIns="45720" rIns="91440" bIns="45720" numCol="1" anchor="t" anchorCtr="0" compatLnSpc="1">
            <a:prstTxWarp prst="textNoShape">
              <a:avLst/>
            </a:prstTxWarp>
            <a:normAutofit/>
          </a:bodyPr>
          <a:lstStyle/>
          <a:p>
            <a:pPr marL="0" indent="0">
              <a:spcBef>
                <a:spcPct val="0"/>
              </a:spcBef>
              <a:buNone/>
            </a:pPr>
            <a:r>
              <a:rPr lang="en-US" sz="1600" b="1" dirty="0" smtClean="0">
                <a:solidFill>
                  <a:srgbClr val="000000"/>
                </a:solidFill>
                <a:latin typeface="Courier New"/>
              </a:rPr>
              <a:t>#</a:t>
            </a:r>
            <a:r>
              <a:rPr lang="en-US" sz="1600" b="1" dirty="0" smtClean="0">
                <a:solidFill>
                  <a:srgbClr val="008000"/>
                </a:solidFill>
                <a:latin typeface="Courier New"/>
              </a:rPr>
              <a:t>/*************************************************************</a:t>
            </a:r>
          </a:p>
          <a:p>
            <a:pPr marL="0" indent="0">
              <a:spcBef>
                <a:spcPct val="0"/>
              </a:spcBef>
              <a:buNone/>
            </a:pPr>
            <a:r>
              <a:rPr lang="en-US" sz="1600" b="1" dirty="0" smtClean="0">
                <a:solidFill>
                  <a:srgbClr val="008000"/>
                </a:solidFill>
                <a:latin typeface="Courier New"/>
              </a:rPr>
              <a:t>*********  Activity 3               *************************************************************/</a:t>
            </a:r>
          </a:p>
          <a:p>
            <a:pPr marL="0" indent="0">
              <a:spcBef>
                <a:spcPct val="0"/>
              </a:spcBef>
              <a:buNone/>
            </a:pPr>
            <a:r>
              <a:rPr lang="en-US" sz="1600" b="1" dirty="0" smtClean="0">
                <a:solidFill>
                  <a:srgbClr val="0000FF"/>
                </a:solidFill>
                <a:latin typeface="Courier New"/>
              </a:rPr>
              <a:t>int</a:t>
            </a:r>
            <a:r>
              <a:rPr lang="en-US" sz="1600" b="1" dirty="0" smtClean="0">
                <a:solidFill>
                  <a:srgbClr val="000000"/>
                </a:solidFill>
                <a:latin typeface="Courier New"/>
              </a:rPr>
              <a:t> main()</a:t>
            </a: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8000"/>
                </a:solidFill>
                <a:latin typeface="Courier New"/>
              </a:rPr>
              <a:t>// 1. Drive Forward</a:t>
            </a:r>
          </a:p>
          <a:p>
            <a:pPr marL="0" indent="0">
              <a:spcBef>
                <a:spcPct val="0"/>
              </a:spcBef>
              <a:buNone/>
            </a:pPr>
            <a:r>
              <a:rPr lang="en-US" sz="1600" b="1" dirty="0">
                <a:solidFill>
                  <a:srgbClr val="008000"/>
                </a:solidFill>
                <a:latin typeface="Courier New"/>
              </a:rPr>
              <a:t>	</a:t>
            </a:r>
            <a:r>
              <a:rPr lang="en-US" sz="1600" b="1" dirty="0" smtClean="0">
                <a:solidFill>
                  <a:srgbClr val="000000"/>
                </a:solidFill>
                <a:latin typeface="Courier New"/>
              </a:rPr>
              <a:t>motor(</a:t>
            </a:r>
            <a:r>
              <a:rPr lang="en-US" sz="1600" b="1" dirty="0" smtClean="0">
                <a:solidFill>
                  <a:srgbClr val="36B3C8"/>
                </a:solidFill>
                <a:latin typeface="Courier New"/>
              </a:rPr>
              <a:t>0,80</a:t>
            </a:r>
            <a:r>
              <a:rPr lang="en-US" sz="1600" b="1" dirty="0" smtClean="0">
                <a:solidFill>
                  <a:srgbClr val="000000"/>
                </a:solidFill>
                <a:latin typeface="Courier New"/>
              </a:rPr>
              <a:t>); </a:t>
            </a:r>
            <a:r>
              <a:rPr lang="en-US" sz="1600" b="1" dirty="0" smtClean="0">
                <a:solidFill>
                  <a:srgbClr val="008000"/>
                </a:solidFill>
                <a:latin typeface="Courier New"/>
              </a:rPr>
              <a:t>//Motor in port 0 at 80% </a:t>
            </a:r>
          </a:p>
          <a:p>
            <a:pPr marL="0" indent="0">
              <a:spcBef>
                <a:spcPct val="0"/>
              </a:spcBef>
              <a:buNone/>
            </a:pPr>
            <a:r>
              <a:rPr lang="en-US" sz="1600" b="1" dirty="0" smtClean="0">
                <a:solidFill>
                  <a:srgbClr val="000000"/>
                </a:solidFill>
                <a:latin typeface="Courier New"/>
              </a:rPr>
              <a:t>	motor(</a:t>
            </a:r>
            <a:r>
              <a:rPr lang="en-US" sz="1600" b="1" dirty="0" smtClean="0">
                <a:solidFill>
                  <a:srgbClr val="36B3C8"/>
                </a:solidFill>
                <a:latin typeface="Courier New"/>
              </a:rPr>
              <a:t>3,80</a:t>
            </a:r>
            <a:r>
              <a:rPr lang="en-US" sz="1600" b="1" dirty="0">
                <a:solidFill>
                  <a:srgbClr val="000000"/>
                </a:solidFill>
                <a:latin typeface="Courier New"/>
              </a:rPr>
              <a:t>); </a:t>
            </a:r>
            <a:r>
              <a:rPr lang="en-US" sz="1600" b="1" dirty="0">
                <a:solidFill>
                  <a:srgbClr val="008000"/>
                </a:solidFill>
                <a:latin typeface="Courier New"/>
              </a:rPr>
              <a:t>//Motor in port </a:t>
            </a:r>
            <a:r>
              <a:rPr lang="en-US" sz="1600" b="1" dirty="0" smtClean="0">
                <a:solidFill>
                  <a:srgbClr val="008000"/>
                </a:solidFill>
                <a:latin typeface="Courier New"/>
              </a:rPr>
              <a:t>3 </a:t>
            </a:r>
            <a:r>
              <a:rPr lang="en-US" sz="1600" b="1" dirty="0">
                <a:solidFill>
                  <a:srgbClr val="008000"/>
                </a:solidFill>
                <a:latin typeface="Courier New"/>
              </a:rPr>
              <a:t>at 80</a:t>
            </a:r>
            <a:r>
              <a:rPr lang="en-US" sz="1600" b="1" dirty="0" smtClean="0">
                <a:solidFill>
                  <a:srgbClr val="008000"/>
                </a:solidFill>
                <a:latin typeface="Courier New"/>
              </a:rPr>
              <a:t>%</a:t>
            </a: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8000"/>
                </a:solidFill>
                <a:latin typeface="Courier New"/>
              </a:rPr>
              <a:t>// 2. Give time for the motors to move</a:t>
            </a:r>
          </a:p>
          <a:p>
            <a:pPr marL="0" indent="0">
              <a:spcBef>
                <a:spcPct val="0"/>
              </a:spcBef>
              <a:buNone/>
            </a:pPr>
            <a:r>
              <a:rPr lang="en-US" sz="1600" b="1" dirty="0" smtClean="0">
                <a:solidFill>
                  <a:srgbClr val="000000"/>
                </a:solidFill>
                <a:latin typeface="Courier New"/>
              </a:rPr>
              <a:t>    msleep(</a:t>
            </a:r>
            <a:r>
              <a:rPr lang="en-US" sz="1600" b="1" dirty="0" smtClean="0">
                <a:solidFill>
                  <a:srgbClr val="009696"/>
                </a:solidFill>
                <a:latin typeface="Courier New"/>
              </a:rPr>
              <a:t>2000</a:t>
            </a:r>
            <a:r>
              <a:rPr lang="en-US" sz="1600" b="1" dirty="0" smtClean="0">
                <a:solidFill>
                  <a:srgbClr val="000000"/>
                </a:solidFill>
                <a:latin typeface="Courier New"/>
              </a:rPr>
              <a:t>);   </a:t>
            </a:r>
            <a:endParaRPr lang="en-US" sz="1600" b="1" dirty="0" smtClean="0">
              <a:solidFill>
                <a:srgbClr val="008000"/>
              </a:solidFill>
              <a:latin typeface="Courier New"/>
            </a:endParaRPr>
          </a:p>
          <a:p>
            <a:pPr marL="0" indent="0">
              <a:spcBef>
                <a:spcPct val="0"/>
              </a:spcBef>
              <a:buNone/>
            </a:pP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    </a:t>
            </a:r>
            <a:r>
              <a:rPr lang="en-US" sz="1600" b="1" dirty="0" smtClean="0">
                <a:solidFill>
                  <a:srgbClr val="008000"/>
                </a:solidFill>
                <a:latin typeface="Courier New"/>
              </a:rPr>
              <a:t>// 3. Turn everything off</a:t>
            </a:r>
          </a:p>
          <a:p>
            <a:pPr marL="0" indent="0">
              <a:spcBef>
                <a:spcPct val="0"/>
              </a:spcBef>
              <a:buNone/>
            </a:pPr>
            <a:r>
              <a:rPr lang="en-US" sz="1600" b="1" dirty="0">
                <a:solidFill>
                  <a:srgbClr val="008000"/>
                </a:solidFill>
                <a:latin typeface="Courier New"/>
              </a:rPr>
              <a:t>	</a:t>
            </a:r>
            <a:r>
              <a:rPr lang="en-US" sz="1600" b="1" dirty="0" smtClean="0">
                <a:latin typeface="Courier New"/>
              </a:rPr>
              <a:t>ao(); </a:t>
            </a:r>
          </a:p>
          <a:p>
            <a:pPr marL="0" indent="0">
              <a:spcBef>
                <a:spcPct val="0"/>
              </a:spcBef>
              <a:buNone/>
            </a:pPr>
            <a:r>
              <a:rPr lang="en-US" sz="1600" b="1" dirty="0" smtClean="0">
                <a:solidFill>
                  <a:srgbClr val="0000FF"/>
                </a:solidFill>
                <a:latin typeface="Courier New"/>
              </a:rPr>
              <a:t>	return</a:t>
            </a:r>
            <a:r>
              <a:rPr lang="en-US" sz="1600" b="1" dirty="0" smtClean="0">
                <a:solidFill>
                  <a:srgbClr val="000000"/>
                </a:solidFill>
                <a:latin typeface="Courier New"/>
              </a:rPr>
              <a:t> </a:t>
            </a:r>
            <a:r>
              <a:rPr lang="en-US" sz="1600" b="1" dirty="0" smtClean="0">
                <a:solidFill>
                  <a:srgbClr val="009696"/>
                </a:solidFill>
                <a:latin typeface="Courier New"/>
              </a:rPr>
              <a:t>0</a:t>
            </a:r>
            <a:r>
              <a:rPr lang="en-US" sz="1600" b="1" dirty="0" smtClean="0">
                <a:solidFill>
                  <a:srgbClr val="000000"/>
                </a:solidFill>
                <a:latin typeface="Courier New"/>
              </a:rPr>
              <a:t>;        </a:t>
            </a:r>
          </a:p>
          <a:p>
            <a:pPr marL="0" indent="0">
              <a:spcBef>
                <a:spcPct val="0"/>
              </a:spcBef>
              <a:buNone/>
            </a:pPr>
            <a:r>
              <a:rPr lang="en-US" sz="1600" b="1" dirty="0" smtClean="0">
                <a:solidFill>
                  <a:srgbClr val="000000"/>
                </a:solidFill>
                <a:latin typeface="Courier New"/>
              </a:rPr>
              <a:t>}</a:t>
            </a:r>
          </a:p>
          <a:p>
            <a:pPr marL="0" indent="0">
              <a:buNone/>
            </a:pPr>
            <a:endParaRPr lang="en-US" sz="1400" b="1" dirty="0" smtClean="0">
              <a:latin typeface="Courier New" pitchFamily="49" charset="0"/>
              <a:cs typeface="Courier New" pitchFamily="49" charset="0"/>
            </a:endParaRPr>
          </a:p>
        </p:txBody>
      </p:sp>
      <p:sp>
        <p:nvSpPr>
          <p:cNvPr id="5" name="Line Callout 1 4"/>
          <p:cNvSpPr/>
          <p:nvPr/>
        </p:nvSpPr>
        <p:spPr>
          <a:xfrm>
            <a:off x="5430198" y="2573194"/>
            <a:ext cx="2952462" cy="635000"/>
          </a:xfrm>
          <a:prstGeom prst="borderCallout1">
            <a:avLst>
              <a:gd name="adj1" fmla="val 41680"/>
              <a:gd name="adj2" fmla="val -775"/>
              <a:gd name="adj3" fmla="val 114377"/>
              <a:gd name="adj4" fmla="val -11269"/>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motor functions are commented</a:t>
            </a:r>
            <a:endParaRPr lang="en-US" dirty="0">
              <a:solidFill>
                <a:srgbClr val="FF0000"/>
              </a:solidFill>
            </a:endParaRPr>
          </a:p>
        </p:txBody>
      </p:sp>
      <p:sp>
        <p:nvSpPr>
          <p:cNvPr id="6" name="Line Callout 1 5"/>
          <p:cNvSpPr/>
          <p:nvPr/>
        </p:nvSpPr>
        <p:spPr>
          <a:xfrm>
            <a:off x="3810000" y="4362740"/>
            <a:ext cx="3931228" cy="2206624"/>
          </a:xfrm>
          <a:prstGeom prst="borderCallout1">
            <a:avLst>
              <a:gd name="adj1" fmla="val 41680"/>
              <a:gd name="adj2" fmla="val -775"/>
              <a:gd name="adj3" fmla="val -31914"/>
              <a:gd name="adj4" fmla="val -62350"/>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Positive (+) numbers should move the motors in a clockwise direction (forward). If not, Reverse the motor plug 180° where it plugs into the controller. If your robot goes in a circle one motor is either not moving (check the plug) or they are moving in opposite directions.</a:t>
            </a:r>
            <a:endParaRPr lang="en-US" dirty="0">
              <a:solidFill>
                <a:srgbClr val="FF0000"/>
              </a:solidFill>
            </a:endParaRPr>
          </a:p>
        </p:txBody>
      </p:sp>
    </p:spTree>
    <p:extLst>
      <p:ext uri="{BB962C8B-B14F-4D97-AF65-F5344CB8AC3E}">
        <p14:creationId xmlns:p14="http://schemas.microsoft.com/office/powerpoint/2010/main" val="32168005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664"/>
            <a:ext cx="8229600" cy="1143000"/>
          </a:xfrm>
        </p:spPr>
        <p:txBody>
          <a:bodyPr/>
          <a:lstStyle/>
          <a:p>
            <a:r>
              <a:rPr lang="en-US" dirty="0" smtClean="0"/>
              <a:t>Robot Driving Hints</a:t>
            </a:r>
            <a:endParaRPr lang="en-US" dirty="0"/>
          </a:p>
        </p:txBody>
      </p:sp>
      <p:sp>
        <p:nvSpPr>
          <p:cNvPr id="3" name="Content Placeholder 2"/>
          <p:cNvSpPr>
            <a:spLocks noGrp="1"/>
          </p:cNvSpPr>
          <p:nvPr>
            <p:ph idx="1"/>
          </p:nvPr>
        </p:nvSpPr>
        <p:spPr>
          <a:xfrm>
            <a:off x="236541" y="748778"/>
            <a:ext cx="8229600" cy="5607556"/>
          </a:xfrm>
        </p:spPr>
        <p:txBody>
          <a:bodyPr>
            <a:normAutofit fontScale="62500" lnSpcReduction="20000"/>
          </a:bodyPr>
          <a:lstStyle/>
          <a:p>
            <a:pPr marL="0" indent="0">
              <a:buNone/>
            </a:pPr>
            <a:r>
              <a:rPr lang="en-US" sz="3500" dirty="0" smtClean="0"/>
              <a:t>Remember your # line, positive numbers go forward and negative numbers go backwards.</a:t>
            </a:r>
          </a:p>
          <a:p>
            <a:pPr marL="0" indent="0">
              <a:buNone/>
            </a:pPr>
            <a:endParaRPr lang="en-US" sz="3500" dirty="0" smtClean="0"/>
          </a:p>
          <a:p>
            <a:pPr marL="0" indent="0">
              <a:buNone/>
            </a:pPr>
            <a:endParaRPr lang="en-US" sz="3500" dirty="0" smtClean="0"/>
          </a:p>
          <a:p>
            <a:pPr marL="0" indent="0">
              <a:buNone/>
            </a:pPr>
            <a:endParaRPr lang="en-US" sz="3500" dirty="0"/>
          </a:p>
          <a:p>
            <a:pPr marL="0" indent="0">
              <a:buNone/>
            </a:pPr>
            <a:r>
              <a:rPr lang="en-US" sz="3500" dirty="0" smtClean="0"/>
              <a:t>Driving Straight- it is not easy to drive a robot in a straight line.</a:t>
            </a:r>
          </a:p>
          <a:p>
            <a:pPr lvl="1">
              <a:buFont typeface="Arial"/>
              <a:buChar char="•"/>
            </a:pPr>
            <a:r>
              <a:rPr lang="en-US" sz="3500" dirty="0" smtClean="0"/>
              <a:t>Motors are not exactly the same</a:t>
            </a:r>
          </a:p>
          <a:p>
            <a:pPr lvl="1">
              <a:buFont typeface="Arial"/>
              <a:buChar char="•"/>
            </a:pPr>
            <a:r>
              <a:rPr lang="en-US" sz="3500" dirty="0" smtClean="0"/>
              <a:t>The tires may not be aligned well</a:t>
            </a:r>
          </a:p>
          <a:p>
            <a:pPr lvl="1">
              <a:buFont typeface="Arial"/>
              <a:buChar char="•"/>
            </a:pPr>
            <a:r>
              <a:rPr lang="en-US" sz="3500" dirty="0" smtClean="0"/>
              <a:t>One tire has more resistance, etc.</a:t>
            </a:r>
          </a:p>
          <a:p>
            <a:pPr marL="0" indent="0">
              <a:buNone/>
            </a:pPr>
            <a:r>
              <a:rPr lang="en-US" sz="3500" dirty="0" smtClean="0"/>
              <a:t>You can adjust this by slowing down and speeding up the motors.</a:t>
            </a:r>
          </a:p>
          <a:p>
            <a:endParaRPr lang="en-US" sz="3500" dirty="0"/>
          </a:p>
          <a:p>
            <a:pPr marL="0" indent="0">
              <a:buNone/>
            </a:pPr>
            <a:r>
              <a:rPr lang="en-US" sz="3500" dirty="0" smtClean="0"/>
              <a:t>Making Turns</a:t>
            </a:r>
          </a:p>
          <a:p>
            <a:pPr lvl="1">
              <a:buFont typeface="Arial"/>
              <a:buChar char="•"/>
            </a:pPr>
            <a:r>
              <a:rPr lang="en-US" sz="3500" dirty="0" smtClean="0"/>
              <a:t>Have one wheel go faster or slower than the other</a:t>
            </a:r>
          </a:p>
          <a:p>
            <a:pPr lvl="1">
              <a:buFont typeface="Arial"/>
              <a:buChar char="•"/>
            </a:pPr>
            <a:r>
              <a:rPr lang="en-US" sz="3500" dirty="0" smtClean="0"/>
              <a:t>Have one wheel move while the other one is stopped (friction is less of a factor when both wheels are moving)</a:t>
            </a:r>
          </a:p>
          <a:p>
            <a:pPr lvl="1">
              <a:buFont typeface="Arial"/>
              <a:buChar char="•"/>
            </a:pPr>
            <a:r>
              <a:rPr lang="en-US" sz="3500" dirty="0" smtClean="0"/>
              <a:t>Have one wheel move forward while the other is moving       backwards</a:t>
            </a:r>
          </a:p>
          <a:p>
            <a:pPr lvl="1"/>
            <a:endParaRPr lang="en-US" dirty="0"/>
          </a:p>
        </p:txBody>
      </p:sp>
      <p:grpSp>
        <p:nvGrpSpPr>
          <p:cNvPr id="30" name="Group 29"/>
          <p:cNvGrpSpPr/>
          <p:nvPr/>
        </p:nvGrpSpPr>
        <p:grpSpPr>
          <a:xfrm>
            <a:off x="3984718" y="1310532"/>
            <a:ext cx="3921125" cy="956707"/>
            <a:chOff x="2460625" y="2301875"/>
            <a:chExt cx="3921125" cy="956707"/>
          </a:xfrm>
        </p:grpSpPr>
        <p:grpSp>
          <p:nvGrpSpPr>
            <p:cNvPr id="26" name="Group 25"/>
            <p:cNvGrpSpPr/>
            <p:nvPr/>
          </p:nvGrpSpPr>
          <p:grpSpPr>
            <a:xfrm>
              <a:off x="2460625" y="2704584"/>
              <a:ext cx="3921125" cy="553998"/>
              <a:chOff x="2460625" y="2704584"/>
              <a:chExt cx="3921125" cy="553998"/>
            </a:xfrm>
          </p:grpSpPr>
          <p:cxnSp>
            <p:nvCxnSpPr>
              <p:cNvPr id="5" name="Straight Connector 4"/>
              <p:cNvCxnSpPr/>
              <p:nvPr/>
            </p:nvCxnSpPr>
            <p:spPr>
              <a:xfrm>
                <a:off x="2460625" y="2809876"/>
                <a:ext cx="3095625" cy="0"/>
              </a:xfrm>
              <a:prstGeom prst="line">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571750" y="2889250"/>
                <a:ext cx="3810000" cy="369332"/>
              </a:xfrm>
              <a:prstGeom prst="rect">
                <a:avLst/>
              </a:prstGeom>
              <a:noFill/>
            </p:spPr>
            <p:txBody>
              <a:bodyPr wrap="square" rtlCol="0">
                <a:spAutoFit/>
              </a:bodyPr>
              <a:lstStyle/>
              <a:p>
                <a:r>
                  <a:rPr lang="en-US" dirty="0" smtClean="0"/>
                  <a:t>-5  -4  -3  -2  -1  0  1  2  3  4  5</a:t>
                </a:r>
                <a:endParaRPr lang="en-US" dirty="0"/>
              </a:p>
            </p:txBody>
          </p:sp>
          <p:cxnSp>
            <p:nvCxnSpPr>
              <p:cNvPr id="11" name="Straight Connector 10"/>
              <p:cNvCxnSpPr/>
              <p:nvPr/>
            </p:nvCxnSpPr>
            <p:spPr>
              <a:xfrm flipH="1" flipV="1">
                <a:off x="2778125"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10515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3352800" y="2717543"/>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3648075" y="27172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3911600" y="272045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4143375" y="27045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4375150" y="2713595"/>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591050" y="2720461"/>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4806950" y="272071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505460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270500" y="270458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ight Arrow 26"/>
            <p:cNvSpPr/>
            <p:nvPr/>
          </p:nvSpPr>
          <p:spPr>
            <a:xfrm>
              <a:off x="4222750" y="2317750"/>
              <a:ext cx="1127127" cy="444501"/>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000"/>
                  </a:solidFill>
                </a:rPr>
                <a:t>Forward</a:t>
              </a:r>
              <a:endParaRPr lang="en-US" dirty="0">
                <a:solidFill>
                  <a:srgbClr val="008000"/>
                </a:solidFill>
              </a:endParaRPr>
            </a:p>
          </p:txBody>
        </p:sp>
        <p:sp>
          <p:nvSpPr>
            <p:cNvPr id="29" name="Left Arrow 28"/>
            <p:cNvSpPr/>
            <p:nvPr/>
          </p:nvSpPr>
          <p:spPr>
            <a:xfrm>
              <a:off x="2698750" y="2301875"/>
              <a:ext cx="1076327" cy="492126"/>
            </a:xfrm>
            <a:prstGeom prst="lef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Reverse</a:t>
              </a:r>
              <a:endParaRPr lang="en-US" dirty="0">
                <a:solidFill>
                  <a:srgbClr val="FF0000"/>
                </a:solidFill>
              </a:endParaRPr>
            </a:p>
          </p:txBody>
        </p:sp>
      </p:grpSp>
      <p:pic>
        <p:nvPicPr>
          <p:cNvPr id="28" name="Picture 2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60080572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3" y="176213"/>
            <a:ext cx="8229600" cy="1143000"/>
          </a:xfrm>
        </p:spPr>
        <p:txBody>
          <a:bodyPr>
            <a:normAutofit fontScale="90000"/>
          </a:bodyPr>
          <a:lstStyle/>
          <a:p>
            <a:r>
              <a:rPr lang="en-US" dirty="0" smtClean="0"/>
              <a:t> </a:t>
            </a:r>
            <a:r>
              <a:rPr lang="en-US" dirty="0"/>
              <a:t> </a:t>
            </a:r>
            <a:r>
              <a:rPr lang="en-US" dirty="0" smtClean="0"/>
              <a:t>LET’S MOVE!  Materials/Supplies</a:t>
            </a:r>
            <a:br>
              <a:rPr lang="en-US" dirty="0" smtClean="0"/>
            </a:br>
            <a:endParaRPr lang="en-US" dirty="0"/>
          </a:p>
        </p:txBody>
      </p:sp>
      <p:sp>
        <p:nvSpPr>
          <p:cNvPr id="3" name="Content Placeholder 2"/>
          <p:cNvSpPr>
            <a:spLocks noGrp="1"/>
          </p:cNvSpPr>
          <p:nvPr>
            <p:ph idx="1"/>
          </p:nvPr>
        </p:nvSpPr>
        <p:spPr>
          <a:xfrm>
            <a:off x="206372" y="1121590"/>
            <a:ext cx="8937628" cy="4802962"/>
          </a:xfrm>
        </p:spPr>
        <p:txBody>
          <a:bodyPr>
            <a:normAutofit/>
          </a:bodyPr>
          <a:lstStyle/>
          <a:p>
            <a:pPr marL="457200" indent="-457200">
              <a:buFont typeface="+mj-lt"/>
              <a:buAutoNum type="arabicPeriod"/>
            </a:pPr>
            <a:r>
              <a:rPr lang="en-US" sz="2400" dirty="0" smtClean="0"/>
              <a:t>You need a surface to run the robot on</a:t>
            </a:r>
          </a:p>
          <a:p>
            <a:pPr marL="0" indent="0">
              <a:buNone/>
            </a:pPr>
            <a:r>
              <a:rPr lang="en-US" sz="2400" u="sng" dirty="0" smtClean="0"/>
              <a:t>YOU CAN BUY VINYL SURFACES FOR THIS CURRICULUM </a:t>
            </a:r>
          </a:p>
          <a:p>
            <a:pPr marL="0" indent="0">
              <a:buNone/>
            </a:pPr>
            <a:r>
              <a:rPr lang="en-US" sz="2000" dirty="0">
                <a:hlinkClick r:id="rId2"/>
              </a:rPr>
              <a:t>http://botballstore.org/product/elementary-botball-challenge-</a:t>
            </a:r>
            <a:r>
              <a:rPr lang="en-US" sz="2000" dirty="0" smtClean="0">
                <a:hlinkClick r:id="rId2"/>
              </a:rPr>
              <a:t>surfaces</a:t>
            </a:r>
            <a:endParaRPr lang="en-US" sz="2000" dirty="0" smtClean="0"/>
          </a:p>
          <a:p>
            <a:pPr marL="0" indent="0">
              <a:buNone/>
            </a:pPr>
            <a:r>
              <a:rPr lang="en-US" sz="2000" dirty="0" smtClean="0"/>
              <a:t>Use the floor, desktop (watch for falling robots), a piece of white or light colored foam or poster board or a vinyl or paper mat as a robot testing track</a:t>
            </a:r>
          </a:p>
          <a:p>
            <a:pPr lvl="2" indent="-342900">
              <a:buFont typeface="Courier New"/>
              <a:buChar char="o"/>
            </a:pPr>
            <a:r>
              <a:rPr lang="en-US" sz="2000" dirty="0" smtClean="0"/>
              <a:t>You need an area marked as the starting line (a piece of black tape works well or you can mark it with a black marker)</a:t>
            </a:r>
          </a:p>
          <a:p>
            <a:pPr marL="457200" indent="-457200">
              <a:buFont typeface="+mj-lt"/>
              <a:buAutoNum type="arabicPeriod"/>
            </a:pPr>
            <a:r>
              <a:rPr lang="en-US" sz="2000" dirty="0" smtClean="0"/>
              <a:t>You need an object to navigate to</a:t>
            </a:r>
          </a:p>
          <a:p>
            <a:pPr lvl="1">
              <a:buFont typeface="Arial"/>
              <a:buChar char="•"/>
            </a:pPr>
            <a:r>
              <a:rPr lang="en-US" sz="2000" dirty="0" smtClean="0"/>
              <a:t>Can of soda, foam block, whiteboard eraser, etc. will work</a:t>
            </a:r>
          </a:p>
          <a:p>
            <a:pPr marL="514350" indent="-514350">
              <a:buFont typeface="+mj-lt"/>
              <a:buAutoNum type="arabicPeriod"/>
            </a:pPr>
            <a:r>
              <a:rPr lang="en-US" sz="2000" dirty="0" smtClean="0"/>
              <a:t>A measuring device and a timer will be useful</a:t>
            </a:r>
          </a:p>
        </p:txBody>
      </p:sp>
      <p:grpSp>
        <p:nvGrpSpPr>
          <p:cNvPr id="18" name="Group 17"/>
          <p:cNvGrpSpPr/>
          <p:nvPr/>
        </p:nvGrpSpPr>
        <p:grpSpPr>
          <a:xfrm>
            <a:off x="3994095" y="4982552"/>
            <a:ext cx="3576324" cy="1419495"/>
            <a:chOff x="1584324" y="4906963"/>
            <a:chExt cx="4527551" cy="1797051"/>
          </a:xfrm>
        </p:grpSpPr>
        <p:grpSp>
          <p:nvGrpSpPr>
            <p:cNvPr id="4" name="Group 3"/>
            <p:cNvGrpSpPr/>
            <p:nvPr/>
          </p:nvGrpSpPr>
          <p:grpSpPr>
            <a:xfrm>
              <a:off x="1584324" y="4906963"/>
              <a:ext cx="3524250" cy="1797051"/>
              <a:chOff x="2349500" y="2095500"/>
              <a:chExt cx="3524250" cy="1797051"/>
            </a:xfrm>
          </p:grpSpPr>
          <p:sp>
            <p:nvSpPr>
              <p:cNvPr id="5" name="Rectangle 4"/>
              <p:cNvSpPr/>
              <p:nvPr/>
            </p:nvSpPr>
            <p:spPr>
              <a:xfrm>
                <a:off x="2349500" y="2098676"/>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95275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2187574" y="5464948"/>
              <a:ext cx="2060577" cy="276999"/>
            </a:xfrm>
            <a:prstGeom prst="rect">
              <a:avLst/>
            </a:prstGeom>
            <a:noFill/>
          </p:spPr>
          <p:txBody>
            <a:bodyPr wrap="square" rtlCol="0">
              <a:spAutoFit/>
            </a:bodyPr>
            <a:lstStyle/>
            <a:p>
              <a:r>
                <a:rPr lang="en-US" sz="1200" dirty="0" smtClean="0"/>
                <a:t>Starting line (Tape/Marker)</a:t>
              </a:r>
              <a:endParaRPr lang="en-US" sz="1200" dirty="0"/>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50169" y="5004107"/>
            <a:ext cx="636417" cy="879475"/>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1168" y="5134138"/>
            <a:ext cx="1029840" cy="930275"/>
          </a:xfrm>
          <a:prstGeom prst="rect">
            <a:avLst/>
          </a:prstGeom>
        </p:spPr>
      </p:pic>
      <p:pic>
        <p:nvPicPr>
          <p:cNvPr id="13" name="Picture 12" descr="teacher's resour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393612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LET’S MOVE!</a:t>
            </a:r>
            <a:br>
              <a:rPr lang="en-US" sz="4400" dirty="0" smtClean="0"/>
            </a:br>
            <a:r>
              <a:rPr lang="en-US" sz="3600" dirty="0" smtClean="0"/>
              <a:t>Activity/mini contests </a:t>
            </a:r>
            <a:endParaRPr lang="en-US" sz="3600" dirty="0"/>
          </a:p>
        </p:txBody>
      </p:sp>
      <p:sp>
        <p:nvSpPr>
          <p:cNvPr id="3" name="Content Placeholder 2"/>
          <p:cNvSpPr>
            <a:spLocks noGrp="1"/>
          </p:cNvSpPr>
          <p:nvPr>
            <p:ph idx="1"/>
          </p:nvPr>
        </p:nvSpPr>
        <p:spPr>
          <a:xfrm>
            <a:off x="457200" y="1512455"/>
            <a:ext cx="8229600" cy="4976089"/>
          </a:xfrm>
        </p:spPr>
        <p:txBody>
          <a:bodyPr>
            <a:normAutofit lnSpcReduction="10000"/>
          </a:bodyPr>
          <a:lstStyle/>
          <a:p>
            <a:pPr marL="0" indent="0">
              <a:buNone/>
            </a:pPr>
            <a:r>
              <a:rPr lang="en-US" sz="2400" dirty="0" smtClean="0"/>
              <a:t>Using the simple motor function  </a:t>
            </a:r>
            <a:r>
              <a:rPr lang="en-US" sz="2400" dirty="0" smtClean="0">
                <a:cs typeface="Courier"/>
              </a:rPr>
              <a:t>motor</a:t>
            </a:r>
            <a:r>
              <a:rPr lang="en-US" sz="2400" dirty="0" smtClean="0">
                <a:latin typeface="Courier"/>
                <a:cs typeface="Courier"/>
              </a:rPr>
              <a:t>(); </a:t>
            </a:r>
            <a:r>
              <a:rPr lang="en-US" sz="2400" dirty="0" smtClean="0"/>
              <a:t>and  </a:t>
            </a:r>
            <a:r>
              <a:rPr lang="en-US" sz="2400" dirty="0" smtClean="0">
                <a:latin typeface="Courier"/>
                <a:cs typeface="Courier"/>
              </a:rPr>
              <a:t>msleep(); </a:t>
            </a:r>
            <a:r>
              <a:rPr lang="en-US" sz="2400" dirty="0" smtClean="0">
                <a:cs typeface="Courier"/>
              </a:rPr>
              <a:t>you can have the students work on fun challenges.</a:t>
            </a:r>
          </a:p>
          <a:p>
            <a:pPr marL="0" indent="0">
              <a:buNone/>
            </a:pPr>
            <a:r>
              <a:rPr lang="en-US" sz="2400" dirty="0" smtClean="0"/>
              <a:t>These activities can all be completed using hard coding (“dead reckoning”) and simple motor control functions without the use of any sensors. This is a good place to start and will teach the students how hard it is to be consistent using dead reckoning.</a:t>
            </a:r>
          </a:p>
          <a:p>
            <a:pPr lvl="1">
              <a:buFont typeface="Arial"/>
              <a:buChar char="•"/>
            </a:pPr>
            <a:r>
              <a:rPr lang="en-US" sz="2400" dirty="0" smtClean="0"/>
              <a:t>This is a good time to bring up controlling variables when they set up their robot- is it the same every time? How could you make it the same (using a jig or ruler to control how they set it at the starting line)</a:t>
            </a:r>
          </a:p>
          <a:p>
            <a:pPr marL="0" indent="0">
              <a:buNone/>
            </a:pPr>
            <a:r>
              <a:rPr lang="en-US" sz="2400" dirty="0" smtClean="0"/>
              <a:t>Once they have the skills down of forward, backwards, stop, turn then we can move on and start adding sensors and decision making into the programs.	</a:t>
            </a:r>
          </a:p>
          <a:p>
            <a:pPr marL="0" indent="0">
              <a:buNone/>
            </a:pPr>
            <a:endParaRPr lang="en-US"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8432761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24"/>
            <a:ext cx="8229600" cy="1143000"/>
          </a:xfrm>
        </p:spPr>
        <p:txBody>
          <a:bodyPr/>
          <a:lstStyle/>
          <a:p>
            <a:r>
              <a:rPr lang="en-US" dirty="0" smtClean="0"/>
              <a:t>Touch the Can</a:t>
            </a:r>
            <a:endParaRPr lang="en-US" dirty="0"/>
          </a:p>
        </p:txBody>
      </p:sp>
      <p:sp>
        <p:nvSpPr>
          <p:cNvPr id="3" name="Content Placeholder 2"/>
          <p:cNvSpPr>
            <a:spLocks noGrp="1"/>
          </p:cNvSpPr>
          <p:nvPr>
            <p:ph idx="1"/>
          </p:nvPr>
        </p:nvSpPr>
        <p:spPr>
          <a:xfrm>
            <a:off x="346364" y="1177636"/>
            <a:ext cx="8797636" cy="4257150"/>
          </a:xfrm>
        </p:spPr>
        <p:txBody>
          <a:bodyPr>
            <a:normAutofit/>
          </a:bodyPr>
          <a:lstStyle/>
          <a:p>
            <a:pPr marL="0" indent="0">
              <a:buNone/>
            </a:pPr>
            <a:r>
              <a:rPr lang="en-US" sz="2200" dirty="0" smtClean="0"/>
              <a:t>Robots must start on or behind the starting mark and move to the object with the goal of touching the object in the shortest amount of time</a:t>
            </a:r>
          </a:p>
          <a:p>
            <a:pPr marL="0" indent="0">
              <a:buNone/>
            </a:pPr>
            <a:endParaRPr lang="en-US" sz="2200" dirty="0" smtClean="0"/>
          </a:p>
          <a:p>
            <a:pPr marL="0" indent="0">
              <a:buNone/>
            </a:pPr>
            <a:r>
              <a:rPr lang="en-US" sz="2200" dirty="0" smtClean="0"/>
              <a:t>Extensions</a:t>
            </a:r>
          </a:p>
          <a:p>
            <a:pPr marL="457200" indent="-457200"/>
            <a:r>
              <a:rPr lang="en-US" sz="2200" dirty="0" smtClean="0"/>
              <a:t>Move the can to various distances</a:t>
            </a:r>
          </a:p>
          <a:p>
            <a:pPr marL="457200" indent="-457200"/>
            <a:r>
              <a:rPr lang="en-US" sz="2200" dirty="0" smtClean="0"/>
              <a:t>Make the object smaller and harder to navigate to</a:t>
            </a:r>
          </a:p>
          <a:p>
            <a:pPr marL="457200" indent="-457200"/>
            <a:r>
              <a:rPr lang="en-US" sz="2200" dirty="0" smtClean="0"/>
              <a:t>Math-</a:t>
            </a:r>
            <a:r>
              <a:rPr lang="en-US" sz="2200" dirty="0"/>
              <a:t> </a:t>
            </a:r>
            <a:r>
              <a:rPr lang="en-US" sz="2200" dirty="0" smtClean="0"/>
              <a:t>have them measure the distance to the object and time the robot and then calculate rate/speed                                  </a:t>
            </a:r>
          </a:p>
          <a:p>
            <a:pPr marL="857250" lvl="1" indent="-457200">
              <a:buFont typeface="Courier New"/>
              <a:buChar char="o"/>
            </a:pPr>
            <a:r>
              <a:rPr lang="en-US" sz="2200" dirty="0" smtClean="0"/>
              <a:t>Speed = Distance/Time</a:t>
            </a:r>
          </a:p>
          <a:p>
            <a:pPr marL="914400" lvl="1" indent="-514350"/>
            <a:endParaRPr lang="en-US" sz="2200" dirty="0"/>
          </a:p>
        </p:txBody>
      </p:sp>
      <p:grpSp>
        <p:nvGrpSpPr>
          <p:cNvPr id="18" name="Group 17"/>
          <p:cNvGrpSpPr/>
          <p:nvPr/>
        </p:nvGrpSpPr>
        <p:grpSpPr>
          <a:xfrm>
            <a:off x="956678" y="4724589"/>
            <a:ext cx="2963442" cy="1480411"/>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2" name="Group 41"/>
          <p:cNvGrpSpPr/>
          <p:nvPr/>
        </p:nvGrpSpPr>
        <p:grpSpPr>
          <a:xfrm>
            <a:off x="4747627" y="4742052"/>
            <a:ext cx="2924140" cy="1480411"/>
            <a:chOff x="4248149" y="4894263"/>
            <a:chExt cx="3543301" cy="1793875"/>
          </a:xfrm>
        </p:grpSpPr>
        <p:grpSp>
          <p:nvGrpSpPr>
            <p:cNvPr id="19" name="Group 18"/>
            <p:cNvGrpSpPr/>
            <p:nvPr/>
          </p:nvGrpSpPr>
          <p:grpSpPr>
            <a:xfrm>
              <a:off x="4248149" y="4894263"/>
              <a:ext cx="3543301" cy="1793875"/>
              <a:chOff x="2568574" y="4906962"/>
              <a:chExt cx="3543301" cy="1793875"/>
            </a:xfrm>
          </p:grpSpPr>
          <p:grpSp>
            <p:nvGrpSpPr>
              <p:cNvPr id="20" name="Group 19"/>
              <p:cNvGrpSpPr/>
              <p:nvPr/>
            </p:nvGrpSpPr>
            <p:grpSpPr>
              <a:xfrm>
                <a:off x="2568574" y="4906962"/>
                <a:ext cx="3048000" cy="1793875"/>
                <a:chOff x="3333750" y="2095499"/>
                <a:chExt cx="3048000" cy="1793875"/>
              </a:xfrm>
            </p:grpSpPr>
            <p:sp>
              <p:nvSpPr>
                <p:cNvPr id="23" name="Rectangle 22"/>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2" name="TextBox 21"/>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4" name="Group 33"/>
            <p:cNvGrpSpPr/>
            <p:nvPr/>
          </p:nvGrpSpPr>
          <p:grpSpPr>
            <a:xfrm>
              <a:off x="5772148" y="5404625"/>
              <a:ext cx="857251" cy="736600"/>
              <a:chOff x="936624" y="3121025"/>
              <a:chExt cx="857251" cy="736600"/>
            </a:xfrm>
          </p:grpSpPr>
          <p:sp>
            <p:nvSpPr>
              <p:cNvPr id="35" name="Rectangle 3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ed Rectangle 3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43" name="Line 7"/>
          <p:cNvSpPr>
            <a:spLocks noChangeShapeType="1"/>
          </p:cNvSpPr>
          <p:nvPr/>
        </p:nvSpPr>
        <p:spPr bwMode="auto">
          <a:xfrm>
            <a:off x="1927584" y="5372849"/>
            <a:ext cx="771524"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81410031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
            <a:ext cx="8229600" cy="1143000"/>
          </a:xfrm>
        </p:spPr>
        <p:txBody>
          <a:bodyPr/>
          <a:lstStyle/>
          <a:p>
            <a:r>
              <a:rPr lang="en-US" dirty="0" smtClean="0"/>
              <a:t>Closest to the Can</a:t>
            </a:r>
            <a:endParaRPr lang="en-US" dirty="0"/>
          </a:p>
        </p:txBody>
      </p:sp>
      <p:sp>
        <p:nvSpPr>
          <p:cNvPr id="3" name="Content Placeholder 2"/>
          <p:cNvSpPr>
            <a:spLocks noGrp="1"/>
          </p:cNvSpPr>
          <p:nvPr>
            <p:ph idx="1"/>
          </p:nvPr>
        </p:nvSpPr>
        <p:spPr>
          <a:xfrm>
            <a:off x="346074" y="1100138"/>
            <a:ext cx="8591550" cy="4525963"/>
          </a:xfrm>
        </p:spPr>
        <p:txBody>
          <a:bodyPr>
            <a:normAutofit/>
          </a:bodyPr>
          <a:lstStyle/>
          <a:p>
            <a:pPr marL="457200" indent="-457200">
              <a:buFont typeface="+mj-lt"/>
              <a:buAutoNum type="arabicPeriod"/>
            </a:pPr>
            <a:r>
              <a:rPr lang="en-US" sz="2000" dirty="0" smtClean="0"/>
              <a:t>Robots must start on or behind the starting mark and move to the object with the goal of stopping as close to the can as possible without touching it.</a:t>
            </a:r>
          </a:p>
          <a:p>
            <a:pPr lvl="1">
              <a:buFont typeface="Arial"/>
              <a:buChar char="•"/>
            </a:pPr>
            <a:r>
              <a:rPr lang="en-US" sz="2000" dirty="0" smtClean="0"/>
              <a:t>If they touch the can they must start over at the starting line</a:t>
            </a:r>
          </a:p>
          <a:p>
            <a:pPr lvl="1">
              <a:buFont typeface="Arial"/>
              <a:buChar char="•"/>
            </a:pPr>
            <a:r>
              <a:rPr lang="en-US" sz="2000" dirty="0" smtClean="0"/>
              <a:t>Use rulers to measure the distance stopped from the can- make a data table</a:t>
            </a:r>
          </a:p>
          <a:p>
            <a:pPr lvl="1">
              <a:buFont typeface="Arial"/>
              <a:buChar char="•"/>
            </a:pPr>
            <a:r>
              <a:rPr lang="en-US" sz="2000" dirty="0" smtClean="0"/>
              <a:t>You can use a sheet of paper passed between the robot and can to determine if it is touching</a:t>
            </a:r>
          </a:p>
          <a:p>
            <a:pPr lvl="1">
              <a:buFont typeface="Arial"/>
              <a:buChar char="•"/>
            </a:pPr>
            <a:r>
              <a:rPr lang="en-US" sz="2000" dirty="0" smtClean="0"/>
              <a:t>You can limit the number of attempts and take the best run or have them average several runs or add the distances together for a grand total</a:t>
            </a:r>
          </a:p>
          <a:p>
            <a:pPr marL="457200" indent="-457200">
              <a:buFont typeface="+mj-lt"/>
              <a:buAutoNum type="arabicPeriod"/>
            </a:pPr>
            <a:r>
              <a:rPr lang="en-US" sz="2000" dirty="0" smtClean="0"/>
              <a:t>Move the can to various distances and locations</a:t>
            </a:r>
          </a:p>
        </p:txBody>
      </p:sp>
      <p:grpSp>
        <p:nvGrpSpPr>
          <p:cNvPr id="20" name="Group 19"/>
          <p:cNvGrpSpPr/>
          <p:nvPr/>
        </p:nvGrpSpPr>
        <p:grpSpPr>
          <a:xfrm>
            <a:off x="4641849" y="4692651"/>
            <a:ext cx="2987225" cy="1512349"/>
            <a:chOff x="2568574" y="4906962"/>
            <a:chExt cx="3543301" cy="1793875"/>
          </a:xfrm>
        </p:grpSpPr>
        <p:grpSp>
          <p:nvGrpSpPr>
            <p:cNvPr id="21" name="Group 20"/>
            <p:cNvGrpSpPr/>
            <p:nvPr/>
          </p:nvGrpSpPr>
          <p:grpSpPr>
            <a:xfrm>
              <a:off x="2568574" y="4906962"/>
              <a:ext cx="3048000" cy="1793875"/>
              <a:chOff x="3333750" y="2095499"/>
              <a:chExt cx="3048000" cy="1793875"/>
            </a:xfrm>
          </p:grpSpPr>
          <p:sp>
            <p:nvSpPr>
              <p:cNvPr id="24" name="Rectangle 2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 name="Straight Connector 2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an 25"/>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TextBox 21"/>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3" name="TextBox 2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5855476" y="5149140"/>
            <a:ext cx="690974" cy="593725"/>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46" name="Group 45"/>
          <p:cNvGrpSpPr/>
          <p:nvPr/>
        </p:nvGrpSpPr>
        <p:grpSpPr>
          <a:xfrm>
            <a:off x="956678" y="4724589"/>
            <a:ext cx="2963442" cy="1480411"/>
            <a:chOff x="2520950" y="4906962"/>
            <a:chExt cx="3590925" cy="1793875"/>
          </a:xfrm>
        </p:grpSpPr>
        <p:grpSp>
          <p:nvGrpSpPr>
            <p:cNvPr id="47" name="Group 46"/>
            <p:cNvGrpSpPr/>
            <p:nvPr/>
          </p:nvGrpSpPr>
          <p:grpSpPr>
            <a:xfrm>
              <a:off x="2520950" y="4906962"/>
              <a:ext cx="3095624" cy="1793875"/>
              <a:chOff x="3286126" y="2095499"/>
              <a:chExt cx="3095624" cy="1793875"/>
            </a:xfrm>
          </p:grpSpPr>
          <p:sp>
            <p:nvSpPr>
              <p:cNvPr id="50" name="Rectangle 49"/>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Connector 50"/>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3286126" y="2527300"/>
                <a:ext cx="857251" cy="736600"/>
                <a:chOff x="936624" y="3121025"/>
                <a:chExt cx="857251" cy="736600"/>
              </a:xfrm>
            </p:grpSpPr>
            <p:sp>
              <p:nvSpPr>
                <p:cNvPr id="54" name="Rectangle 53"/>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0" name="Straight Connector 59"/>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48" name="TextBox 47"/>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49" name="TextBox 48"/>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Tree>
    <p:extLst>
      <p:ext uri="{BB962C8B-B14F-4D97-AF65-F5344CB8AC3E}">
        <p14:creationId xmlns:p14="http://schemas.microsoft.com/office/powerpoint/2010/main" val="36483885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86" y="336067"/>
            <a:ext cx="8229600" cy="1143000"/>
          </a:xfrm>
        </p:spPr>
        <p:txBody>
          <a:bodyPr>
            <a:normAutofit fontScale="90000"/>
          </a:bodyPr>
          <a:lstStyle/>
          <a:p>
            <a:r>
              <a:rPr lang="en-US" dirty="0" smtClean="0"/>
              <a:t>Closest to/touch the </a:t>
            </a:r>
            <a:r>
              <a:rPr lang="en-US" dirty="0"/>
              <a:t>C</a:t>
            </a:r>
            <a:r>
              <a:rPr lang="en-US" dirty="0" smtClean="0"/>
              <a:t>an and </a:t>
            </a:r>
            <a:r>
              <a:rPr lang="en-US" dirty="0"/>
              <a:t/>
            </a:r>
            <a:br>
              <a:rPr lang="en-US" dirty="0"/>
            </a:br>
            <a:r>
              <a:rPr lang="en-US" dirty="0" smtClean="0"/>
              <a:t>“Go Home”</a:t>
            </a:r>
            <a:endParaRPr lang="en-US" dirty="0"/>
          </a:p>
        </p:txBody>
      </p:sp>
      <p:sp>
        <p:nvSpPr>
          <p:cNvPr id="3" name="Content Placeholder 2"/>
          <p:cNvSpPr>
            <a:spLocks noGrp="1"/>
          </p:cNvSpPr>
          <p:nvPr>
            <p:ph idx="1"/>
          </p:nvPr>
        </p:nvSpPr>
        <p:spPr>
          <a:xfrm>
            <a:off x="204494" y="1470008"/>
            <a:ext cx="8591550" cy="4525963"/>
          </a:xfrm>
        </p:spPr>
        <p:txBody>
          <a:bodyPr>
            <a:normAutofit/>
          </a:bodyPr>
          <a:lstStyle/>
          <a:p>
            <a:pPr marL="457200" indent="-457200">
              <a:buFont typeface="+mj-lt"/>
              <a:buAutoNum type="arabicPeriod"/>
            </a:pPr>
            <a:r>
              <a:rPr lang="en-US" sz="2400" dirty="0" smtClean="0"/>
              <a:t>A variation on touch the can and closest to the can.</a:t>
            </a:r>
          </a:p>
          <a:p>
            <a:pPr marL="457200" indent="-457200">
              <a:buFont typeface="+mj-lt"/>
              <a:buAutoNum type="arabicPeriod"/>
            </a:pPr>
            <a:r>
              <a:rPr lang="en-US" sz="2400" dirty="0" smtClean="0"/>
              <a:t>After stopping closest/touching the can, back the robot up until touching the starting line</a:t>
            </a:r>
            <a:endParaRPr lang="en-US" sz="2400" dirty="0"/>
          </a:p>
          <a:p>
            <a:pPr lvl="1">
              <a:buFont typeface="Arial"/>
              <a:buChar char="•"/>
            </a:pPr>
            <a:r>
              <a:rPr lang="en-US" sz="2000" dirty="0" smtClean="0"/>
              <a:t>Move the can to various distances</a:t>
            </a:r>
          </a:p>
          <a:p>
            <a:pPr marL="914400" lvl="1" indent="-514350"/>
            <a:endParaRPr lang="en-US" sz="2400" dirty="0"/>
          </a:p>
        </p:txBody>
      </p:sp>
      <p:grpSp>
        <p:nvGrpSpPr>
          <p:cNvPr id="36" name="Group 35"/>
          <p:cNvGrpSpPr/>
          <p:nvPr/>
        </p:nvGrpSpPr>
        <p:grpSpPr>
          <a:xfrm>
            <a:off x="161923" y="3205165"/>
            <a:ext cx="9226590" cy="2413687"/>
            <a:chOff x="161923" y="3205165"/>
            <a:chExt cx="9226590" cy="2413687"/>
          </a:xfrm>
        </p:grpSpPr>
        <p:grpSp>
          <p:nvGrpSpPr>
            <p:cNvPr id="35" name="Group 34"/>
            <p:cNvGrpSpPr/>
            <p:nvPr/>
          </p:nvGrpSpPr>
          <p:grpSpPr>
            <a:xfrm>
              <a:off x="161923" y="3205165"/>
              <a:ext cx="9226590" cy="2413687"/>
              <a:chOff x="161923" y="2433639"/>
              <a:chExt cx="9226590" cy="2413687"/>
            </a:xfrm>
          </p:grpSpPr>
          <p:grpSp>
            <p:nvGrpSpPr>
              <p:cNvPr id="18" name="Group 17"/>
              <p:cNvGrpSpPr/>
              <p:nvPr/>
            </p:nvGrpSpPr>
            <p:grpSpPr>
              <a:xfrm>
                <a:off x="161923" y="2433639"/>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19" name="Group 18"/>
              <p:cNvGrpSpPr/>
              <p:nvPr/>
            </p:nvGrpSpPr>
            <p:grpSpPr>
              <a:xfrm>
                <a:off x="3143724" y="2822964"/>
                <a:ext cx="3263901" cy="1793875"/>
                <a:chOff x="4248149" y="4894263"/>
                <a:chExt cx="3543300" cy="1793875"/>
              </a:xfrm>
            </p:grpSpPr>
            <p:grpSp>
              <p:nvGrpSpPr>
                <p:cNvPr id="20" name="Group 19"/>
                <p:cNvGrpSpPr/>
                <p:nvPr/>
              </p:nvGrpSpPr>
              <p:grpSpPr>
                <a:xfrm>
                  <a:off x="4248149" y="4894263"/>
                  <a:ext cx="3543300" cy="1793875"/>
                  <a:chOff x="2568574" y="4906962"/>
                  <a:chExt cx="3543300" cy="1793875"/>
                </a:xfrm>
              </p:grpSpPr>
              <p:grpSp>
                <p:nvGrpSpPr>
                  <p:cNvPr id="29" name="Group 28"/>
                  <p:cNvGrpSpPr/>
                  <p:nvPr/>
                </p:nvGrpSpPr>
                <p:grpSpPr>
                  <a:xfrm>
                    <a:off x="2568574" y="4906962"/>
                    <a:ext cx="3048000" cy="1793875"/>
                    <a:chOff x="3333750" y="2095499"/>
                    <a:chExt cx="3048000" cy="1793875"/>
                  </a:xfrm>
                </p:grpSpPr>
                <p:sp>
                  <p:nvSpPr>
                    <p:cNvPr id="32" name="Rectangle 3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Can 33"/>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extBox 29"/>
                  <p:cNvSpPr txBox="1"/>
                  <p:nvPr/>
                </p:nvSpPr>
                <p:spPr>
                  <a:xfrm>
                    <a:off x="4632324" y="5157788"/>
                    <a:ext cx="1479550" cy="276999"/>
                  </a:xfrm>
                  <a:prstGeom prst="rect">
                    <a:avLst/>
                  </a:prstGeom>
                  <a:noFill/>
                </p:spPr>
                <p:txBody>
                  <a:bodyPr wrap="square" rtlCol="0">
                    <a:spAutoFit/>
                  </a:bodyPr>
                  <a:lstStyle/>
                  <a:p>
                    <a:r>
                      <a:rPr lang="en-US" sz="1200" dirty="0" smtClean="0"/>
                      <a:t>Soda Can</a:t>
                    </a:r>
                    <a:endParaRPr lang="en-US" sz="1200" dirty="0"/>
                  </a:p>
                </p:txBody>
              </p:sp>
              <p:sp>
                <p:nvSpPr>
                  <p:cNvPr id="31" name="TextBox 3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21" name="Group 20"/>
                <p:cNvGrpSpPr/>
                <p:nvPr/>
              </p:nvGrpSpPr>
              <p:grpSpPr>
                <a:xfrm>
                  <a:off x="5772148" y="5404625"/>
                  <a:ext cx="857251" cy="736600"/>
                  <a:chOff x="936624" y="3121025"/>
                  <a:chExt cx="857251" cy="736600"/>
                </a:xfrm>
              </p:grpSpPr>
              <p:sp>
                <p:nvSpPr>
                  <p:cNvPr id="22" name="Rectangle 2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37" name="Group 36"/>
              <p:cNvGrpSpPr/>
              <p:nvPr/>
            </p:nvGrpSpPr>
            <p:grpSpPr>
              <a:xfrm>
                <a:off x="6212688" y="3053451"/>
                <a:ext cx="3175825" cy="1793875"/>
                <a:chOff x="2686802" y="4002812"/>
                <a:chExt cx="3447684" cy="1793875"/>
              </a:xfrm>
            </p:grpSpPr>
            <p:grpSp>
              <p:nvGrpSpPr>
                <p:cNvPr id="46" name="Group 45"/>
                <p:cNvGrpSpPr/>
                <p:nvPr/>
              </p:nvGrpSpPr>
              <p:grpSpPr>
                <a:xfrm>
                  <a:off x="2686802" y="4002812"/>
                  <a:ext cx="3048000" cy="1793875"/>
                  <a:chOff x="3451978" y="1191349"/>
                  <a:chExt cx="3048000" cy="1793875"/>
                </a:xfrm>
              </p:grpSpPr>
              <p:sp>
                <p:nvSpPr>
                  <p:cNvPr id="49" name="Rectangle 48"/>
                  <p:cNvSpPr/>
                  <p:nvPr/>
                </p:nvSpPr>
                <p:spPr>
                  <a:xfrm>
                    <a:off x="3451978" y="119134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p:cNvCxnSpPr/>
                  <p:nvPr/>
                </p:nvCxnSpPr>
                <p:spPr>
                  <a:xfrm>
                    <a:off x="3959611" y="119135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5737611" y="176602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TextBox 46"/>
                <p:cNvSpPr txBox="1"/>
                <p:nvPr/>
              </p:nvSpPr>
              <p:spPr>
                <a:xfrm>
                  <a:off x="4654934" y="4253638"/>
                  <a:ext cx="1479552" cy="276999"/>
                </a:xfrm>
                <a:prstGeom prst="rect">
                  <a:avLst/>
                </a:prstGeom>
                <a:noFill/>
              </p:spPr>
              <p:txBody>
                <a:bodyPr wrap="square" rtlCol="0">
                  <a:spAutoFit/>
                </a:bodyPr>
                <a:lstStyle/>
                <a:p>
                  <a:r>
                    <a:rPr lang="en-US" sz="1200" dirty="0" smtClean="0"/>
                    <a:t>Soda Can</a:t>
                  </a:r>
                  <a:endParaRPr lang="en-US" sz="1200" dirty="0"/>
                </a:p>
              </p:txBody>
            </p:sp>
            <p:sp>
              <p:nvSpPr>
                <p:cNvPr id="48" name="TextBox 47"/>
                <p:cNvSpPr txBox="1"/>
                <p:nvPr/>
              </p:nvSpPr>
              <p:spPr>
                <a:xfrm>
                  <a:off x="3194435" y="4115138"/>
                  <a:ext cx="1479550" cy="276999"/>
                </a:xfrm>
                <a:prstGeom prst="rect">
                  <a:avLst/>
                </a:prstGeom>
                <a:noFill/>
              </p:spPr>
              <p:txBody>
                <a:bodyPr wrap="square" rtlCol="0">
                  <a:spAutoFit/>
                </a:bodyPr>
                <a:lstStyle/>
                <a:p>
                  <a:r>
                    <a:rPr lang="en-US" sz="1200" dirty="0" smtClean="0"/>
                    <a:t>Starting line</a:t>
                  </a:r>
                  <a:endParaRPr lang="en-US" sz="1200" dirty="0"/>
                </a:p>
              </p:txBody>
            </p:sp>
          </p:grpSp>
        </p:grpSp>
        <p:sp>
          <p:nvSpPr>
            <p:cNvPr id="60" name="Line 7"/>
            <p:cNvSpPr>
              <a:spLocks noChangeShapeType="1"/>
            </p:cNvSpPr>
            <p:nvPr/>
          </p:nvSpPr>
          <p:spPr bwMode="auto">
            <a:xfrm>
              <a:off x="1190625" y="3983815"/>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1" name="Line 7"/>
            <p:cNvSpPr>
              <a:spLocks noChangeShapeType="1"/>
            </p:cNvSpPr>
            <p:nvPr/>
          </p:nvSpPr>
          <p:spPr bwMode="auto">
            <a:xfrm flipH="1">
              <a:off x="7637344" y="4706939"/>
              <a:ext cx="776568"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52" name="Group 51"/>
          <p:cNvGrpSpPr/>
          <p:nvPr/>
        </p:nvGrpSpPr>
        <p:grpSpPr>
          <a:xfrm>
            <a:off x="6634115" y="4358852"/>
            <a:ext cx="857251" cy="736600"/>
            <a:chOff x="936624" y="3121025"/>
            <a:chExt cx="857251" cy="736600"/>
          </a:xfrm>
        </p:grpSpPr>
        <p:sp>
          <p:nvSpPr>
            <p:cNvPr id="53" name="Rectangle 5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ounded Rectangle 5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62" name="Picture 61"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3" name="Picture 6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59896508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Circle the Can and </a:t>
            </a:r>
            <a:br>
              <a:rPr lang="en-US" dirty="0" smtClean="0"/>
            </a:br>
            <a:r>
              <a:rPr lang="en-US" dirty="0" smtClean="0"/>
              <a:t>“Go Home”</a:t>
            </a:r>
            <a:endParaRPr lang="en-US" dirty="0"/>
          </a:p>
        </p:txBody>
      </p:sp>
      <p:sp>
        <p:nvSpPr>
          <p:cNvPr id="3" name="Content Placeholder 2"/>
          <p:cNvSpPr>
            <a:spLocks noGrp="1"/>
          </p:cNvSpPr>
          <p:nvPr>
            <p:ph idx="1"/>
          </p:nvPr>
        </p:nvSpPr>
        <p:spPr>
          <a:xfrm>
            <a:off x="770838" y="1173959"/>
            <a:ext cx="8591550" cy="4525963"/>
          </a:xfrm>
        </p:spPr>
        <p:txBody>
          <a:bodyPr>
            <a:normAutofit/>
          </a:bodyPr>
          <a:lstStyle/>
          <a:p>
            <a:pPr marL="457200" indent="-457200">
              <a:buFont typeface="+mj-lt"/>
              <a:buAutoNum type="arabicPeriod"/>
            </a:pPr>
            <a:r>
              <a:rPr lang="en-US" sz="2400" dirty="0" smtClean="0"/>
              <a:t>Brings in the concept of turning</a:t>
            </a:r>
          </a:p>
          <a:p>
            <a:pPr lvl="1" indent="-342900">
              <a:buFont typeface="Arial"/>
              <a:buChar char="•"/>
            </a:pPr>
            <a:r>
              <a:rPr lang="en-US" sz="2000" dirty="0"/>
              <a:t>I</a:t>
            </a:r>
            <a:r>
              <a:rPr lang="en-US" sz="2000" dirty="0" smtClean="0"/>
              <a:t>f you touch the can you must start over</a:t>
            </a:r>
          </a:p>
          <a:p>
            <a:pPr lvl="1" indent="-342900">
              <a:buFont typeface="Arial"/>
              <a:buChar char="•"/>
            </a:pPr>
            <a:r>
              <a:rPr lang="en-US" sz="2000" dirty="0" smtClean="0"/>
              <a:t>The quickest trip is the winner</a:t>
            </a:r>
          </a:p>
          <a:p>
            <a:pPr lvl="1" indent="-342900">
              <a:buFont typeface="Arial"/>
              <a:buChar char="•"/>
            </a:pPr>
            <a:r>
              <a:rPr lang="en-US" sz="2000" dirty="0" smtClean="0"/>
              <a:t>Move the can to various distances</a:t>
            </a:r>
          </a:p>
          <a:p>
            <a:pPr lvl="1" indent="-342900">
              <a:buFont typeface="Arial"/>
              <a:buChar char="•"/>
            </a:pPr>
            <a:r>
              <a:rPr lang="en-US" sz="2000" dirty="0" smtClean="0"/>
              <a:t>Make them go clockwise and then counter clockwise</a:t>
            </a:r>
          </a:p>
          <a:p>
            <a:pPr marL="914400" lvl="1" indent="-514350"/>
            <a:endParaRPr lang="en-US" sz="2400" dirty="0"/>
          </a:p>
        </p:txBody>
      </p:sp>
      <p:grpSp>
        <p:nvGrpSpPr>
          <p:cNvPr id="18" name="Group 17"/>
          <p:cNvGrpSpPr/>
          <p:nvPr/>
        </p:nvGrpSpPr>
        <p:grpSpPr>
          <a:xfrm>
            <a:off x="2299437" y="3436940"/>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35" name="Freeform 34"/>
          <p:cNvSpPr/>
          <p:nvPr/>
        </p:nvSpPr>
        <p:spPr>
          <a:xfrm>
            <a:off x="3182285" y="3810458"/>
            <a:ext cx="1702089" cy="956739"/>
          </a:xfrm>
          <a:custGeom>
            <a:avLst/>
            <a:gdLst>
              <a:gd name="connsiteX0" fmla="*/ 17600 w 1702089"/>
              <a:gd name="connsiteY0" fmla="*/ 379396 h 956739"/>
              <a:gd name="connsiteX1" fmla="*/ 17600 w 1702089"/>
              <a:gd name="connsiteY1" fmla="*/ 379396 h 956739"/>
              <a:gd name="connsiteX2" fmla="*/ 232025 w 1702089"/>
              <a:gd name="connsiteY2" fmla="*/ 395892 h 956739"/>
              <a:gd name="connsiteX3" fmla="*/ 380473 w 1702089"/>
              <a:gd name="connsiteY3" fmla="*/ 412387 h 956739"/>
              <a:gd name="connsiteX4" fmla="*/ 660875 w 1702089"/>
              <a:gd name="connsiteY4" fmla="*/ 395892 h 956739"/>
              <a:gd name="connsiteX5" fmla="*/ 726852 w 1702089"/>
              <a:gd name="connsiteY5" fmla="*/ 362901 h 956739"/>
              <a:gd name="connsiteX6" fmla="*/ 825818 w 1702089"/>
              <a:gd name="connsiteY6" fmla="*/ 346405 h 956739"/>
              <a:gd name="connsiteX7" fmla="*/ 875301 w 1702089"/>
              <a:gd name="connsiteY7" fmla="*/ 329910 h 956739"/>
              <a:gd name="connsiteX8" fmla="*/ 974266 w 1702089"/>
              <a:gd name="connsiteY8" fmla="*/ 263928 h 956739"/>
              <a:gd name="connsiteX9" fmla="*/ 1023749 w 1702089"/>
              <a:gd name="connsiteY9" fmla="*/ 230937 h 956739"/>
              <a:gd name="connsiteX10" fmla="*/ 1056737 w 1702089"/>
              <a:gd name="connsiteY10" fmla="*/ 181451 h 956739"/>
              <a:gd name="connsiteX11" fmla="*/ 1172197 w 1702089"/>
              <a:gd name="connsiteY11" fmla="*/ 115469 h 956739"/>
              <a:gd name="connsiteX12" fmla="*/ 1205186 w 1702089"/>
              <a:gd name="connsiteY12" fmla="*/ 65982 h 956739"/>
              <a:gd name="connsiteX13" fmla="*/ 1254668 w 1702089"/>
              <a:gd name="connsiteY13" fmla="*/ 49487 h 956739"/>
              <a:gd name="connsiteX14" fmla="*/ 1353634 w 1702089"/>
              <a:gd name="connsiteY14" fmla="*/ 0 h 956739"/>
              <a:gd name="connsiteX15" fmla="*/ 1518576 w 1702089"/>
              <a:gd name="connsiteY15" fmla="*/ 16496 h 956739"/>
              <a:gd name="connsiteX16" fmla="*/ 1584553 w 1702089"/>
              <a:gd name="connsiteY16" fmla="*/ 98973 h 956739"/>
              <a:gd name="connsiteX17" fmla="*/ 1617542 w 1702089"/>
              <a:gd name="connsiteY17" fmla="*/ 148460 h 956739"/>
              <a:gd name="connsiteX18" fmla="*/ 1650530 w 1702089"/>
              <a:gd name="connsiteY18" fmla="*/ 247433 h 956739"/>
              <a:gd name="connsiteX19" fmla="*/ 1683519 w 1702089"/>
              <a:gd name="connsiteY19" fmla="*/ 478369 h 956739"/>
              <a:gd name="connsiteX20" fmla="*/ 1700013 w 1702089"/>
              <a:gd name="connsiteY20" fmla="*/ 527856 h 956739"/>
              <a:gd name="connsiteX21" fmla="*/ 1634036 w 1702089"/>
              <a:gd name="connsiteY21" fmla="*/ 824775 h 956739"/>
              <a:gd name="connsiteX22" fmla="*/ 1584553 w 1702089"/>
              <a:gd name="connsiteY22" fmla="*/ 857766 h 956739"/>
              <a:gd name="connsiteX23" fmla="*/ 1551565 w 1702089"/>
              <a:gd name="connsiteY23" fmla="*/ 907252 h 956739"/>
              <a:gd name="connsiteX24" fmla="*/ 1271163 w 1702089"/>
              <a:gd name="connsiteY24" fmla="*/ 956739 h 956739"/>
              <a:gd name="connsiteX25" fmla="*/ 1089726 w 1702089"/>
              <a:gd name="connsiteY25" fmla="*/ 940243 h 956739"/>
              <a:gd name="connsiteX26" fmla="*/ 990760 w 1702089"/>
              <a:gd name="connsiteY26" fmla="*/ 874261 h 956739"/>
              <a:gd name="connsiteX27" fmla="*/ 875301 w 1702089"/>
              <a:gd name="connsiteY27" fmla="*/ 841270 h 956739"/>
              <a:gd name="connsiteX28" fmla="*/ 726852 w 1702089"/>
              <a:gd name="connsiteY28" fmla="*/ 824775 h 956739"/>
              <a:gd name="connsiteX29" fmla="*/ 528921 w 1702089"/>
              <a:gd name="connsiteY29" fmla="*/ 791784 h 956739"/>
              <a:gd name="connsiteX30" fmla="*/ 413462 w 1702089"/>
              <a:gd name="connsiteY30" fmla="*/ 758793 h 956739"/>
              <a:gd name="connsiteX31" fmla="*/ 1105 w 1702089"/>
              <a:gd name="connsiteY31" fmla="*/ 742297 h 956739"/>
              <a:gd name="connsiteX32" fmla="*/ 17600 w 1702089"/>
              <a:gd name="connsiteY32" fmla="*/ 742297 h 956739"/>
              <a:gd name="connsiteX33" fmla="*/ 17600 w 1702089"/>
              <a:gd name="connsiteY33" fmla="*/ 742297 h 95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2089" h="956739">
                <a:moveTo>
                  <a:pt x="17600" y="379396"/>
                </a:moveTo>
                <a:lnTo>
                  <a:pt x="17600" y="379396"/>
                </a:lnTo>
                <a:lnTo>
                  <a:pt x="232025" y="395892"/>
                </a:lnTo>
                <a:cubicBezTo>
                  <a:pt x="281608" y="400400"/>
                  <a:pt x="330686" y="412387"/>
                  <a:pt x="380473" y="412387"/>
                </a:cubicBezTo>
                <a:cubicBezTo>
                  <a:pt x="474102" y="412387"/>
                  <a:pt x="567408" y="401390"/>
                  <a:pt x="660875" y="395892"/>
                </a:cubicBezTo>
                <a:cubicBezTo>
                  <a:pt x="682867" y="384895"/>
                  <a:pt x="703301" y="369967"/>
                  <a:pt x="726852" y="362901"/>
                </a:cubicBezTo>
                <a:cubicBezTo>
                  <a:pt x="758885" y="353290"/>
                  <a:pt x="793171" y="353660"/>
                  <a:pt x="825818" y="346405"/>
                </a:cubicBezTo>
                <a:cubicBezTo>
                  <a:pt x="842791" y="342633"/>
                  <a:pt x="858807" y="335408"/>
                  <a:pt x="875301" y="329910"/>
                </a:cubicBezTo>
                <a:lnTo>
                  <a:pt x="974266" y="263928"/>
                </a:lnTo>
                <a:lnTo>
                  <a:pt x="1023749" y="230937"/>
                </a:lnTo>
                <a:cubicBezTo>
                  <a:pt x="1034745" y="214442"/>
                  <a:pt x="1042720" y="195469"/>
                  <a:pt x="1056737" y="181451"/>
                </a:cubicBezTo>
                <a:cubicBezTo>
                  <a:pt x="1080050" y="158136"/>
                  <a:pt x="1146323" y="128407"/>
                  <a:pt x="1172197" y="115469"/>
                </a:cubicBezTo>
                <a:cubicBezTo>
                  <a:pt x="1183193" y="98973"/>
                  <a:pt x="1189706" y="78367"/>
                  <a:pt x="1205186" y="65982"/>
                </a:cubicBezTo>
                <a:cubicBezTo>
                  <a:pt x="1218762" y="55120"/>
                  <a:pt x="1239117" y="57263"/>
                  <a:pt x="1254668" y="49487"/>
                </a:cubicBezTo>
                <a:cubicBezTo>
                  <a:pt x="1382571" y="-14469"/>
                  <a:pt x="1229254" y="41464"/>
                  <a:pt x="1353634" y="0"/>
                </a:cubicBezTo>
                <a:cubicBezTo>
                  <a:pt x="1408615" y="5499"/>
                  <a:pt x="1464736" y="4070"/>
                  <a:pt x="1518576" y="16496"/>
                </a:cubicBezTo>
                <a:cubicBezTo>
                  <a:pt x="1581439" y="31004"/>
                  <a:pt x="1562743" y="55351"/>
                  <a:pt x="1584553" y="98973"/>
                </a:cubicBezTo>
                <a:cubicBezTo>
                  <a:pt x="1593418" y="116705"/>
                  <a:pt x="1606546" y="131964"/>
                  <a:pt x="1617542" y="148460"/>
                </a:cubicBezTo>
                <a:cubicBezTo>
                  <a:pt x="1628538" y="181451"/>
                  <a:pt x="1646217" y="212926"/>
                  <a:pt x="1650530" y="247433"/>
                </a:cubicBezTo>
                <a:cubicBezTo>
                  <a:pt x="1657663" y="304496"/>
                  <a:pt x="1669931" y="417219"/>
                  <a:pt x="1683519" y="478369"/>
                </a:cubicBezTo>
                <a:cubicBezTo>
                  <a:pt x="1687291" y="495343"/>
                  <a:pt x="1694515" y="511360"/>
                  <a:pt x="1700013" y="527856"/>
                </a:cubicBezTo>
                <a:cubicBezTo>
                  <a:pt x="1686467" y="731066"/>
                  <a:pt x="1740697" y="735884"/>
                  <a:pt x="1634036" y="824775"/>
                </a:cubicBezTo>
                <a:cubicBezTo>
                  <a:pt x="1618807" y="837467"/>
                  <a:pt x="1601047" y="846769"/>
                  <a:pt x="1584553" y="857766"/>
                </a:cubicBezTo>
                <a:cubicBezTo>
                  <a:pt x="1573557" y="874261"/>
                  <a:pt x="1568376" y="896745"/>
                  <a:pt x="1551565" y="907252"/>
                </a:cubicBezTo>
                <a:cubicBezTo>
                  <a:pt x="1480495" y="951674"/>
                  <a:pt x="1337900" y="950671"/>
                  <a:pt x="1271163" y="956739"/>
                </a:cubicBezTo>
                <a:cubicBezTo>
                  <a:pt x="1210684" y="951240"/>
                  <a:pt x="1147986" y="957380"/>
                  <a:pt x="1089726" y="940243"/>
                </a:cubicBezTo>
                <a:cubicBezTo>
                  <a:pt x="1051689" y="929055"/>
                  <a:pt x="1028373" y="886800"/>
                  <a:pt x="990760" y="874261"/>
                </a:cubicBezTo>
                <a:cubicBezTo>
                  <a:pt x="953814" y="861945"/>
                  <a:pt x="913759" y="847187"/>
                  <a:pt x="875301" y="841270"/>
                </a:cubicBezTo>
                <a:cubicBezTo>
                  <a:pt x="826092" y="833699"/>
                  <a:pt x="776335" y="830273"/>
                  <a:pt x="726852" y="824775"/>
                </a:cubicBezTo>
                <a:cubicBezTo>
                  <a:pt x="552051" y="781070"/>
                  <a:pt x="812074" y="843270"/>
                  <a:pt x="528921" y="791784"/>
                </a:cubicBezTo>
                <a:cubicBezTo>
                  <a:pt x="464538" y="780077"/>
                  <a:pt x="487694" y="763913"/>
                  <a:pt x="413462" y="758793"/>
                </a:cubicBezTo>
                <a:cubicBezTo>
                  <a:pt x="276226" y="749328"/>
                  <a:pt x="138548" y="748024"/>
                  <a:pt x="1105" y="742297"/>
                </a:cubicBezTo>
                <a:cubicBezTo>
                  <a:pt x="-4389" y="742068"/>
                  <a:pt x="12102" y="742297"/>
                  <a:pt x="17600" y="742297"/>
                </a:cubicBezTo>
                <a:lnTo>
                  <a:pt x="17600" y="742297"/>
                </a:lnTo>
              </a:path>
            </a:pathLst>
          </a:custGeom>
          <a:ln w="28575">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0" name="Picture 1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1" name="Picture 2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730739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2" y="12504"/>
            <a:ext cx="8587787" cy="881595"/>
          </a:xfrm>
        </p:spPr>
        <p:txBody>
          <a:bodyPr>
            <a:noAutofit/>
          </a:bodyPr>
          <a:lstStyle/>
          <a:p>
            <a:r>
              <a:rPr lang="en-US" sz="3600" dirty="0" smtClean="0"/>
              <a:t>Resources- If you can’t get online continued</a:t>
            </a:r>
            <a:endParaRPr lang="en-US" sz="3600" dirty="0"/>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37" y="5022355"/>
            <a:ext cx="2393210" cy="800314"/>
          </a:xfrm>
          <a:prstGeom prst="rect">
            <a:avLst/>
          </a:prstGeom>
        </p:spPr>
      </p:pic>
      <p:pic>
        <p:nvPicPr>
          <p:cNvPr id="21" name="Picture 20"/>
          <p:cNvPicPr>
            <a:picLocks noChangeAspect="1"/>
          </p:cNvPicPr>
          <p:nvPr/>
        </p:nvPicPr>
        <p:blipFill>
          <a:blip r:embed="rId4"/>
          <a:stretch>
            <a:fillRect/>
          </a:stretch>
        </p:blipFill>
        <p:spPr>
          <a:xfrm>
            <a:off x="5721736" y="1155487"/>
            <a:ext cx="2464846" cy="1289656"/>
          </a:xfrm>
          <a:prstGeom prst="rect">
            <a:avLst/>
          </a:prstGeom>
        </p:spPr>
      </p:pic>
      <p:pic>
        <p:nvPicPr>
          <p:cNvPr id="22" name="Picture 21"/>
          <p:cNvPicPr>
            <a:picLocks noChangeAspect="1"/>
          </p:cNvPicPr>
          <p:nvPr/>
        </p:nvPicPr>
        <p:blipFill>
          <a:blip r:embed="rId5"/>
          <a:stretch>
            <a:fillRect/>
          </a:stretch>
        </p:blipFill>
        <p:spPr>
          <a:xfrm>
            <a:off x="2980506" y="3053632"/>
            <a:ext cx="2708373" cy="1038580"/>
          </a:xfrm>
          <a:prstGeom prst="rect">
            <a:avLst/>
          </a:prstGeom>
        </p:spPr>
      </p:pic>
      <p:pic>
        <p:nvPicPr>
          <p:cNvPr id="24" name="Picture 4" descr="light_02.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51244" y="5231671"/>
            <a:ext cx="3335338" cy="504825"/>
          </a:xfrm>
          <a:prstGeom prst="rect">
            <a:avLst/>
          </a:prstGeom>
          <a:noFill/>
          <a:ln w="9525">
            <a:noFill/>
            <a:miter lim="800000"/>
            <a:headEnd/>
            <a:tailEnd/>
          </a:ln>
        </p:spPr>
      </p:pic>
      <p:pic>
        <p:nvPicPr>
          <p:cNvPr id="28" name="Picture 27" descr="Camera.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50575" y="3053632"/>
            <a:ext cx="1464705" cy="1599391"/>
          </a:xfrm>
          <a:prstGeom prst="rect">
            <a:avLst/>
          </a:prstGeom>
        </p:spPr>
      </p:pic>
      <p:pic>
        <p:nvPicPr>
          <p:cNvPr id="3" name="Picture 2"/>
          <p:cNvPicPr>
            <a:picLocks noChangeAspect="1"/>
          </p:cNvPicPr>
          <p:nvPr/>
        </p:nvPicPr>
        <p:blipFill>
          <a:blip r:embed="rId8"/>
          <a:stretch>
            <a:fillRect/>
          </a:stretch>
        </p:blipFill>
        <p:spPr>
          <a:xfrm>
            <a:off x="751016" y="1100138"/>
            <a:ext cx="1999332" cy="1345005"/>
          </a:xfrm>
          <a:prstGeom prst="rect">
            <a:avLst/>
          </a:prstGeom>
        </p:spPr>
      </p:pic>
      <p:pic>
        <p:nvPicPr>
          <p:cNvPr id="31" name="Picture 30"/>
          <p:cNvPicPr>
            <a:picLocks noChangeAspect="1"/>
          </p:cNvPicPr>
          <p:nvPr/>
        </p:nvPicPr>
        <p:blipFill>
          <a:blip r:embed="rId9"/>
          <a:stretch>
            <a:fillRect/>
          </a:stretch>
        </p:blipFill>
        <p:spPr>
          <a:xfrm>
            <a:off x="751016" y="3053632"/>
            <a:ext cx="1863552" cy="1268801"/>
          </a:xfrm>
          <a:prstGeom prst="rect">
            <a:avLst/>
          </a:prstGeom>
        </p:spPr>
      </p:pic>
      <p:sp>
        <p:nvSpPr>
          <p:cNvPr id="34" name="TextBox 33"/>
          <p:cNvSpPr txBox="1"/>
          <p:nvPr/>
        </p:nvSpPr>
        <p:spPr>
          <a:xfrm>
            <a:off x="751016" y="2394142"/>
            <a:ext cx="2799084" cy="369332"/>
          </a:xfrm>
          <a:prstGeom prst="rect">
            <a:avLst/>
          </a:prstGeom>
          <a:noFill/>
        </p:spPr>
        <p:txBody>
          <a:bodyPr wrap="square" rtlCol="0">
            <a:spAutoFit/>
          </a:bodyPr>
          <a:lstStyle/>
          <a:p>
            <a:r>
              <a:rPr lang="en-US" dirty="0" smtClean="0"/>
              <a:t>Large Touch Sensor</a:t>
            </a:r>
            <a:endParaRPr lang="en-US" dirty="0"/>
          </a:p>
        </p:txBody>
      </p:sp>
      <p:sp>
        <p:nvSpPr>
          <p:cNvPr id="35" name="TextBox 34"/>
          <p:cNvSpPr txBox="1"/>
          <p:nvPr/>
        </p:nvSpPr>
        <p:spPr>
          <a:xfrm>
            <a:off x="556212" y="5638003"/>
            <a:ext cx="2799084" cy="369332"/>
          </a:xfrm>
          <a:prstGeom prst="rect">
            <a:avLst/>
          </a:prstGeom>
          <a:noFill/>
        </p:spPr>
        <p:txBody>
          <a:bodyPr wrap="square" rtlCol="0">
            <a:spAutoFit/>
          </a:bodyPr>
          <a:lstStyle/>
          <a:p>
            <a:r>
              <a:rPr lang="en-US" dirty="0" smtClean="0"/>
              <a:t>Small IR Reflectance Sensor</a:t>
            </a:r>
            <a:endParaRPr lang="en-US" dirty="0"/>
          </a:p>
        </p:txBody>
      </p:sp>
      <p:sp>
        <p:nvSpPr>
          <p:cNvPr id="36" name="TextBox 35"/>
          <p:cNvSpPr txBox="1"/>
          <p:nvPr/>
        </p:nvSpPr>
        <p:spPr>
          <a:xfrm>
            <a:off x="3550100" y="4099119"/>
            <a:ext cx="2799084" cy="369332"/>
          </a:xfrm>
          <a:prstGeom prst="rect">
            <a:avLst/>
          </a:prstGeom>
          <a:noFill/>
        </p:spPr>
        <p:txBody>
          <a:bodyPr wrap="square" rtlCol="0">
            <a:spAutoFit/>
          </a:bodyPr>
          <a:lstStyle/>
          <a:p>
            <a:r>
              <a:rPr lang="en-US" dirty="0" smtClean="0"/>
              <a:t>Long Lever Sensor</a:t>
            </a:r>
            <a:endParaRPr lang="en-US" dirty="0"/>
          </a:p>
        </p:txBody>
      </p:sp>
      <p:sp>
        <p:nvSpPr>
          <p:cNvPr id="37" name="TextBox 36"/>
          <p:cNvSpPr txBox="1"/>
          <p:nvPr/>
        </p:nvSpPr>
        <p:spPr>
          <a:xfrm>
            <a:off x="657437" y="4322433"/>
            <a:ext cx="2799084" cy="369332"/>
          </a:xfrm>
          <a:prstGeom prst="rect">
            <a:avLst/>
          </a:prstGeom>
          <a:noFill/>
        </p:spPr>
        <p:txBody>
          <a:bodyPr wrap="square" rtlCol="0">
            <a:spAutoFit/>
          </a:bodyPr>
          <a:lstStyle/>
          <a:p>
            <a:r>
              <a:rPr lang="en-US" dirty="0" smtClean="0"/>
              <a:t>Small Touch Sensor</a:t>
            </a:r>
            <a:endParaRPr lang="en-US" dirty="0"/>
          </a:p>
        </p:txBody>
      </p:sp>
      <p:sp>
        <p:nvSpPr>
          <p:cNvPr id="38" name="TextBox 37"/>
          <p:cNvSpPr txBox="1"/>
          <p:nvPr/>
        </p:nvSpPr>
        <p:spPr>
          <a:xfrm>
            <a:off x="5760538" y="2454621"/>
            <a:ext cx="2799084" cy="369332"/>
          </a:xfrm>
          <a:prstGeom prst="rect">
            <a:avLst/>
          </a:prstGeom>
          <a:noFill/>
        </p:spPr>
        <p:txBody>
          <a:bodyPr wrap="square" rtlCol="0">
            <a:spAutoFit/>
          </a:bodyPr>
          <a:lstStyle/>
          <a:p>
            <a:r>
              <a:rPr lang="en-US" dirty="0" smtClean="0"/>
              <a:t>ET- Rangefinder sensor</a:t>
            </a:r>
            <a:endParaRPr lang="en-US" dirty="0"/>
          </a:p>
        </p:txBody>
      </p:sp>
      <p:sp>
        <p:nvSpPr>
          <p:cNvPr id="39" name="TextBox 38"/>
          <p:cNvSpPr txBox="1"/>
          <p:nvPr/>
        </p:nvSpPr>
        <p:spPr>
          <a:xfrm>
            <a:off x="6450576" y="4653023"/>
            <a:ext cx="1638494" cy="369332"/>
          </a:xfrm>
          <a:prstGeom prst="rect">
            <a:avLst/>
          </a:prstGeom>
          <a:noFill/>
        </p:spPr>
        <p:txBody>
          <a:bodyPr wrap="square" rtlCol="0">
            <a:spAutoFit/>
          </a:bodyPr>
          <a:lstStyle/>
          <a:p>
            <a:r>
              <a:rPr lang="en-US" dirty="0" smtClean="0"/>
              <a:t>USB Camera</a:t>
            </a:r>
            <a:endParaRPr lang="en-US" dirty="0"/>
          </a:p>
        </p:txBody>
      </p:sp>
      <p:sp>
        <p:nvSpPr>
          <p:cNvPr id="40" name="TextBox 39"/>
          <p:cNvSpPr txBox="1"/>
          <p:nvPr/>
        </p:nvSpPr>
        <p:spPr>
          <a:xfrm>
            <a:off x="5675562" y="5811398"/>
            <a:ext cx="2799084" cy="369332"/>
          </a:xfrm>
          <a:prstGeom prst="rect">
            <a:avLst/>
          </a:prstGeom>
          <a:noFill/>
        </p:spPr>
        <p:txBody>
          <a:bodyPr wrap="square" rtlCol="0">
            <a:spAutoFit/>
          </a:bodyPr>
          <a:lstStyle/>
          <a:p>
            <a:r>
              <a:rPr lang="en-US" dirty="0" smtClean="0"/>
              <a:t>Light Sensor</a:t>
            </a:r>
            <a:endParaRPr lang="en-US" dirty="0"/>
          </a:p>
        </p:txBody>
      </p:sp>
    </p:spTree>
    <p:extLst>
      <p:ext uri="{BB962C8B-B14F-4D97-AF65-F5344CB8AC3E}">
        <p14:creationId xmlns:p14="http://schemas.microsoft.com/office/powerpoint/2010/main" val="388541136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913"/>
            <a:ext cx="8229600" cy="1143000"/>
          </a:xfrm>
        </p:spPr>
        <p:txBody>
          <a:bodyPr>
            <a:normAutofit fontScale="90000"/>
          </a:bodyPr>
          <a:lstStyle/>
          <a:p>
            <a:r>
              <a:rPr lang="en-US" dirty="0" smtClean="0"/>
              <a:t>Circle the Can(s) and</a:t>
            </a:r>
            <a:br>
              <a:rPr lang="en-US" dirty="0" smtClean="0"/>
            </a:br>
            <a:r>
              <a:rPr lang="en-US" dirty="0" smtClean="0"/>
              <a:t>“Go Home”</a:t>
            </a:r>
            <a:endParaRPr lang="en-US" dirty="0"/>
          </a:p>
        </p:txBody>
      </p:sp>
      <p:sp>
        <p:nvSpPr>
          <p:cNvPr id="3" name="Content Placeholder 2"/>
          <p:cNvSpPr>
            <a:spLocks noGrp="1"/>
          </p:cNvSpPr>
          <p:nvPr>
            <p:ph idx="1"/>
          </p:nvPr>
        </p:nvSpPr>
        <p:spPr>
          <a:xfrm>
            <a:off x="298450" y="1290507"/>
            <a:ext cx="8591550" cy="4525963"/>
          </a:xfrm>
        </p:spPr>
        <p:txBody>
          <a:bodyPr>
            <a:normAutofit/>
          </a:bodyPr>
          <a:lstStyle/>
          <a:p>
            <a:pPr marL="400050" lvl="1" indent="0">
              <a:buNone/>
            </a:pPr>
            <a:r>
              <a:rPr lang="en-US" sz="2000" dirty="0"/>
              <a:t>V</a:t>
            </a:r>
            <a:r>
              <a:rPr lang="en-US" sz="2000" dirty="0" smtClean="0"/>
              <a:t>ariation on Circle the Can</a:t>
            </a:r>
          </a:p>
          <a:p>
            <a:pPr marL="857250" lvl="1" indent="-457200">
              <a:buFont typeface="+mj-lt"/>
              <a:buAutoNum type="arabicPeriod"/>
            </a:pPr>
            <a:r>
              <a:rPr lang="en-US" sz="2000" dirty="0" smtClean="0"/>
              <a:t>Have them make a figure 8 around two objects</a:t>
            </a:r>
          </a:p>
          <a:p>
            <a:pPr marL="857250" lvl="1" indent="-457200">
              <a:buFont typeface="+mj-lt"/>
              <a:buAutoNum type="arabicPeriod"/>
            </a:pPr>
            <a:r>
              <a:rPr lang="en-US" sz="2000" dirty="0" smtClean="0"/>
              <a:t>Barrel Race (have them go around three cans)</a:t>
            </a:r>
            <a:endParaRPr lang="en-US" sz="2400" dirty="0"/>
          </a:p>
        </p:txBody>
      </p:sp>
      <p:grpSp>
        <p:nvGrpSpPr>
          <p:cNvPr id="18" name="Group 17"/>
          <p:cNvGrpSpPr/>
          <p:nvPr/>
        </p:nvGrpSpPr>
        <p:grpSpPr>
          <a:xfrm>
            <a:off x="976868" y="2929327"/>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20" name="Can 19"/>
          <p:cNvSpPr/>
          <p:nvPr/>
        </p:nvSpPr>
        <p:spPr>
          <a:xfrm>
            <a:off x="2211816" y="35421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reeform 18"/>
          <p:cNvSpPr/>
          <p:nvPr/>
        </p:nvSpPr>
        <p:spPr>
          <a:xfrm>
            <a:off x="1698908" y="3167134"/>
            <a:ext cx="1942262" cy="1173640"/>
          </a:xfrm>
          <a:custGeom>
            <a:avLst/>
            <a:gdLst>
              <a:gd name="connsiteX0" fmla="*/ 0 w 1942262"/>
              <a:gd name="connsiteY0" fmla="*/ 659820 h 1173640"/>
              <a:gd name="connsiteX1" fmla="*/ 0 w 1942262"/>
              <a:gd name="connsiteY1" fmla="*/ 659820 h 1173640"/>
              <a:gd name="connsiteX2" fmla="*/ 148448 w 1942262"/>
              <a:gd name="connsiteY2" fmla="*/ 626829 h 1173640"/>
              <a:gd name="connsiteX3" fmla="*/ 164942 w 1942262"/>
              <a:gd name="connsiteY3" fmla="*/ 577342 h 1173640"/>
              <a:gd name="connsiteX4" fmla="*/ 197931 w 1942262"/>
              <a:gd name="connsiteY4" fmla="*/ 527856 h 1173640"/>
              <a:gd name="connsiteX5" fmla="*/ 230919 w 1942262"/>
              <a:gd name="connsiteY5" fmla="*/ 428883 h 1173640"/>
              <a:gd name="connsiteX6" fmla="*/ 313391 w 1942262"/>
              <a:gd name="connsiteY6" fmla="*/ 280423 h 1173640"/>
              <a:gd name="connsiteX7" fmla="*/ 395862 w 1942262"/>
              <a:gd name="connsiteY7" fmla="*/ 247432 h 1173640"/>
              <a:gd name="connsiteX8" fmla="*/ 494827 w 1942262"/>
              <a:gd name="connsiteY8" fmla="*/ 197946 h 1173640"/>
              <a:gd name="connsiteX9" fmla="*/ 725747 w 1942262"/>
              <a:gd name="connsiteY9" fmla="*/ 214441 h 1173640"/>
              <a:gd name="connsiteX10" fmla="*/ 841207 w 1942262"/>
              <a:gd name="connsiteY10" fmla="*/ 247432 h 1173640"/>
              <a:gd name="connsiteX11" fmla="*/ 890689 w 1942262"/>
              <a:gd name="connsiteY11" fmla="*/ 313414 h 1173640"/>
              <a:gd name="connsiteX12" fmla="*/ 923678 w 1942262"/>
              <a:gd name="connsiteY12" fmla="*/ 362901 h 1173640"/>
              <a:gd name="connsiteX13" fmla="*/ 956666 w 1942262"/>
              <a:gd name="connsiteY13" fmla="*/ 692811 h 1173640"/>
              <a:gd name="connsiteX14" fmla="*/ 973161 w 1942262"/>
              <a:gd name="connsiteY14" fmla="*/ 742297 h 1173640"/>
              <a:gd name="connsiteX15" fmla="*/ 1022643 w 1942262"/>
              <a:gd name="connsiteY15" fmla="*/ 775288 h 1173640"/>
              <a:gd name="connsiteX16" fmla="*/ 1088620 w 1942262"/>
              <a:gd name="connsiteY16" fmla="*/ 874261 h 1173640"/>
              <a:gd name="connsiteX17" fmla="*/ 1154597 w 1942262"/>
              <a:gd name="connsiteY17" fmla="*/ 956739 h 1173640"/>
              <a:gd name="connsiteX18" fmla="*/ 1187586 w 1942262"/>
              <a:gd name="connsiteY18" fmla="*/ 1006225 h 1173640"/>
              <a:gd name="connsiteX19" fmla="*/ 1286551 w 1942262"/>
              <a:gd name="connsiteY19" fmla="*/ 1088702 h 1173640"/>
              <a:gd name="connsiteX20" fmla="*/ 1402011 w 1942262"/>
              <a:gd name="connsiteY20" fmla="*/ 1121693 h 1173640"/>
              <a:gd name="connsiteX21" fmla="*/ 1830862 w 1942262"/>
              <a:gd name="connsiteY21" fmla="*/ 1072207 h 1173640"/>
              <a:gd name="connsiteX22" fmla="*/ 1880344 w 1942262"/>
              <a:gd name="connsiteY22" fmla="*/ 1022720 h 1173640"/>
              <a:gd name="connsiteX23" fmla="*/ 1913333 w 1942262"/>
              <a:gd name="connsiteY23" fmla="*/ 973234 h 1173640"/>
              <a:gd name="connsiteX24" fmla="*/ 1913333 w 1942262"/>
              <a:gd name="connsiteY24" fmla="*/ 577342 h 1173640"/>
              <a:gd name="connsiteX25" fmla="*/ 1880344 w 1942262"/>
              <a:gd name="connsiteY25" fmla="*/ 329910 h 1173640"/>
              <a:gd name="connsiteX26" fmla="*/ 1847356 w 1942262"/>
              <a:gd name="connsiteY26" fmla="*/ 280423 h 1173640"/>
              <a:gd name="connsiteX27" fmla="*/ 1830862 w 1942262"/>
              <a:gd name="connsiteY27" fmla="*/ 230937 h 1173640"/>
              <a:gd name="connsiteX28" fmla="*/ 1781379 w 1942262"/>
              <a:gd name="connsiteY28" fmla="*/ 197946 h 1173640"/>
              <a:gd name="connsiteX29" fmla="*/ 1748390 w 1942262"/>
              <a:gd name="connsiteY29" fmla="*/ 148460 h 1173640"/>
              <a:gd name="connsiteX30" fmla="*/ 1731896 w 1942262"/>
              <a:gd name="connsiteY30" fmla="*/ 98973 h 1173640"/>
              <a:gd name="connsiteX31" fmla="*/ 1682413 w 1942262"/>
              <a:gd name="connsiteY31" fmla="*/ 82478 h 1173640"/>
              <a:gd name="connsiteX32" fmla="*/ 1632931 w 1942262"/>
              <a:gd name="connsiteY32" fmla="*/ 32991 h 1173640"/>
              <a:gd name="connsiteX33" fmla="*/ 1533965 w 1942262"/>
              <a:gd name="connsiteY33" fmla="*/ 0 h 1173640"/>
              <a:gd name="connsiteX34" fmla="*/ 1286551 w 1942262"/>
              <a:gd name="connsiteY34" fmla="*/ 16496 h 1173640"/>
              <a:gd name="connsiteX35" fmla="*/ 1237069 w 1942262"/>
              <a:gd name="connsiteY35" fmla="*/ 49487 h 1173640"/>
              <a:gd name="connsiteX36" fmla="*/ 1171092 w 1942262"/>
              <a:gd name="connsiteY36" fmla="*/ 82478 h 1173640"/>
              <a:gd name="connsiteX37" fmla="*/ 1055632 w 1942262"/>
              <a:gd name="connsiteY37" fmla="*/ 181450 h 1173640"/>
              <a:gd name="connsiteX38" fmla="*/ 1006149 w 1942262"/>
              <a:gd name="connsiteY38" fmla="*/ 247432 h 1173640"/>
              <a:gd name="connsiteX39" fmla="*/ 956666 w 1942262"/>
              <a:gd name="connsiteY39" fmla="*/ 296919 h 1173640"/>
              <a:gd name="connsiteX40" fmla="*/ 923678 w 1942262"/>
              <a:gd name="connsiteY40" fmla="*/ 395892 h 1173640"/>
              <a:gd name="connsiteX41" fmla="*/ 890689 w 1942262"/>
              <a:gd name="connsiteY41" fmla="*/ 511360 h 1173640"/>
              <a:gd name="connsiteX42" fmla="*/ 857701 w 1942262"/>
              <a:gd name="connsiteY42" fmla="*/ 725802 h 1173640"/>
              <a:gd name="connsiteX43" fmla="*/ 824712 w 1942262"/>
              <a:gd name="connsiteY43" fmla="*/ 824775 h 1173640"/>
              <a:gd name="connsiteX44" fmla="*/ 808218 w 1942262"/>
              <a:gd name="connsiteY44" fmla="*/ 874261 h 1173640"/>
              <a:gd name="connsiteX45" fmla="*/ 758735 w 1942262"/>
              <a:gd name="connsiteY45" fmla="*/ 989729 h 1173640"/>
              <a:gd name="connsiteX46" fmla="*/ 692758 w 1942262"/>
              <a:gd name="connsiteY46" fmla="*/ 1072207 h 1173640"/>
              <a:gd name="connsiteX47" fmla="*/ 643276 w 1942262"/>
              <a:gd name="connsiteY47" fmla="*/ 1121693 h 1173640"/>
              <a:gd name="connsiteX48" fmla="*/ 346379 w 1942262"/>
              <a:gd name="connsiteY48" fmla="*/ 1171180 h 1173640"/>
              <a:gd name="connsiteX49" fmla="*/ 32988 w 1942262"/>
              <a:gd name="connsiteY49" fmla="*/ 1171180 h 1173640"/>
              <a:gd name="connsiteX50" fmla="*/ 32988 w 1942262"/>
              <a:gd name="connsiteY50" fmla="*/ 1171180 h 117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42262" h="1173640">
                <a:moveTo>
                  <a:pt x="0" y="659820"/>
                </a:moveTo>
                <a:lnTo>
                  <a:pt x="0" y="659820"/>
                </a:lnTo>
                <a:cubicBezTo>
                  <a:pt x="49483" y="648823"/>
                  <a:pt x="103110" y="649500"/>
                  <a:pt x="148448" y="626829"/>
                </a:cubicBezTo>
                <a:cubicBezTo>
                  <a:pt x="164000" y="619052"/>
                  <a:pt x="157166" y="592894"/>
                  <a:pt x="164942" y="577342"/>
                </a:cubicBezTo>
                <a:cubicBezTo>
                  <a:pt x="173807" y="559610"/>
                  <a:pt x="186935" y="544351"/>
                  <a:pt x="197931" y="527856"/>
                </a:cubicBezTo>
                <a:lnTo>
                  <a:pt x="230919" y="428883"/>
                </a:lnTo>
                <a:cubicBezTo>
                  <a:pt x="245920" y="383877"/>
                  <a:pt x="269766" y="297874"/>
                  <a:pt x="313391" y="280423"/>
                </a:cubicBezTo>
                <a:cubicBezTo>
                  <a:pt x="340881" y="269426"/>
                  <a:pt x="369380" y="260674"/>
                  <a:pt x="395862" y="247432"/>
                </a:cubicBezTo>
                <a:cubicBezTo>
                  <a:pt x="523757" y="183480"/>
                  <a:pt x="370456" y="239405"/>
                  <a:pt x="494827" y="197946"/>
                </a:cubicBezTo>
                <a:cubicBezTo>
                  <a:pt x="571800" y="203444"/>
                  <a:pt x="649050" y="205918"/>
                  <a:pt x="725747" y="214441"/>
                </a:cubicBezTo>
                <a:cubicBezTo>
                  <a:pt x="756808" y="217892"/>
                  <a:pt x="809934" y="237007"/>
                  <a:pt x="841207" y="247432"/>
                </a:cubicBezTo>
                <a:cubicBezTo>
                  <a:pt x="857701" y="269426"/>
                  <a:pt x="874711" y="291043"/>
                  <a:pt x="890689" y="313414"/>
                </a:cubicBezTo>
                <a:cubicBezTo>
                  <a:pt x="902211" y="329547"/>
                  <a:pt x="920586" y="343319"/>
                  <a:pt x="923678" y="362901"/>
                </a:cubicBezTo>
                <a:cubicBezTo>
                  <a:pt x="976693" y="698689"/>
                  <a:pt x="909766" y="528650"/>
                  <a:pt x="956666" y="692811"/>
                </a:cubicBezTo>
                <a:cubicBezTo>
                  <a:pt x="961442" y="709530"/>
                  <a:pt x="962300" y="728719"/>
                  <a:pt x="973161" y="742297"/>
                </a:cubicBezTo>
                <a:cubicBezTo>
                  <a:pt x="985544" y="757777"/>
                  <a:pt x="1006149" y="764291"/>
                  <a:pt x="1022643" y="775288"/>
                </a:cubicBezTo>
                <a:cubicBezTo>
                  <a:pt x="1061865" y="892958"/>
                  <a:pt x="1006250" y="750697"/>
                  <a:pt x="1088620" y="874261"/>
                </a:cubicBezTo>
                <a:cubicBezTo>
                  <a:pt x="1152356" y="969872"/>
                  <a:pt x="1043936" y="882958"/>
                  <a:pt x="1154597" y="956739"/>
                </a:cubicBezTo>
                <a:cubicBezTo>
                  <a:pt x="1165593" y="973234"/>
                  <a:pt x="1174895" y="990995"/>
                  <a:pt x="1187586" y="1006225"/>
                </a:cubicBezTo>
                <a:cubicBezTo>
                  <a:pt x="1213641" y="1037492"/>
                  <a:pt x="1249482" y="1070166"/>
                  <a:pt x="1286551" y="1088702"/>
                </a:cubicBezTo>
                <a:cubicBezTo>
                  <a:pt x="1310217" y="1100536"/>
                  <a:pt x="1380867" y="1116407"/>
                  <a:pt x="1402011" y="1121693"/>
                </a:cubicBezTo>
                <a:cubicBezTo>
                  <a:pt x="1592616" y="1113405"/>
                  <a:pt x="1708730" y="1173993"/>
                  <a:pt x="1830862" y="1072207"/>
                </a:cubicBezTo>
                <a:cubicBezTo>
                  <a:pt x="1848782" y="1057273"/>
                  <a:pt x="1865411" y="1040641"/>
                  <a:pt x="1880344" y="1022720"/>
                </a:cubicBezTo>
                <a:cubicBezTo>
                  <a:pt x="1893035" y="1007490"/>
                  <a:pt x="1902337" y="989729"/>
                  <a:pt x="1913333" y="973234"/>
                </a:cubicBezTo>
                <a:cubicBezTo>
                  <a:pt x="1965695" y="816137"/>
                  <a:pt x="1935212" y="927440"/>
                  <a:pt x="1913333" y="577342"/>
                </a:cubicBezTo>
                <a:cubicBezTo>
                  <a:pt x="1911771" y="552355"/>
                  <a:pt x="1905228" y="387977"/>
                  <a:pt x="1880344" y="329910"/>
                </a:cubicBezTo>
                <a:cubicBezTo>
                  <a:pt x="1872535" y="311688"/>
                  <a:pt x="1856221" y="298155"/>
                  <a:pt x="1847356" y="280423"/>
                </a:cubicBezTo>
                <a:cubicBezTo>
                  <a:pt x="1839581" y="264871"/>
                  <a:pt x="1841723" y="244515"/>
                  <a:pt x="1830862" y="230937"/>
                </a:cubicBezTo>
                <a:cubicBezTo>
                  <a:pt x="1818478" y="215457"/>
                  <a:pt x="1797873" y="208943"/>
                  <a:pt x="1781379" y="197946"/>
                </a:cubicBezTo>
                <a:cubicBezTo>
                  <a:pt x="1770383" y="181451"/>
                  <a:pt x="1757255" y="166192"/>
                  <a:pt x="1748390" y="148460"/>
                </a:cubicBezTo>
                <a:cubicBezTo>
                  <a:pt x="1740614" y="132908"/>
                  <a:pt x="1744191" y="111268"/>
                  <a:pt x="1731896" y="98973"/>
                </a:cubicBezTo>
                <a:cubicBezTo>
                  <a:pt x="1719602" y="86678"/>
                  <a:pt x="1698907" y="87976"/>
                  <a:pt x="1682413" y="82478"/>
                </a:cubicBezTo>
                <a:cubicBezTo>
                  <a:pt x="1665919" y="65982"/>
                  <a:pt x="1653322" y="44320"/>
                  <a:pt x="1632931" y="32991"/>
                </a:cubicBezTo>
                <a:cubicBezTo>
                  <a:pt x="1602534" y="16102"/>
                  <a:pt x="1533965" y="0"/>
                  <a:pt x="1533965" y="0"/>
                </a:cubicBezTo>
                <a:cubicBezTo>
                  <a:pt x="1451494" y="5499"/>
                  <a:pt x="1368081" y="2907"/>
                  <a:pt x="1286551" y="16496"/>
                </a:cubicBezTo>
                <a:cubicBezTo>
                  <a:pt x="1266997" y="19755"/>
                  <a:pt x="1254281" y="39651"/>
                  <a:pt x="1237069" y="49487"/>
                </a:cubicBezTo>
                <a:cubicBezTo>
                  <a:pt x="1215721" y="61687"/>
                  <a:pt x="1193084" y="71481"/>
                  <a:pt x="1171092" y="82478"/>
                </a:cubicBezTo>
                <a:cubicBezTo>
                  <a:pt x="1030911" y="269399"/>
                  <a:pt x="1214123" y="45592"/>
                  <a:pt x="1055632" y="181450"/>
                </a:cubicBezTo>
                <a:cubicBezTo>
                  <a:pt x="1034759" y="199342"/>
                  <a:pt x="1024040" y="226558"/>
                  <a:pt x="1006149" y="247432"/>
                </a:cubicBezTo>
                <a:cubicBezTo>
                  <a:pt x="990968" y="265144"/>
                  <a:pt x="973160" y="280423"/>
                  <a:pt x="956666" y="296919"/>
                </a:cubicBezTo>
                <a:lnTo>
                  <a:pt x="923678" y="395892"/>
                </a:lnTo>
                <a:cubicBezTo>
                  <a:pt x="909547" y="438288"/>
                  <a:pt x="898973" y="465797"/>
                  <a:pt x="890689" y="511360"/>
                </a:cubicBezTo>
                <a:cubicBezTo>
                  <a:pt x="883713" y="549729"/>
                  <a:pt x="868330" y="683283"/>
                  <a:pt x="857701" y="725802"/>
                </a:cubicBezTo>
                <a:cubicBezTo>
                  <a:pt x="849267" y="759539"/>
                  <a:pt x="835708" y="791784"/>
                  <a:pt x="824712" y="824775"/>
                </a:cubicBezTo>
                <a:cubicBezTo>
                  <a:pt x="819214" y="841270"/>
                  <a:pt x="812435" y="857393"/>
                  <a:pt x="808218" y="874261"/>
                </a:cubicBezTo>
                <a:cubicBezTo>
                  <a:pt x="786916" y="959476"/>
                  <a:pt x="804299" y="921379"/>
                  <a:pt x="758735" y="989729"/>
                </a:cubicBezTo>
                <a:cubicBezTo>
                  <a:pt x="731658" y="1070968"/>
                  <a:pt x="761627" y="1014812"/>
                  <a:pt x="692758" y="1072207"/>
                </a:cubicBezTo>
                <a:cubicBezTo>
                  <a:pt x="674838" y="1087141"/>
                  <a:pt x="661196" y="1106759"/>
                  <a:pt x="643276" y="1121693"/>
                </a:cubicBezTo>
                <a:cubicBezTo>
                  <a:pt x="552508" y="1197338"/>
                  <a:pt x="498972" y="1166692"/>
                  <a:pt x="346379" y="1171180"/>
                </a:cubicBezTo>
                <a:cubicBezTo>
                  <a:pt x="241960" y="1174251"/>
                  <a:pt x="137452" y="1171180"/>
                  <a:pt x="32988" y="1171180"/>
                </a:cubicBezTo>
                <a:lnTo>
                  <a:pt x="32988" y="1171180"/>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22" name="Group 21"/>
          <p:cNvGrpSpPr/>
          <p:nvPr/>
        </p:nvGrpSpPr>
        <p:grpSpPr>
          <a:xfrm>
            <a:off x="4889957" y="2929328"/>
            <a:ext cx="3209925" cy="1793875"/>
            <a:chOff x="2520950" y="4906962"/>
            <a:chExt cx="3590925" cy="1793875"/>
          </a:xfrm>
        </p:grpSpPr>
        <p:grpSp>
          <p:nvGrpSpPr>
            <p:cNvPr id="23" name="Group 22"/>
            <p:cNvGrpSpPr/>
            <p:nvPr/>
          </p:nvGrpSpPr>
          <p:grpSpPr>
            <a:xfrm>
              <a:off x="2520950" y="4906962"/>
              <a:ext cx="3095624" cy="1793875"/>
              <a:chOff x="3286126" y="2095499"/>
              <a:chExt cx="3095624" cy="1793875"/>
            </a:xfrm>
          </p:grpSpPr>
          <p:sp>
            <p:nvSpPr>
              <p:cNvPr id="26" name="Rectangle 25"/>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Can 27"/>
              <p:cNvSpPr/>
              <p:nvPr/>
            </p:nvSpPr>
            <p:spPr>
              <a:xfrm>
                <a:off x="5788807" y="2719660"/>
                <a:ext cx="158751"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p:cNvGrpSpPr/>
              <p:nvPr/>
            </p:nvGrpSpPr>
            <p:grpSpPr>
              <a:xfrm>
                <a:off x="3286126" y="2527300"/>
                <a:ext cx="857251" cy="736600"/>
                <a:chOff x="936624" y="3121025"/>
                <a:chExt cx="857251" cy="736600"/>
              </a:xfrm>
            </p:grpSpPr>
            <p:sp>
              <p:nvSpPr>
                <p:cNvPr id="30" name="Rectangle 29"/>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33"/>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5" name="TextBox 24"/>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38" name="Can 37"/>
          <p:cNvSpPr/>
          <p:nvPr/>
        </p:nvSpPr>
        <p:spPr>
          <a:xfrm>
            <a:off x="6409259" y="313887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Can 38"/>
          <p:cNvSpPr/>
          <p:nvPr/>
        </p:nvSpPr>
        <p:spPr>
          <a:xfrm>
            <a:off x="6409259" y="39866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p:cNvSpPr/>
          <p:nvPr/>
        </p:nvSpPr>
        <p:spPr>
          <a:xfrm>
            <a:off x="5739999" y="2985685"/>
            <a:ext cx="1698908" cy="1600062"/>
          </a:xfrm>
          <a:custGeom>
            <a:avLst/>
            <a:gdLst>
              <a:gd name="connsiteX0" fmla="*/ 0 w 1698908"/>
              <a:gd name="connsiteY0" fmla="*/ 709306 h 1600062"/>
              <a:gd name="connsiteX1" fmla="*/ 0 w 1698908"/>
              <a:gd name="connsiteY1" fmla="*/ 709306 h 1600062"/>
              <a:gd name="connsiteX2" fmla="*/ 148448 w 1698908"/>
              <a:gd name="connsiteY2" fmla="*/ 692810 h 1600062"/>
              <a:gd name="connsiteX3" fmla="*/ 824713 w 1698908"/>
              <a:gd name="connsiteY3" fmla="*/ 676315 h 1600062"/>
              <a:gd name="connsiteX4" fmla="*/ 923678 w 1698908"/>
              <a:gd name="connsiteY4" fmla="*/ 610333 h 1600062"/>
              <a:gd name="connsiteX5" fmla="*/ 940172 w 1698908"/>
              <a:gd name="connsiteY5" fmla="*/ 560846 h 1600062"/>
              <a:gd name="connsiteX6" fmla="*/ 973161 w 1698908"/>
              <a:gd name="connsiteY6" fmla="*/ 511360 h 1600062"/>
              <a:gd name="connsiteX7" fmla="*/ 923678 w 1698908"/>
              <a:gd name="connsiteY7" fmla="*/ 230937 h 1600062"/>
              <a:gd name="connsiteX8" fmla="*/ 841207 w 1698908"/>
              <a:gd name="connsiteY8" fmla="*/ 65982 h 1600062"/>
              <a:gd name="connsiteX9" fmla="*/ 808218 w 1698908"/>
              <a:gd name="connsiteY9" fmla="*/ 16495 h 1600062"/>
              <a:gd name="connsiteX10" fmla="*/ 758736 w 1698908"/>
              <a:gd name="connsiteY10" fmla="*/ 0 h 1600062"/>
              <a:gd name="connsiteX11" fmla="*/ 626782 w 1698908"/>
              <a:gd name="connsiteY11" fmla="*/ 16495 h 1600062"/>
              <a:gd name="connsiteX12" fmla="*/ 577299 w 1698908"/>
              <a:gd name="connsiteY12" fmla="*/ 32991 h 1600062"/>
              <a:gd name="connsiteX13" fmla="*/ 511322 w 1698908"/>
              <a:gd name="connsiteY13" fmla="*/ 131964 h 1600062"/>
              <a:gd name="connsiteX14" fmla="*/ 511322 w 1698908"/>
              <a:gd name="connsiteY14" fmla="*/ 362900 h 1600062"/>
              <a:gd name="connsiteX15" fmla="*/ 527816 w 1698908"/>
              <a:gd name="connsiteY15" fmla="*/ 412387 h 1600062"/>
              <a:gd name="connsiteX16" fmla="*/ 577299 w 1698908"/>
              <a:gd name="connsiteY16" fmla="*/ 445378 h 1600062"/>
              <a:gd name="connsiteX17" fmla="*/ 626782 w 1698908"/>
              <a:gd name="connsiteY17" fmla="*/ 494864 h 1600062"/>
              <a:gd name="connsiteX18" fmla="*/ 659770 w 1698908"/>
              <a:gd name="connsiteY18" fmla="*/ 544351 h 1600062"/>
              <a:gd name="connsiteX19" fmla="*/ 709253 w 1698908"/>
              <a:gd name="connsiteY19" fmla="*/ 593837 h 1600062"/>
              <a:gd name="connsiteX20" fmla="*/ 742241 w 1698908"/>
              <a:gd name="connsiteY20" fmla="*/ 643324 h 1600062"/>
              <a:gd name="connsiteX21" fmla="*/ 857701 w 1698908"/>
              <a:gd name="connsiteY21" fmla="*/ 791783 h 1600062"/>
              <a:gd name="connsiteX22" fmla="*/ 890690 w 1698908"/>
              <a:gd name="connsiteY22" fmla="*/ 857765 h 1600062"/>
              <a:gd name="connsiteX23" fmla="*/ 923678 w 1698908"/>
              <a:gd name="connsiteY23" fmla="*/ 907252 h 1600062"/>
              <a:gd name="connsiteX24" fmla="*/ 940172 w 1698908"/>
              <a:gd name="connsiteY24" fmla="*/ 956738 h 1600062"/>
              <a:gd name="connsiteX25" fmla="*/ 973161 w 1698908"/>
              <a:gd name="connsiteY25" fmla="*/ 1121693 h 1600062"/>
              <a:gd name="connsiteX26" fmla="*/ 989655 w 1698908"/>
              <a:gd name="connsiteY26" fmla="*/ 1204170 h 1600062"/>
              <a:gd name="connsiteX27" fmla="*/ 973161 w 1698908"/>
              <a:gd name="connsiteY27" fmla="*/ 1484594 h 1600062"/>
              <a:gd name="connsiteX28" fmla="*/ 956667 w 1698908"/>
              <a:gd name="connsiteY28" fmla="*/ 1534080 h 1600062"/>
              <a:gd name="connsiteX29" fmla="*/ 907184 w 1698908"/>
              <a:gd name="connsiteY29" fmla="*/ 1567071 h 1600062"/>
              <a:gd name="connsiteX30" fmla="*/ 808218 w 1698908"/>
              <a:gd name="connsiteY30" fmla="*/ 1600062 h 1600062"/>
              <a:gd name="connsiteX31" fmla="*/ 610287 w 1698908"/>
              <a:gd name="connsiteY31" fmla="*/ 1550576 h 1600062"/>
              <a:gd name="connsiteX32" fmla="*/ 511322 w 1698908"/>
              <a:gd name="connsiteY32" fmla="*/ 1484594 h 1600062"/>
              <a:gd name="connsiteX33" fmla="*/ 478333 w 1698908"/>
              <a:gd name="connsiteY33" fmla="*/ 1418612 h 1600062"/>
              <a:gd name="connsiteX34" fmla="*/ 428851 w 1698908"/>
              <a:gd name="connsiteY34" fmla="*/ 1369125 h 1600062"/>
              <a:gd name="connsiteX35" fmla="*/ 527816 w 1698908"/>
              <a:gd name="connsiteY35" fmla="*/ 1072207 h 1600062"/>
              <a:gd name="connsiteX36" fmla="*/ 577299 w 1698908"/>
              <a:gd name="connsiteY36" fmla="*/ 1022720 h 1600062"/>
              <a:gd name="connsiteX37" fmla="*/ 610287 w 1698908"/>
              <a:gd name="connsiteY37" fmla="*/ 973234 h 1600062"/>
              <a:gd name="connsiteX38" fmla="*/ 676264 w 1698908"/>
              <a:gd name="connsiteY38" fmla="*/ 940243 h 1600062"/>
              <a:gd name="connsiteX39" fmla="*/ 775230 w 1698908"/>
              <a:gd name="connsiteY39" fmla="*/ 907252 h 1600062"/>
              <a:gd name="connsiteX40" fmla="*/ 874195 w 1698908"/>
              <a:gd name="connsiteY40" fmla="*/ 874261 h 1600062"/>
              <a:gd name="connsiteX41" fmla="*/ 923678 w 1698908"/>
              <a:gd name="connsiteY41" fmla="*/ 857765 h 1600062"/>
              <a:gd name="connsiteX42" fmla="*/ 973161 w 1698908"/>
              <a:gd name="connsiteY42" fmla="*/ 841270 h 1600062"/>
              <a:gd name="connsiteX43" fmla="*/ 1022644 w 1698908"/>
              <a:gd name="connsiteY43" fmla="*/ 808279 h 1600062"/>
              <a:gd name="connsiteX44" fmla="*/ 1138103 w 1698908"/>
              <a:gd name="connsiteY44" fmla="*/ 709306 h 1600062"/>
              <a:gd name="connsiteX45" fmla="*/ 1187586 w 1698908"/>
              <a:gd name="connsiteY45" fmla="*/ 692810 h 1600062"/>
              <a:gd name="connsiteX46" fmla="*/ 1220575 w 1698908"/>
              <a:gd name="connsiteY46" fmla="*/ 643324 h 1600062"/>
              <a:gd name="connsiteX47" fmla="*/ 1270057 w 1698908"/>
              <a:gd name="connsiteY47" fmla="*/ 626828 h 1600062"/>
              <a:gd name="connsiteX48" fmla="*/ 1319540 w 1698908"/>
              <a:gd name="connsiteY48" fmla="*/ 593837 h 1600062"/>
              <a:gd name="connsiteX49" fmla="*/ 1352529 w 1698908"/>
              <a:gd name="connsiteY49" fmla="*/ 544351 h 1600062"/>
              <a:gd name="connsiteX50" fmla="*/ 1402011 w 1698908"/>
              <a:gd name="connsiteY50" fmla="*/ 511360 h 1600062"/>
              <a:gd name="connsiteX51" fmla="*/ 1418506 w 1698908"/>
              <a:gd name="connsiteY51" fmla="*/ 461873 h 1600062"/>
              <a:gd name="connsiteX52" fmla="*/ 1632931 w 1698908"/>
              <a:gd name="connsiteY52" fmla="*/ 478369 h 1600062"/>
              <a:gd name="connsiteX53" fmla="*/ 1665919 w 1698908"/>
              <a:gd name="connsiteY53" fmla="*/ 527855 h 1600062"/>
              <a:gd name="connsiteX54" fmla="*/ 1698908 w 1698908"/>
              <a:gd name="connsiteY54" fmla="*/ 626828 h 1600062"/>
              <a:gd name="connsiteX55" fmla="*/ 1682414 w 1698908"/>
              <a:gd name="connsiteY55" fmla="*/ 890756 h 1600062"/>
              <a:gd name="connsiteX56" fmla="*/ 1566954 w 1698908"/>
              <a:gd name="connsiteY56" fmla="*/ 1022720 h 1600062"/>
              <a:gd name="connsiteX57" fmla="*/ 1467988 w 1698908"/>
              <a:gd name="connsiteY57" fmla="*/ 1088702 h 1600062"/>
              <a:gd name="connsiteX58" fmla="*/ 1336034 w 1698908"/>
              <a:gd name="connsiteY58" fmla="*/ 1055711 h 1600062"/>
              <a:gd name="connsiteX59" fmla="*/ 1237069 w 1698908"/>
              <a:gd name="connsiteY59" fmla="*/ 956738 h 1600062"/>
              <a:gd name="connsiteX60" fmla="*/ 1220575 w 1698908"/>
              <a:gd name="connsiteY60" fmla="*/ 907252 h 1600062"/>
              <a:gd name="connsiteX61" fmla="*/ 1022644 w 1698908"/>
              <a:gd name="connsiteY61" fmla="*/ 808279 h 1600062"/>
              <a:gd name="connsiteX62" fmla="*/ 874195 w 1698908"/>
              <a:gd name="connsiteY62" fmla="*/ 775288 h 1600062"/>
              <a:gd name="connsiteX63" fmla="*/ 511322 w 1698908"/>
              <a:gd name="connsiteY63" fmla="*/ 791783 h 1600062"/>
              <a:gd name="connsiteX64" fmla="*/ 412356 w 1698908"/>
              <a:gd name="connsiteY64" fmla="*/ 824774 h 1600062"/>
              <a:gd name="connsiteX65" fmla="*/ 346379 w 1698908"/>
              <a:gd name="connsiteY65" fmla="*/ 841270 h 1600062"/>
              <a:gd name="connsiteX66" fmla="*/ 296897 w 1698908"/>
              <a:gd name="connsiteY66" fmla="*/ 857765 h 1600062"/>
              <a:gd name="connsiteX67" fmla="*/ 49483 w 1698908"/>
              <a:gd name="connsiteY67" fmla="*/ 874261 h 1600062"/>
              <a:gd name="connsiteX68" fmla="*/ 49483 w 1698908"/>
              <a:gd name="connsiteY68" fmla="*/ 874261 h 16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98908" h="1600062">
                <a:moveTo>
                  <a:pt x="0" y="709306"/>
                </a:moveTo>
                <a:lnTo>
                  <a:pt x="0" y="709306"/>
                </a:lnTo>
                <a:cubicBezTo>
                  <a:pt x="49483" y="703807"/>
                  <a:pt x="98701" y="694800"/>
                  <a:pt x="148448" y="692810"/>
                </a:cubicBezTo>
                <a:cubicBezTo>
                  <a:pt x="373757" y="683797"/>
                  <a:pt x="600490" y="700170"/>
                  <a:pt x="824713" y="676315"/>
                </a:cubicBezTo>
                <a:cubicBezTo>
                  <a:pt x="864139" y="672121"/>
                  <a:pt x="923678" y="610333"/>
                  <a:pt x="923678" y="610333"/>
                </a:cubicBezTo>
                <a:cubicBezTo>
                  <a:pt x="929176" y="593837"/>
                  <a:pt x="932396" y="576398"/>
                  <a:pt x="940172" y="560846"/>
                </a:cubicBezTo>
                <a:cubicBezTo>
                  <a:pt x="949037" y="543114"/>
                  <a:pt x="971997" y="531150"/>
                  <a:pt x="973161" y="511360"/>
                </a:cubicBezTo>
                <a:cubicBezTo>
                  <a:pt x="985261" y="305660"/>
                  <a:pt x="991767" y="333075"/>
                  <a:pt x="923678" y="230937"/>
                </a:cubicBezTo>
                <a:cubicBezTo>
                  <a:pt x="897568" y="126489"/>
                  <a:pt x="919759" y="183818"/>
                  <a:pt x="841207" y="65982"/>
                </a:cubicBezTo>
                <a:cubicBezTo>
                  <a:pt x="830211" y="49486"/>
                  <a:pt x="827025" y="22765"/>
                  <a:pt x="808218" y="16495"/>
                </a:cubicBezTo>
                <a:lnTo>
                  <a:pt x="758736" y="0"/>
                </a:lnTo>
                <a:cubicBezTo>
                  <a:pt x="714751" y="5498"/>
                  <a:pt x="670394" y="8565"/>
                  <a:pt x="626782" y="16495"/>
                </a:cubicBezTo>
                <a:cubicBezTo>
                  <a:pt x="609676" y="19605"/>
                  <a:pt x="589593" y="20696"/>
                  <a:pt x="577299" y="32991"/>
                </a:cubicBezTo>
                <a:cubicBezTo>
                  <a:pt x="549264" y="61028"/>
                  <a:pt x="511322" y="131964"/>
                  <a:pt x="511322" y="131964"/>
                </a:cubicBezTo>
                <a:cubicBezTo>
                  <a:pt x="483991" y="241298"/>
                  <a:pt x="486323" y="200389"/>
                  <a:pt x="511322" y="362900"/>
                </a:cubicBezTo>
                <a:cubicBezTo>
                  <a:pt x="513966" y="380086"/>
                  <a:pt x="516954" y="398809"/>
                  <a:pt x="527816" y="412387"/>
                </a:cubicBezTo>
                <a:cubicBezTo>
                  <a:pt x="540199" y="427868"/>
                  <a:pt x="562070" y="432686"/>
                  <a:pt x="577299" y="445378"/>
                </a:cubicBezTo>
                <a:cubicBezTo>
                  <a:pt x="595219" y="460312"/>
                  <a:pt x="611849" y="476943"/>
                  <a:pt x="626782" y="494864"/>
                </a:cubicBezTo>
                <a:cubicBezTo>
                  <a:pt x="639473" y="510094"/>
                  <a:pt x="647079" y="529121"/>
                  <a:pt x="659770" y="544351"/>
                </a:cubicBezTo>
                <a:cubicBezTo>
                  <a:pt x="674703" y="562272"/>
                  <a:pt x="694320" y="575916"/>
                  <a:pt x="709253" y="593837"/>
                </a:cubicBezTo>
                <a:cubicBezTo>
                  <a:pt x="721944" y="609067"/>
                  <a:pt x="729550" y="628094"/>
                  <a:pt x="742241" y="643324"/>
                </a:cubicBezTo>
                <a:cubicBezTo>
                  <a:pt x="810124" y="724790"/>
                  <a:pt x="795163" y="666699"/>
                  <a:pt x="857701" y="791783"/>
                </a:cubicBezTo>
                <a:cubicBezTo>
                  <a:pt x="868697" y="813777"/>
                  <a:pt x="878491" y="836415"/>
                  <a:pt x="890690" y="857765"/>
                </a:cubicBezTo>
                <a:cubicBezTo>
                  <a:pt x="900525" y="874978"/>
                  <a:pt x="914813" y="889520"/>
                  <a:pt x="923678" y="907252"/>
                </a:cubicBezTo>
                <a:cubicBezTo>
                  <a:pt x="931453" y="922804"/>
                  <a:pt x="936263" y="939796"/>
                  <a:pt x="940172" y="956738"/>
                </a:cubicBezTo>
                <a:cubicBezTo>
                  <a:pt x="952780" y="1011376"/>
                  <a:pt x="962165" y="1066708"/>
                  <a:pt x="973161" y="1121693"/>
                </a:cubicBezTo>
                <a:lnTo>
                  <a:pt x="989655" y="1204170"/>
                </a:lnTo>
                <a:cubicBezTo>
                  <a:pt x="984157" y="1297645"/>
                  <a:pt x="982477" y="1391422"/>
                  <a:pt x="973161" y="1484594"/>
                </a:cubicBezTo>
                <a:cubicBezTo>
                  <a:pt x="971431" y="1501895"/>
                  <a:pt x="967528" y="1520502"/>
                  <a:pt x="956667" y="1534080"/>
                </a:cubicBezTo>
                <a:cubicBezTo>
                  <a:pt x="944283" y="1549560"/>
                  <a:pt x="925299" y="1559019"/>
                  <a:pt x="907184" y="1567071"/>
                </a:cubicBezTo>
                <a:cubicBezTo>
                  <a:pt x="875408" y="1581195"/>
                  <a:pt x="808218" y="1600062"/>
                  <a:pt x="808218" y="1600062"/>
                </a:cubicBezTo>
                <a:cubicBezTo>
                  <a:pt x="691953" y="1585528"/>
                  <a:pt x="693674" y="1600612"/>
                  <a:pt x="610287" y="1550576"/>
                </a:cubicBezTo>
                <a:cubicBezTo>
                  <a:pt x="576290" y="1530176"/>
                  <a:pt x="511322" y="1484594"/>
                  <a:pt x="511322" y="1484594"/>
                </a:cubicBezTo>
                <a:cubicBezTo>
                  <a:pt x="500326" y="1462600"/>
                  <a:pt x="492625" y="1438622"/>
                  <a:pt x="478333" y="1418612"/>
                </a:cubicBezTo>
                <a:cubicBezTo>
                  <a:pt x="464775" y="1399629"/>
                  <a:pt x="430145" y="1392416"/>
                  <a:pt x="428851" y="1369125"/>
                </a:cubicBezTo>
                <a:cubicBezTo>
                  <a:pt x="413671" y="1095860"/>
                  <a:pt x="412390" y="1171151"/>
                  <a:pt x="527816" y="1072207"/>
                </a:cubicBezTo>
                <a:cubicBezTo>
                  <a:pt x="545527" y="1057025"/>
                  <a:pt x="562366" y="1040641"/>
                  <a:pt x="577299" y="1022720"/>
                </a:cubicBezTo>
                <a:cubicBezTo>
                  <a:pt x="589990" y="1007490"/>
                  <a:pt x="595058" y="985926"/>
                  <a:pt x="610287" y="973234"/>
                </a:cubicBezTo>
                <a:cubicBezTo>
                  <a:pt x="629176" y="957492"/>
                  <a:pt x="653434" y="949376"/>
                  <a:pt x="676264" y="940243"/>
                </a:cubicBezTo>
                <a:cubicBezTo>
                  <a:pt x="708550" y="927328"/>
                  <a:pt x="742241" y="918249"/>
                  <a:pt x="775230" y="907252"/>
                </a:cubicBezTo>
                <a:lnTo>
                  <a:pt x="874195" y="874261"/>
                </a:lnTo>
                <a:lnTo>
                  <a:pt x="923678" y="857765"/>
                </a:lnTo>
                <a:lnTo>
                  <a:pt x="973161" y="841270"/>
                </a:lnTo>
                <a:cubicBezTo>
                  <a:pt x="989655" y="830273"/>
                  <a:pt x="1007415" y="820971"/>
                  <a:pt x="1022644" y="808279"/>
                </a:cubicBezTo>
                <a:cubicBezTo>
                  <a:pt x="1086461" y="755093"/>
                  <a:pt x="1059479" y="754238"/>
                  <a:pt x="1138103" y="709306"/>
                </a:cubicBezTo>
                <a:cubicBezTo>
                  <a:pt x="1153199" y="700679"/>
                  <a:pt x="1171092" y="698309"/>
                  <a:pt x="1187586" y="692810"/>
                </a:cubicBezTo>
                <a:cubicBezTo>
                  <a:pt x="1198582" y="676315"/>
                  <a:pt x="1205095" y="655709"/>
                  <a:pt x="1220575" y="643324"/>
                </a:cubicBezTo>
                <a:cubicBezTo>
                  <a:pt x="1234151" y="632462"/>
                  <a:pt x="1254506" y="634604"/>
                  <a:pt x="1270057" y="626828"/>
                </a:cubicBezTo>
                <a:cubicBezTo>
                  <a:pt x="1287788" y="617962"/>
                  <a:pt x="1303046" y="604834"/>
                  <a:pt x="1319540" y="593837"/>
                </a:cubicBezTo>
                <a:cubicBezTo>
                  <a:pt x="1330536" y="577342"/>
                  <a:pt x="1338511" y="558370"/>
                  <a:pt x="1352529" y="544351"/>
                </a:cubicBezTo>
                <a:cubicBezTo>
                  <a:pt x="1366546" y="530333"/>
                  <a:pt x="1389628" y="526840"/>
                  <a:pt x="1402011" y="511360"/>
                </a:cubicBezTo>
                <a:cubicBezTo>
                  <a:pt x="1412873" y="497782"/>
                  <a:pt x="1413008" y="478369"/>
                  <a:pt x="1418506" y="461873"/>
                </a:cubicBezTo>
                <a:cubicBezTo>
                  <a:pt x="1489981" y="467372"/>
                  <a:pt x="1563666" y="459897"/>
                  <a:pt x="1632931" y="478369"/>
                </a:cubicBezTo>
                <a:cubicBezTo>
                  <a:pt x="1652086" y="483477"/>
                  <a:pt x="1657868" y="509739"/>
                  <a:pt x="1665919" y="527855"/>
                </a:cubicBezTo>
                <a:cubicBezTo>
                  <a:pt x="1680042" y="559634"/>
                  <a:pt x="1698908" y="626828"/>
                  <a:pt x="1698908" y="626828"/>
                </a:cubicBezTo>
                <a:cubicBezTo>
                  <a:pt x="1693410" y="714804"/>
                  <a:pt x="1701948" y="804800"/>
                  <a:pt x="1682414" y="890756"/>
                </a:cubicBezTo>
                <a:cubicBezTo>
                  <a:pt x="1660319" y="987984"/>
                  <a:pt x="1621989" y="976854"/>
                  <a:pt x="1566954" y="1022720"/>
                </a:cubicBezTo>
                <a:cubicBezTo>
                  <a:pt x="1484585" y="1091366"/>
                  <a:pt x="1554949" y="1059714"/>
                  <a:pt x="1467988" y="1088702"/>
                </a:cubicBezTo>
                <a:cubicBezTo>
                  <a:pt x="1462828" y="1087670"/>
                  <a:pt x="1353592" y="1069368"/>
                  <a:pt x="1336034" y="1055711"/>
                </a:cubicBezTo>
                <a:cubicBezTo>
                  <a:pt x="1299208" y="1027066"/>
                  <a:pt x="1237069" y="956738"/>
                  <a:pt x="1237069" y="956738"/>
                </a:cubicBezTo>
                <a:cubicBezTo>
                  <a:pt x="1231571" y="940243"/>
                  <a:pt x="1232869" y="919547"/>
                  <a:pt x="1220575" y="907252"/>
                </a:cubicBezTo>
                <a:cubicBezTo>
                  <a:pt x="1156626" y="843298"/>
                  <a:pt x="1103137" y="835112"/>
                  <a:pt x="1022644" y="808279"/>
                </a:cubicBezTo>
                <a:cubicBezTo>
                  <a:pt x="941432" y="781206"/>
                  <a:pt x="990315" y="794642"/>
                  <a:pt x="874195" y="775288"/>
                </a:cubicBezTo>
                <a:cubicBezTo>
                  <a:pt x="753237" y="780786"/>
                  <a:pt x="631715" y="778883"/>
                  <a:pt x="511322" y="791783"/>
                </a:cubicBezTo>
                <a:cubicBezTo>
                  <a:pt x="476747" y="795488"/>
                  <a:pt x="446091" y="816339"/>
                  <a:pt x="412356" y="824774"/>
                </a:cubicBezTo>
                <a:cubicBezTo>
                  <a:pt x="390364" y="830273"/>
                  <a:pt x="368176" y="835042"/>
                  <a:pt x="346379" y="841270"/>
                </a:cubicBezTo>
                <a:cubicBezTo>
                  <a:pt x="329662" y="846047"/>
                  <a:pt x="313869" y="853993"/>
                  <a:pt x="296897" y="857765"/>
                </a:cubicBezTo>
                <a:cubicBezTo>
                  <a:pt x="186063" y="882397"/>
                  <a:pt x="176717" y="874261"/>
                  <a:pt x="49483" y="874261"/>
                </a:cubicBezTo>
                <a:lnTo>
                  <a:pt x="49483" y="874261"/>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40" name="Picture 3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1" name="Picture 4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5853942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71" y="208134"/>
            <a:ext cx="8229600" cy="1143000"/>
          </a:xfrm>
        </p:spPr>
        <p:txBody>
          <a:bodyPr/>
          <a:lstStyle/>
          <a:p>
            <a:r>
              <a:rPr lang="en-US" dirty="0" smtClean="0"/>
              <a:t>Park in the Garage</a:t>
            </a:r>
            <a:endParaRPr lang="en-US" dirty="0"/>
          </a:p>
        </p:txBody>
      </p:sp>
      <p:sp>
        <p:nvSpPr>
          <p:cNvPr id="3" name="Content Placeholder 2"/>
          <p:cNvSpPr>
            <a:spLocks noGrp="1"/>
          </p:cNvSpPr>
          <p:nvPr>
            <p:ph idx="1"/>
          </p:nvPr>
        </p:nvSpPr>
        <p:spPr>
          <a:xfrm>
            <a:off x="335052" y="1354626"/>
            <a:ext cx="8591550" cy="4525963"/>
          </a:xfrm>
        </p:spPr>
        <p:txBody>
          <a:bodyPr>
            <a:normAutofit/>
          </a:bodyPr>
          <a:lstStyle/>
          <a:p>
            <a:pPr marL="457200" indent="-457200">
              <a:buFont typeface="+mj-lt"/>
              <a:buAutoNum type="arabicPeriod"/>
            </a:pPr>
            <a:r>
              <a:rPr lang="en-US" sz="2400" dirty="0" smtClean="0"/>
              <a:t>Robots must start on or behind the starting mark and park in the garage (box or tape outline on board)</a:t>
            </a:r>
          </a:p>
          <a:p>
            <a:pPr lvl="1">
              <a:buFont typeface="Arial"/>
              <a:buChar char="•"/>
            </a:pPr>
            <a:r>
              <a:rPr lang="en-US" sz="2000" dirty="0" smtClean="0"/>
              <a:t>Start with the garage straight across from the starting line</a:t>
            </a:r>
          </a:p>
          <a:p>
            <a:pPr lvl="2">
              <a:buFont typeface="Courier New"/>
              <a:buChar char="o"/>
            </a:pPr>
            <a:r>
              <a:rPr lang="en-US" sz="2000" dirty="0" smtClean="0"/>
              <a:t>Garage can be roomy and then make it a tight fit</a:t>
            </a:r>
          </a:p>
          <a:p>
            <a:pPr lvl="1">
              <a:buFont typeface="Arial"/>
              <a:buChar char="•"/>
            </a:pPr>
            <a:r>
              <a:rPr lang="en-US" sz="2000" dirty="0" smtClean="0"/>
              <a:t>If </a:t>
            </a:r>
            <a:r>
              <a:rPr lang="en-US" sz="2000" dirty="0"/>
              <a:t>they touch the garage they must start over at the starting </a:t>
            </a:r>
            <a:r>
              <a:rPr lang="en-US" sz="2000" dirty="0" smtClean="0"/>
              <a:t>line</a:t>
            </a:r>
          </a:p>
          <a:p>
            <a:pPr lvl="1">
              <a:buFont typeface="Arial"/>
              <a:buChar char="•"/>
            </a:pPr>
            <a:r>
              <a:rPr lang="en-US" sz="2000" dirty="0" smtClean="0"/>
              <a:t>Move the garage to various distances and locations</a:t>
            </a:r>
          </a:p>
          <a:p>
            <a:pPr marL="914400" lvl="1" indent="-514350"/>
            <a:endParaRPr lang="en-US" sz="2400" dirty="0"/>
          </a:p>
        </p:txBody>
      </p:sp>
      <p:grpSp>
        <p:nvGrpSpPr>
          <p:cNvPr id="18" name="Group 17"/>
          <p:cNvGrpSpPr/>
          <p:nvPr/>
        </p:nvGrpSpPr>
        <p:grpSpPr>
          <a:xfrm>
            <a:off x="692654" y="4319910"/>
            <a:ext cx="3551917" cy="1793875"/>
            <a:chOff x="2520950" y="4906962"/>
            <a:chExt cx="3551917"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593316" y="6361550"/>
              <a:ext cx="1479551" cy="276999"/>
            </a:xfrm>
            <a:prstGeom prst="rect">
              <a:avLst/>
            </a:prstGeom>
            <a:noFill/>
          </p:spPr>
          <p:txBody>
            <a:bodyPr wrap="square" rtlCol="0">
              <a:spAutoFit/>
            </a:bodyPr>
            <a:lstStyle/>
            <a:p>
              <a:r>
                <a:rPr lang="en-US" sz="1200" dirty="0" smtClean="0"/>
                <a:t>Garage</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2796769" y="4748678"/>
            <a:ext cx="857251" cy="736600"/>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43" name="Line 7"/>
          <p:cNvSpPr>
            <a:spLocks noChangeShapeType="1"/>
          </p:cNvSpPr>
          <p:nvPr/>
        </p:nvSpPr>
        <p:spPr bwMode="auto">
          <a:xfrm>
            <a:off x="1750584" y="5052837"/>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49" name="Group 48"/>
          <p:cNvGrpSpPr/>
          <p:nvPr/>
        </p:nvGrpSpPr>
        <p:grpSpPr>
          <a:xfrm>
            <a:off x="2765020" y="4669394"/>
            <a:ext cx="984250" cy="926715"/>
            <a:chOff x="2732693" y="3790229"/>
            <a:chExt cx="984250" cy="926715"/>
          </a:xfrm>
        </p:grpSpPr>
        <p:cxnSp>
          <p:nvCxnSpPr>
            <p:cNvPr id="46" name="Straight Connector 45"/>
            <p:cNvCxnSpPr/>
            <p:nvPr/>
          </p:nvCxnSpPr>
          <p:spPr>
            <a:xfrm>
              <a:off x="3685119" y="3802544"/>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732693" y="471694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732693" y="3790229"/>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440327" y="4374718"/>
            <a:ext cx="3590925" cy="1793875"/>
            <a:chOff x="2520950" y="4906962"/>
            <a:chExt cx="3590925"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2" name="TextBox 5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4" name="Group 63"/>
          <p:cNvGrpSpPr/>
          <p:nvPr/>
        </p:nvGrpSpPr>
        <p:grpSpPr>
          <a:xfrm rot="19004405">
            <a:off x="6326775" y="4637158"/>
            <a:ext cx="1007382" cy="916713"/>
            <a:chOff x="2780896" y="3930488"/>
            <a:chExt cx="1007382" cy="916713"/>
          </a:xfrm>
        </p:grpSpPr>
        <p:cxnSp>
          <p:nvCxnSpPr>
            <p:cNvPr id="65" name="Straight Connector 64"/>
            <p:cNvCxnSpPr/>
            <p:nvPr/>
          </p:nvCxnSpPr>
          <p:spPr>
            <a:xfrm>
              <a:off x="3767323" y="3930488"/>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8" name="Picture 6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93718918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579"/>
            <a:ext cx="8229600" cy="1143000"/>
          </a:xfrm>
        </p:spPr>
        <p:txBody>
          <a:bodyPr>
            <a:normAutofit fontScale="90000"/>
          </a:bodyPr>
          <a:lstStyle/>
          <a:p>
            <a:r>
              <a:rPr lang="en-US" dirty="0" smtClean="0"/>
              <a:t>Park in the </a:t>
            </a:r>
            <a:r>
              <a:rPr lang="en-US" dirty="0"/>
              <a:t>G</a:t>
            </a:r>
            <a:r>
              <a:rPr lang="en-US" dirty="0" smtClean="0"/>
              <a:t>arage and </a:t>
            </a:r>
            <a:br>
              <a:rPr lang="en-US" dirty="0" smtClean="0"/>
            </a:br>
            <a:r>
              <a:rPr lang="en-US" dirty="0" smtClean="0"/>
              <a:t>Miss the Bicycle</a:t>
            </a:r>
            <a:endParaRPr lang="en-US" dirty="0"/>
          </a:p>
        </p:txBody>
      </p:sp>
      <p:sp>
        <p:nvSpPr>
          <p:cNvPr id="3" name="Content Placeholder 2"/>
          <p:cNvSpPr>
            <a:spLocks noGrp="1"/>
          </p:cNvSpPr>
          <p:nvPr>
            <p:ph idx="1"/>
          </p:nvPr>
        </p:nvSpPr>
        <p:spPr>
          <a:xfrm>
            <a:off x="255443" y="1556111"/>
            <a:ext cx="8591550" cy="4525963"/>
          </a:xfrm>
        </p:spPr>
        <p:txBody>
          <a:bodyPr>
            <a:normAutofit/>
          </a:bodyPr>
          <a:lstStyle/>
          <a:p>
            <a:pPr marL="457200" lvl="1" indent="0">
              <a:buNone/>
            </a:pPr>
            <a:r>
              <a:rPr lang="en-US" sz="2000" dirty="0" smtClean="0"/>
              <a:t>“Park in the Garage” </a:t>
            </a:r>
            <a:r>
              <a:rPr lang="en-US" sz="2000" dirty="0"/>
              <a:t>v</a:t>
            </a:r>
            <a:r>
              <a:rPr lang="en-US" sz="2000" dirty="0" smtClean="0"/>
              <a:t>ariation</a:t>
            </a:r>
          </a:p>
          <a:p>
            <a:pPr lvl="1">
              <a:buFont typeface="Courier New"/>
              <a:buChar char="o"/>
            </a:pPr>
            <a:r>
              <a:rPr lang="en-US" sz="2000" dirty="0" smtClean="0"/>
              <a:t>Place an object(s) between the starting line and garage</a:t>
            </a:r>
          </a:p>
          <a:p>
            <a:pPr lvl="1"/>
            <a:endParaRPr lang="en-US" sz="2000" dirty="0" smtClean="0"/>
          </a:p>
          <a:p>
            <a:pPr lvl="1"/>
            <a:endParaRPr lang="en-US" sz="2000" dirty="0"/>
          </a:p>
          <a:p>
            <a:pPr lvl="1"/>
            <a:endParaRPr lang="en-US" sz="2000" dirty="0" smtClean="0"/>
          </a:p>
          <a:p>
            <a:pPr marL="914400" lvl="1" indent="-514350"/>
            <a:endParaRPr lang="en-US" sz="2400" dirty="0"/>
          </a:p>
        </p:txBody>
      </p:sp>
      <p:grpSp>
        <p:nvGrpSpPr>
          <p:cNvPr id="18" name="Group 17"/>
          <p:cNvGrpSpPr/>
          <p:nvPr/>
        </p:nvGrpSpPr>
        <p:grpSpPr>
          <a:xfrm>
            <a:off x="692654" y="3071694"/>
            <a:ext cx="3590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2892021" y="3638118"/>
            <a:ext cx="857251" cy="736600"/>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2790091" y="3569525"/>
            <a:ext cx="1007382" cy="929428"/>
            <a:chOff x="2780896" y="3953604"/>
            <a:chExt cx="1007382" cy="929428"/>
          </a:xfrm>
        </p:grpSpPr>
        <p:cxnSp>
          <p:nvCxnSpPr>
            <p:cNvPr id="46" name="Straight Connector 45"/>
            <p:cNvCxnSpPr>
              <a:stCxn id="5"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935628" y="3503495"/>
            <a:ext cx="3590925" cy="1793875"/>
            <a:chOff x="2520950" y="4906962"/>
            <a:chExt cx="3590925"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2" name="TextBox 5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4" name="Group 63"/>
          <p:cNvGrpSpPr/>
          <p:nvPr/>
        </p:nvGrpSpPr>
        <p:grpSpPr>
          <a:xfrm rot="19004405">
            <a:off x="6862724" y="3720171"/>
            <a:ext cx="1007382" cy="929428"/>
            <a:chOff x="2780896" y="3953604"/>
            <a:chExt cx="1007382" cy="929428"/>
          </a:xfrm>
        </p:grpSpPr>
        <p:cxnSp>
          <p:nvCxnSpPr>
            <p:cNvPr id="65" name="Straight Connector 64"/>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8" name="Can 67"/>
          <p:cNvSpPr/>
          <p:nvPr/>
        </p:nvSpPr>
        <p:spPr>
          <a:xfrm>
            <a:off x="2120416" y="365272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Can 68"/>
          <p:cNvSpPr/>
          <p:nvPr/>
        </p:nvSpPr>
        <p:spPr>
          <a:xfrm>
            <a:off x="6244002" y="483188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Can 69"/>
          <p:cNvSpPr/>
          <p:nvPr/>
        </p:nvSpPr>
        <p:spPr>
          <a:xfrm>
            <a:off x="5879304" y="384154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1" name="Picture 7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2" name="Picture 71"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9329448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61" y="-23812"/>
            <a:ext cx="8229600" cy="1143000"/>
          </a:xfrm>
        </p:spPr>
        <p:txBody>
          <a:bodyPr/>
          <a:lstStyle/>
          <a:p>
            <a:r>
              <a:rPr lang="en-US" dirty="0" smtClean="0"/>
              <a:t>Walk the Line</a:t>
            </a:r>
            <a:endParaRPr lang="en-US" dirty="0"/>
          </a:p>
        </p:txBody>
      </p:sp>
      <p:sp>
        <p:nvSpPr>
          <p:cNvPr id="3" name="Content Placeholder 2"/>
          <p:cNvSpPr>
            <a:spLocks noGrp="1"/>
          </p:cNvSpPr>
          <p:nvPr>
            <p:ph idx="1"/>
          </p:nvPr>
        </p:nvSpPr>
        <p:spPr>
          <a:xfrm>
            <a:off x="145301" y="979058"/>
            <a:ext cx="9112300" cy="4525963"/>
          </a:xfrm>
        </p:spPr>
        <p:txBody>
          <a:bodyPr>
            <a:normAutofit/>
          </a:bodyPr>
          <a:lstStyle/>
          <a:p>
            <a:pPr marL="457200" lvl="1" indent="0">
              <a:buNone/>
            </a:pPr>
            <a:r>
              <a:rPr lang="en-US" sz="2000" dirty="0" smtClean="0"/>
              <a:t>Brings in the concept of driving in a straight line</a:t>
            </a:r>
          </a:p>
          <a:p>
            <a:pPr lvl="1">
              <a:buFont typeface="Arial"/>
              <a:buChar char="•"/>
            </a:pPr>
            <a:r>
              <a:rPr lang="en-US" sz="2000" dirty="0" smtClean="0"/>
              <a:t>Robot must move without touching the line (easiest to hardest below)</a:t>
            </a:r>
          </a:p>
          <a:p>
            <a:pPr lvl="2">
              <a:buFont typeface="Courier New"/>
              <a:buChar char="o"/>
            </a:pPr>
            <a:r>
              <a:rPr lang="en-US" sz="1700" dirty="0"/>
              <a:t>You can use one line and have the robot move down the side without touching </a:t>
            </a:r>
            <a:r>
              <a:rPr lang="en-US" sz="1700" dirty="0" smtClean="0"/>
              <a:t>it</a:t>
            </a:r>
          </a:p>
          <a:p>
            <a:pPr lvl="3">
              <a:buFont typeface="Arial"/>
              <a:buChar char="•"/>
            </a:pPr>
            <a:r>
              <a:rPr lang="en-US" sz="1700" dirty="0" smtClean="0"/>
              <a:t>Make this a time trial-quickest time without touching (faster is harder to control)</a:t>
            </a:r>
            <a:endParaRPr lang="en-US" sz="1700" dirty="0"/>
          </a:p>
          <a:p>
            <a:pPr lvl="2">
              <a:buFont typeface="Courier New"/>
              <a:buChar char="o"/>
            </a:pPr>
            <a:r>
              <a:rPr lang="en-US" sz="1700" dirty="0" smtClean="0"/>
              <a:t>You can make a lane and have the robot drive down it without touching either side.</a:t>
            </a:r>
          </a:p>
          <a:p>
            <a:pPr lvl="3">
              <a:buFont typeface="Arial"/>
              <a:buChar char="•"/>
            </a:pPr>
            <a:r>
              <a:rPr lang="en-US" sz="1700" dirty="0" smtClean="0"/>
              <a:t>Increase difficulty by making the lane narrower</a:t>
            </a:r>
          </a:p>
          <a:p>
            <a:pPr lvl="2">
              <a:buFont typeface="Courier New"/>
              <a:buChar char="o"/>
            </a:pPr>
            <a:r>
              <a:rPr lang="en-US" sz="1700" dirty="0" smtClean="0"/>
              <a:t>You can use one line and have the robot straddle it with the goal of running the full length without either wheel touching the line</a:t>
            </a:r>
          </a:p>
          <a:p>
            <a:pPr marL="457200" lvl="1" indent="0">
              <a:buNone/>
            </a:pPr>
            <a:endParaRPr lang="en-US" sz="2000" dirty="0" smtClean="0"/>
          </a:p>
          <a:p>
            <a:pPr marL="914400" lvl="1" indent="-514350"/>
            <a:endParaRPr lang="en-US" sz="2400" dirty="0"/>
          </a:p>
        </p:txBody>
      </p:sp>
      <p:sp>
        <p:nvSpPr>
          <p:cNvPr id="5" name="Rectangle 4"/>
          <p:cNvSpPr/>
          <p:nvPr/>
        </p:nvSpPr>
        <p:spPr>
          <a:xfrm>
            <a:off x="145301" y="4017624"/>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95861" y="4641672"/>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145301" y="454626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3037394" y="415868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917785" y="4301558"/>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3037394" y="447800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917785" y="5097564"/>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37394" y="550502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037394" y="4568647"/>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6308802" y="4730504"/>
            <a:ext cx="857251" cy="736600"/>
            <a:chOff x="936624" y="3121025"/>
            <a:chExt cx="857251" cy="736600"/>
          </a:xfrm>
        </p:grpSpPr>
        <p:sp>
          <p:nvSpPr>
            <p:cNvPr id="55" name="Rectangle 5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ounded Rectangle 5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2" name="Line 7"/>
          <p:cNvSpPr>
            <a:spLocks noChangeShapeType="1"/>
          </p:cNvSpPr>
          <p:nvPr/>
        </p:nvSpPr>
        <p:spPr bwMode="auto">
          <a:xfrm>
            <a:off x="1555072" y="4981397"/>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3" name="Line 7"/>
          <p:cNvSpPr>
            <a:spLocks noChangeShapeType="1"/>
          </p:cNvSpPr>
          <p:nvPr/>
        </p:nvSpPr>
        <p:spPr bwMode="auto">
          <a:xfrm>
            <a:off x="4140525" y="490837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4" name="Line 7"/>
          <p:cNvSpPr>
            <a:spLocks noChangeShapeType="1"/>
          </p:cNvSpPr>
          <p:nvPr/>
        </p:nvSpPr>
        <p:spPr bwMode="auto">
          <a:xfrm>
            <a:off x="7354293" y="4988313"/>
            <a:ext cx="771524"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40" name="Picture 3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9" name="Picture 4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36082613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2"/>
            <a:ext cx="8229600" cy="1143000"/>
          </a:xfrm>
        </p:spPr>
        <p:txBody>
          <a:bodyPr/>
          <a:lstStyle/>
          <a:p>
            <a:r>
              <a:rPr lang="en-US" dirty="0" smtClean="0"/>
              <a:t>Variations on Walk the Line</a:t>
            </a:r>
            <a:endParaRPr lang="en-US" dirty="0"/>
          </a:p>
        </p:txBody>
      </p:sp>
      <p:sp>
        <p:nvSpPr>
          <p:cNvPr id="3" name="Content Placeholder 2"/>
          <p:cNvSpPr>
            <a:spLocks noGrp="1"/>
          </p:cNvSpPr>
          <p:nvPr>
            <p:ph idx="1"/>
          </p:nvPr>
        </p:nvSpPr>
        <p:spPr>
          <a:xfrm>
            <a:off x="278270" y="1130886"/>
            <a:ext cx="8591550" cy="4525963"/>
          </a:xfrm>
        </p:spPr>
        <p:txBody>
          <a:bodyPr>
            <a:normAutofit/>
          </a:bodyPr>
          <a:lstStyle/>
          <a:p>
            <a:pPr marL="457200" lvl="1" indent="0">
              <a:buNone/>
            </a:pPr>
            <a:r>
              <a:rPr lang="en-US" sz="2000" dirty="0" smtClean="0"/>
              <a:t>Same as before only have them stop and go backwards without touching the line as well</a:t>
            </a:r>
          </a:p>
          <a:p>
            <a:pPr marL="914400" lvl="1" indent="-514350">
              <a:buFont typeface="Arial"/>
              <a:buChar char="•"/>
            </a:pPr>
            <a:r>
              <a:rPr lang="en-US" sz="2000" dirty="0" smtClean="0"/>
              <a:t>Add a starting line to begin and a finish line the robot must touch before backing up</a:t>
            </a:r>
            <a:endParaRPr lang="en-US" sz="2000" dirty="0"/>
          </a:p>
        </p:txBody>
      </p:sp>
      <p:grpSp>
        <p:nvGrpSpPr>
          <p:cNvPr id="4" name="Group 3"/>
          <p:cNvGrpSpPr/>
          <p:nvPr/>
        </p:nvGrpSpPr>
        <p:grpSpPr>
          <a:xfrm>
            <a:off x="145301" y="2647231"/>
            <a:ext cx="8541499" cy="3104636"/>
            <a:chOff x="145301" y="2975323"/>
            <a:chExt cx="8541499" cy="3104636"/>
          </a:xfrm>
        </p:grpSpPr>
        <p:sp>
          <p:nvSpPr>
            <p:cNvPr id="5" name="Rectangle 4"/>
            <p:cNvSpPr/>
            <p:nvPr/>
          </p:nvSpPr>
          <p:spPr>
            <a:xfrm>
              <a:off x="145301" y="297532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95861" y="3605824"/>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145301" y="3503960"/>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917785" y="446991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3037394" y="407956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917785" y="5330766"/>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37394" y="510658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037394" y="4170207"/>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6308802" y="4963706"/>
              <a:ext cx="857251" cy="736600"/>
              <a:chOff x="936624" y="3121025"/>
              <a:chExt cx="857251" cy="736600"/>
            </a:xfrm>
          </p:grpSpPr>
          <p:sp>
            <p:nvSpPr>
              <p:cNvPr id="55" name="Rectangle 5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ounded Rectangle 5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2" name="Line 7"/>
            <p:cNvSpPr>
              <a:spLocks noChangeShapeType="1"/>
            </p:cNvSpPr>
            <p:nvPr/>
          </p:nvSpPr>
          <p:spPr bwMode="auto">
            <a:xfrm>
              <a:off x="1555072" y="394554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3" name="Line 7"/>
            <p:cNvSpPr>
              <a:spLocks noChangeShapeType="1"/>
            </p:cNvSpPr>
            <p:nvPr/>
          </p:nvSpPr>
          <p:spPr bwMode="auto">
            <a:xfrm>
              <a:off x="4140525" y="450993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4" name="Line 7"/>
            <p:cNvSpPr>
              <a:spLocks noChangeShapeType="1"/>
            </p:cNvSpPr>
            <p:nvPr/>
          </p:nvSpPr>
          <p:spPr bwMode="auto">
            <a:xfrm>
              <a:off x="7354293" y="5221515"/>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cxnSp>
        <p:nvCxnSpPr>
          <p:cNvPr id="40" name="Straight Connector 39"/>
          <p:cNvCxnSpPr/>
          <p:nvPr/>
        </p:nvCxnSpPr>
        <p:spPr>
          <a:xfrm>
            <a:off x="2914316" y="264723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45301" y="2647232"/>
            <a:ext cx="0" cy="16100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917785"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5779673" y="3781203"/>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3066716" y="3760332"/>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663656"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Line 7"/>
          <p:cNvSpPr>
            <a:spLocks noChangeShapeType="1"/>
          </p:cNvSpPr>
          <p:nvPr/>
        </p:nvSpPr>
        <p:spPr bwMode="auto">
          <a:xfrm flipH="1">
            <a:off x="7793789" y="5182945"/>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1" name="Line 7"/>
          <p:cNvSpPr>
            <a:spLocks noChangeShapeType="1"/>
          </p:cNvSpPr>
          <p:nvPr/>
        </p:nvSpPr>
        <p:spPr bwMode="auto">
          <a:xfrm flipH="1">
            <a:off x="2091311" y="3871457"/>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4912049" y="4435840"/>
            <a:ext cx="761608"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68" name="Picture 67"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10932160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Variations on Walk the Line- </a:t>
            </a:r>
            <a:br>
              <a:rPr lang="en-US" dirty="0" smtClean="0"/>
            </a:br>
            <a:r>
              <a:rPr lang="en-US" dirty="0" smtClean="0"/>
              <a:t>Jousting!</a:t>
            </a:r>
            <a:endParaRPr lang="en-US" dirty="0"/>
          </a:p>
        </p:txBody>
      </p:sp>
      <p:sp>
        <p:nvSpPr>
          <p:cNvPr id="3" name="Content Placeholder 2"/>
          <p:cNvSpPr>
            <a:spLocks noGrp="1"/>
          </p:cNvSpPr>
          <p:nvPr>
            <p:ph idx="1"/>
          </p:nvPr>
        </p:nvSpPr>
        <p:spPr>
          <a:xfrm>
            <a:off x="295861" y="1143000"/>
            <a:ext cx="8591550" cy="4525963"/>
          </a:xfrm>
        </p:spPr>
        <p:txBody>
          <a:bodyPr>
            <a:normAutofit/>
          </a:bodyPr>
          <a:lstStyle/>
          <a:p>
            <a:pPr marL="914400" lvl="1" indent="-514350">
              <a:buFont typeface="Arial"/>
              <a:buChar char="•"/>
            </a:pPr>
            <a:r>
              <a:rPr lang="en-US" sz="2000" dirty="0" smtClean="0"/>
              <a:t>Robots on opposite sides of the line move towards each other and try to knock object off of other robot</a:t>
            </a:r>
          </a:p>
          <a:p>
            <a:pPr marL="1314450" lvl="2" indent="-514350">
              <a:buFont typeface="Courier New"/>
              <a:buChar char="o"/>
            </a:pPr>
            <a:r>
              <a:rPr lang="en-US" sz="2000" dirty="0" smtClean="0"/>
              <a:t>Use whatever object is handy</a:t>
            </a:r>
          </a:p>
          <a:p>
            <a:pPr marL="400050" lvl="1" indent="0">
              <a:buNone/>
            </a:pPr>
            <a:r>
              <a:rPr lang="en-US" sz="2400" dirty="0" smtClean="0"/>
              <a:t>Engineering Point-</a:t>
            </a:r>
            <a:endParaRPr lang="en-US" sz="2400" dirty="0"/>
          </a:p>
          <a:p>
            <a:pPr marL="400050" lvl="1" indent="0">
              <a:buNone/>
            </a:pPr>
            <a:r>
              <a:rPr lang="en-US" sz="2000" dirty="0" smtClean="0"/>
              <a:t>Have the students engineer how they attach their lance (new unsharpened pencils work well) to their robot</a:t>
            </a:r>
          </a:p>
        </p:txBody>
      </p:sp>
      <p:grpSp>
        <p:nvGrpSpPr>
          <p:cNvPr id="22" name="Group 21"/>
          <p:cNvGrpSpPr/>
          <p:nvPr/>
        </p:nvGrpSpPr>
        <p:grpSpPr>
          <a:xfrm>
            <a:off x="2048131" y="3712536"/>
            <a:ext cx="4569238" cy="2514974"/>
            <a:chOff x="2048131" y="3276023"/>
            <a:chExt cx="4569238" cy="2514974"/>
          </a:xfrm>
        </p:grpSpPr>
        <p:sp>
          <p:nvSpPr>
            <p:cNvPr id="38" name="Rectangle 37"/>
            <p:cNvSpPr/>
            <p:nvPr/>
          </p:nvSpPr>
          <p:spPr>
            <a:xfrm>
              <a:off x="2048131" y="3276023"/>
              <a:ext cx="4569238" cy="251497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rot="10800000">
              <a:off x="5539622" y="4623981"/>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a:off x="2048131" y="4578715"/>
              <a:ext cx="45692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180143" y="3797961"/>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3" name="Line 7"/>
            <p:cNvSpPr>
              <a:spLocks noChangeShapeType="1"/>
            </p:cNvSpPr>
            <p:nvPr/>
          </p:nvSpPr>
          <p:spPr bwMode="auto">
            <a:xfrm>
              <a:off x="3369001" y="4192733"/>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4531245" y="4890367"/>
              <a:ext cx="761608" cy="0"/>
            </a:xfrm>
            <a:prstGeom prst="line">
              <a:avLst/>
            </a:prstGeom>
            <a:noFill/>
            <a:ln w="38100">
              <a:solidFill>
                <a:srgbClr val="FF0000"/>
              </a:solidFill>
              <a:prstDash val="sysDash"/>
              <a:round/>
              <a:headEnd/>
              <a:tailEnd type="stealth" w="med" len="med"/>
            </a:ln>
          </p:spPr>
          <p:txBody>
            <a:bodyPr/>
            <a:lstStyle/>
            <a:p>
              <a:endParaRPr lang="en-US" dirty="0"/>
            </a:p>
          </p:txBody>
        </p:sp>
        <p:cxnSp>
          <p:nvCxnSpPr>
            <p:cNvPr id="18" name="Straight Connector 17"/>
            <p:cNvCxnSpPr/>
            <p:nvPr/>
          </p:nvCxnSpPr>
          <p:spPr>
            <a:xfrm>
              <a:off x="2831019" y="4296436"/>
              <a:ext cx="778455" cy="492645"/>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126291" y="4296436"/>
              <a:ext cx="778455" cy="654414"/>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27" name="Picture 2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8" name="Picture 2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8348451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Race Track</a:t>
            </a:r>
            <a:endParaRPr lang="en-US" dirty="0"/>
          </a:p>
        </p:txBody>
      </p:sp>
      <p:sp>
        <p:nvSpPr>
          <p:cNvPr id="3" name="Content Placeholder 2"/>
          <p:cNvSpPr>
            <a:spLocks noGrp="1"/>
          </p:cNvSpPr>
          <p:nvPr>
            <p:ph idx="1"/>
          </p:nvPr>
        </p:nvSpPr>
        <p:spPr>
          <a:xfrm>
            <a:off x="511278" y="633730"/>
            <a:ext cx="8591550" cy="4525963"/>
          </a:xfrm>
        </p:spPr>
        <p:txBody>
          <a:bodyPr>
            <a:normAutofit/>
          </a:bodyPr>
          <a:lstStyle/>
          <a:p>
            <a:pPr marL="457200" lvl="1" indent="0">
              <a:buNone/>
            </a:pPr>
            <a:r>
              <a:rPr lang="en-US" sz="2000" dirty="0" smtClean="0"/>
              <a:t>Brings in the concept of controlled driving</a:t>
            </a:r>
          </a:p>
          <a:p>
            <a:pPr marL="457200" lvl="1" indent="0">
              <a:buNone/>
            </a:pPr>
            <a:r>
              <a:rPr lang="en-US" sz="2000" dirty="0" smtClean="0"/>
              <a:t>Robot must move within the lane  completing the course</a:t>
            </a:r>
          </a:p>
          <a:p>
            <a:pPr lvl="1">
              <a:buFont typeface="Arial"/>
              <a:buChar char="•"/>
            </a:pPr>
            <a:r>
              <a:rPr lang="en-US" sz="1500" dirty="0" smtClean="0"/>
              <a:t>Make this a time trial the fastest to complete the course with no errors</a:t>
            </a:r>
          </a:p>
          <a:p>
            <a:pPr lvl="2">
              <a:buFont typeface="Courier New"/>
              <a:buChar char="o"/>
            </a:pPr>
            <a:r>
              <a:rPr lang="en-US" sz="1500" dirty="0" smtClean="0"/>
              <a:t>If you touch the line then you have to start over and the clock keeps running</a:t>
            </a:r>
          </a:p>
          <a:p>
            <a:pPr lvl="1">
              <a:buFont typeface="Arial"/>
              <a:buChar char="•"/>
            </a:pPr>
            <a:r>
              <a:rPr lang="en-US" sz="1500" dirty="0" smtClean="0"/>
              <a:t>You can use a much larger track if desired (taped lanes on the classroom floor work well)</a:t>
            </a:r>
          </a:p>
          <a:p>
            <a:pPr lvl="1">
              <a:buFont typeface="Arial"/>
              <a:buChar char="•"/>
            </a:pPr>
            <a:r>
              <a:rPr lang="en-US" sz="1500" dirty="0" smtClean="0"/>
              <a:t>You </a:t>
            </a:r>
            <a:r>
              <a:rPr lang="en-US" sz="1500" dirty="0"/>
              <a:t>can </a:t>
            </a:r>
            <a:r>
              <a:rPr lang="en-US" sz="1500" dirty="0" smtClean="0"/>
              <a:t>use different lane setups</a:t>
            </a:r>
          </a:p>
          <a:p>
            <a:pPr lvl="2">
              <a:buFont typeface="Courier New"/>
              <a:buChar char="o"/>
            </a:pPr>
            <a:r>
              <a:rPr lang="en-US" sz="1500" dirty="0" smtClean="0"/>
              <a:t>The tighter and more numerous the turns the more difficult it is</a:t>
            </a:r>
          </a:p>
          <a:p>
            <a:pPr lvl="1">
              <a:buFont typeface="Arial"/>
              <a:buChar char="•"/>
            </a:pPr>
            <a:r>
              <a:rPr lang="en-US" sz="1500" dirty="0" smtClean="0"/>
              <a:t>Extension- once finished, make them stop and back up all the way to the start</a:t>
            </a:r>
          </a:p>
          <a:p>
            <a:pPr marL="457200" lvl="1" indent="0">
              <a:buNone/>
            </a:pPr>
            <a:endParaRPr lang="en-US" sz="2000" dirty="0" smtClean="0"/>
          </a:p>
          <a:p>
            <a:pPr marL="914400" lvl="1" indent="-514350"/>
            <a:endParaRPr lang="en-US" sz="2400" dirty="0"/>
          </a:p>
        </p:txBody>
      </p:sp>
      <p:grpSp>
        <p:nvGrpSpPr>
          <p:cNvPr id="18" name="Group 17"/>
          <p:cNvGrpSpPr/>
          <p:nvPr/>
        </p:nvGrpSpPr>
        <p:grpSpPr>
          <a:xfrm>
            <a:off x="582322" y="3095029"/>
            <a:ext cx="2288916" cy="1497473"/>
            <a:chOff x="278985" y="2980095"/>
            <a:chExt cx="2780632" cy="1819167"/>
          </a:xfrm>
        </p:grpSpPr>
        <p:grpSp>
          <p:nvGrpSpPr>
            <p:cNvPr id="17" name="Group 16"/>
            <p:cNvGrpSpPr/>
            <p:nvPr/>
          </p:nvGrpSpPr>
          <p:grpSpPr>
            <a:xfrm>
              <a:off x="278985" y="2980095"/>
              <a:ext cx="2769015" cy="1819167"/>
              <a:chOff x="3037394" y="3721960"/>
              <a:chExt cx="2769015" cy="1610046"/>
            </a:xfrm>
          </p:grpSpPr>
          <p:sp>
            <p:nvSpPr>
              <p:cNvPr id="38" name="Rectangle 37"/>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4" name="Group 43"/>
              <p:cNvGrpSpPr/>
              <p:nvPr/>
            </p:nvGrpSpPr>
            <p:grpSpPr>
              <a:xfrm>
                <a:off x="3037394" y="4170207"/>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4" name="Freeform 3"/>
              <p:cNvSpPr/>
              <p:nvPr/>
            </p:nvSpPr>
            <p:spPr>
              <a:xfrm>
                <a:off x="3048000" y="3729789"/>
                <a:ext cx="2205789" cy="922422"/>
              </a:xfrm>
              <a:custGeom>
                <a:avLst/>
                <a:gdLst>
                  <a:gd name="connsiteX0" fmla="*/ 0 w 2205789"/>
                  <a:gd name="connsiteY0" fmla="*/ 347579 h 922422"/>
                  <a:gd name="connsiteX1" fmla="*/ 401053 w 2205789"/>
                  <a:gd name="connsiteY1" fmla="*/ 374316 h 922422"/>
                  <a:gd name="connsiteX2" fmla="*/ 548105 w 2205789"/>
                  <a:gd name="connsiteY2" fmla="*/ 387685 h 922422"/>
                  <a:gd name="connsiteX3" fmla="*/ 949158 w 2205789"/>
                  <a:gd name="connsiteY3" fmla="*/ 401053 h 922422"/>
                  <a:gd name="connsiteX4" fmla="*/ 1082842 w 2205789"/>
                  <a:gd name="connsiteY4" fmla="*/ 441158 h 922422"/>
                  <a:gd name="connsiteX5" fmla="*/ 1122947 w 2205789"/>
                  <a:gd name="connsiteY5" fmla="*/ 454527 h 922422"/>
                  <a:gd name="connsiteX6" fmla="*/ 1163053 w 2205789"/>
                  <a:gd name="connsiteY6" fmla="*/ 481264 h 922422"/>
                  <a:gd name="connsiteX7" fmla="*/ 1189789 w 2205789"/>
                  <a:gd name="connsiteY7" fmla="*/ 521369 h 922422"/>
                  <a:gd name="connsiteX8" fmla="*/ 1229895 w 2205789"/>
                  <a:gd name="connsiteY8" fmla="*/ 534737 h 922422"/>
                  <a:gd name="connsiteX9" fmla="*/ 1243263 w 2205789"/>
                  <a:gd name="connsiteY9" fmla="*/ 588211 h 922422"/>
                  <a:gd name="connsiteX10" fmla="*/ 1270000 w 2205789"/>
                  <a:gd name="connsiteY10" fmla="*/ 641685 h 922422"/>
                  <a:gd name="connsiteX11" fmla="*/ 1310105 w 2205789"/>
                  <a:gd name="connsiteY11" fmla="*/ 681790 h 922422"/>
                  <a:gd name="connsiteX12" fmla="*/ 1363579 w 2205789"/>
                  <a:gd name="connsiteY12" fmla="*/ 762000 h 922422"/>
                  <a:gd name="connsiteX13" fmla="*/ 1390316 w 2205789"/>
                  <a:gd name="connsiteY13" fmla="*/ 802106 h 922422"/>
                  <a:gd name="connsiteX14" fmla="*/ 1430421 w 2205789"/>
                  <a:gd name="connsiteY14" fmla="*/ 828843 h 922422"/>
                  <a:gd name="connsiteX15" fmla="*/ 1470526 w 2205789"/>
                  <a:gd name="connsiteY15" fmla="*/ 842211 h 922422"/>
                  <a:gd name="connsiteX16" fmla="*/ 1590842 w 2205789"/>
                  <a:gd name="connsiteY16" fmla="*/ 909053 h 922422"/>
                  <a:gd name="connsiteX17" fmla="*/ 1724526 w 2205789"/>
                  <a:gd name="connsiteY17" fmla="*/ 922422 h 922422"/>
                  <a:gd name="connsiteX18" fmla="*/ 2045368 w 2205789"/>
                  <a:gd name="connsiteY18" fmla="*/ 909053 h 922422"/>
                  <a:gd name="connsiteX19" fmla="*/ 2085474 w 2205789"/>
                  <a:gd name="connsiteY19" fmla="*/ 868948 h 922422"/>
                  <a:gd name="connsiteX20" fmla="*/ 2138947 w 2205789"/>
                  <a:gd name="connsiteY20" fmla="*/ 788737 h 922422"/>
                  <a:gd name="connsiteX21" fmla="*/ 2165684 w 2205789"/>
                  <a:gd name="connsiteY21" fmla="*/ 748632 h 922422"/>
                  <a:gd name="connsiteX22" fmla="*/ 2192421 w 2205789"/>
                  <a:gd name="connsiteY22" fmla="*/ 708527 h 922422"/>
                  <a:gd name="connsiteX23" fmla="*/ 2205789 w 2205789"/>
                  <a:gd name="connsiteY23" fmla="*/ 655053 h 922422"/>
                  <a:gd name="connsiteX24" fmla="*/ 2165684 w 2205789"/>
                  <a:gd name="connsiteY24" fmla="*/ 414422 h 922422"/>
                  <a:gd name="connsiteX25" fmla="*/ 2152316 w 2205789"/>
                  <a:gd name="connsiteY25" fmla="*/ 374316 h 922422"/>
                  <a:gd name="connsiteX26" fmla="*/ 2112211 w 2205789"/>
                  <a:gd name="connsiteY26" fmla="*/ 360948 h 922422"/>
                  <a:gd name="connsiteX27" fmla="*/ 2072105 w 2205789"/>
                  <a:gd name="connsiteY27" fmla="*/ 280737 h 922422"/>
                  <a:gd name="connsiteX28" fmla="*/ 2032000 w 2205789"/>
                  <a:gd name="connsiteY28" fmla="*/ 200527 h 922422"/>
                  <a:gd name="connsiteX29" fmla="*/ 1991895 w 2205789"/>
                  <a:gd name="connsiteY29" fmla="*/ 80211 h 922422"/>
                  <a:gd name="connsiteX30" fmla="*/ 1978526 w 2205789"/>
                  <a:gd name="connsiteY30" fmla="*/ 40106 h 922422"/>
                  <a:gd name="connsiteX31" fmla="*/ 1965158 w 2205789"/>
                  <a:gd name="connsiteY31" fmla="*/ 0 h 9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05789" h="922422">
                    <a:moveTo>
                      <a:pt x="0" y="347579"/>
                    </a:moveTo>
                    <a:cubicBezTo>
                      <a:pt x="214148" y="378173"/>
                      <a:pt x="200" y="350736"/>
                      <a:pt x="401053" y="374316"/>
                    </a:cubicBezTo>
                    <a:cubicBezTo>
                      <a:pt x="450188" y="377206"/>
                      <a:pt x="498944" y="385287"/>
                      <a:pt x="548105" y="387685"/>
                    </a:cubicBezTo>
                    <a:cubicBezTo>
                      <a:pt x="681705" y="394202"/>
                      <a:pt x="815474" y="396597"/>
                      <a:pt x="949158" y="401053"/>
                    </a:cubicBezTo>
                    <a:cubicBezTo>
                      <a:pt x="1029967" y="421256"/>
                      <a:pt x="985211" y="408614"/>
                      <a:pt x="1082842" y="441158"/>
                    </a:cubicBezTo>
                    <a:cubicBezTo>
                      <a:pt x="1096210" y="445614"/>
                      <a:pt x="1111222" y="446710"/>
                      <a:pt x="1122947" y="454527"/>
                    </a:cubicBezTo>
                    <a:lnTo>
                      <a:pt x="1163053" y="481264"/>
                    </a:lnTo>
                    <a:cubicBezTo>
                      <a:pt x="1171965" y="494632"/>
                      <a:pt x="1177243" y="511332"/>
                      <a:pt x="1189789" y="521369"/>
                    </a:cubicBezTo>
                    <a:cubicBezTo>
                      <a:pt x="1200793" y="530172"/>
                      <a:pt x="1221092" y="523733"/>
                      <a:pt x="1229895" y="534737"/>
                    </a:cubicBezTo>
                    <a:cubicBezTo>
                      <a:pt x="1241373" y="549084"/>
                      <a:pt x="1236812" y="571008"/>
                      <a:pt x="1243263" y="588211"/>
                    </a:cubicBezTo>
                    <a:cubicBezTo>
                      <a:pt x="1250260" y="606871"/>
                      <a:pt x="1258417" y="625468"/>
                      <a:pt x="1270000" y="641685"/>
                    </a:cubicBezTo>
                    <a:cubicBezTo>
                      <a:pt x="1280989" y="657069"/>
                      <a:pt x="1298498" y="666867"/>
                      <a:pt x="1310105" y="681790"/>
                    </a:cubicBezTo>
                    <a:cubicBezTo>
                      <a:pt x="1329833" y="707155"/>
                      <a:pt x="1345754" y="735263"/>
                      <a:pt x="1363579" y="762000"/>
                    </a:cubicBezTo>
                    <a:cubicBezTo>
                      <a:pt x="1372491" y="775369"/>
                      <a:pt x="1376947" y="793194"/>
                      <a:pt x="1390316" y="802106"/>
                    </a:cubicBezTo>
                    <a:cubicBezTo>
                      <a:pt x="1403684" y="811018"/>
                      <a:pt x="1416050" y="821658"/>
                      <a:pt x="1430421" y="828843"/>
                    </a:cubicBezTo>
                    <a:cubicBezTo>
                      <a:pt x="1443025" y="835145"/>
                      <a:pt x="1457158" y="837755"/>
                      <a:pt x="1470526" y="842211"/>
                    </a:cubicBezTo>
                    <a:cubicBezTo>
                      <a:pt x="1506124" y="865943"/>
                      <a:pt x="1544957" y="901994"/>
                      <a:pt x="1590842" y="909053"/>
                    </a:cubicBezTo>
                    <a:cubicBezTo>
                      <a:pt x="1635105" y="915863"/>
                      <a:pt x="1679965" y="917966"/>
                      <a:pt x="1724526" y="922422"/>
                    </a:cubicBezTo>
                    <a:cubicBezTo>
                      <a:pt x="1831473" y="917966"/>
                      <a:pt x="1939484" y="924740"/>
                      <a:pt x="2045368" y="909053"/>
                    </a:cubicBezTo>
                    <a:cubicBezTo>
                      <a:pt x="2064070" y="906282"/>
                      <a:pt x="2073867" y="883871"/>
                      <a:pt x="2085474" y="868948"/>
                    </a:cubicBezTo>
                    <a:cubicBezTo>
                      <a:pt x="2105202" y="843583"/>
                      <a:pt x="2121123" y="815474"/>
                      <a:pt x="2138947" y="788737"/>
                    </a:cubicBezTo>
                    <a:lnTo>
                      <a:pt x="2165684" y="748632"/>
                    </a:lnTo>
                    <a:lnTo>
                      <a:pt x="2192421" y="708527"/>
                    </a:lnTo>
                    <a:cubicBezTo>
                      <a:pt x="2196877" y="690702"/>
                      <a:pt x="2205789" y="673426"/>
                      <a:pt x="2205789" y="655053"/>
                    </a:cubicBezTo>
                    <a:cubicBezTo>
                      <a:pt x="2205789" y="513667"/>
                      <a:pt x="2201139" y="520789"/>
                      <a:pt x="2165684" y="414422"/>
                    </a:cubicBezTo>
                    <a:cubicBezTo>
                      <a:pt x="2161228" y="401053"/>
                      <a:pt x="2165685" y="378772"/>
                      <a:pt x="2152316" y="374316"/>
                    </a:cubicBezTo>
                    <a:lnTo>
                      <a:pt x="2112211" y="360948"/>
                    </a:lnTo>
                    <a:cubicBezTo>
                      <a:pt x="2078606" y="260137"/>
                      <a:pt x="2123938" y="384405"/>
                      <a:pt x="2072105" y="280737"/>
                    </a:cubicBezTo>
                    <a:cubicBezTo>
                      <a:pt x="2016760" y="170046"/>
                      <a:pt x="2108622" y="315458"/>
                      <a:pt x="2032000" y="200527"/>
                    </a:cubicBezTo>
                    <a:lnTo>
                      <a:pt x="1991895" y="80211"/>
                    </a:lnTo>
                    <a:lnTo>
                      <a:pt x="1978526" y="40106"/>
                    </a:lnTo>
                    <a:lnTo>
                      <a:pt x="1965158" y="0"/>
                    </a:ln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Freeform 15"/>
              <p:cNvSpPr/>
              <p:nvPr/>
            </p:nvSpPr>
            <p:spPr>
              <a:xfrm>
                <a:off x="3997160" y="4313083"/>
                <a:ext cx="1524000" cy="766918"/>
              </a:xfrm>
              <a:custGeom>
                <a:avLst/>
                <a:gdLst>
                  <a:gd name="connsiteX0" fmla="*/ 0 w 1524000"/>
                  <a:gd name="connsiteY0" fmla="*/ 240631 h 735263"/>
                  <a:gd name="connsiteX1" fmla="*/ 66842 w 1524000"/>
                  <a:gd name="connsiteY1" fmla="*/ 254000 h 735263"/>
                  <a:gd name="connsiteX2" fmla="*/ 147052 w 1524000"/>
                  <a:gd name="connsiteY2" fmla="*/ 307474 h 735263"/>
                  <a:gd name="connsiteX3" fmla="*/ 187157 w 1524000"/>
                  <a:gd name="connsiteY3" fmla="*/ 334210 h 735263"/>
                  <a:gd name="connsiteX4" fmla="*/ 227263 w 1524000"/>
                  <a:gd name="connsiteY4" fmla="*/ 360947 h 735263"/>
                  <a:gd name="connsiteX5" fmla="*/ 267368 w 1524000"/>
                  <a:gd name="connsiteY5" fmla="*/ 387684 h 735263"/>
                  <a:gd name="connsiteX6" fmla="*/ 320842 w 1524000"/>
                  <a:gd name="connsiteY6" fmla="*/ 467895 h 735263"/>
                  <a:gd name="connsiteX7" fmla="*/ 374315 w 1524000"/>
                  <a:gd name="connsiteY7" fmla="*/ 521368 h 735263"/>
                  <a:gd name="connsiteX8" fmla="*/ 414421 w 1524000"/>
                  <a:gd name="connsiteY8" fmla="*/ 548105 h 735263"/>
                  <a:gd name="connsiteX9" fmla="*/ 441157 w 1524000"/>
                  <a:gd name="connsiteY9" fmla="*/ 588210 h 735263"/>
                  <a:gd name="connsiteX10" fmla="*/ 481263 w 1524000"/>
                  <a:gd name="connsiteY10" fmla="*/ 601579 h 735263"/>
                  <a:gd name="connsiteX11" fmla="*/ 588210 w 1524000"/>
                  <a:gd name="connsiteY11" fmla="*/ 641684 h 735263"/>
                  <a:gd name="connsiteX12" fmla="*/ 628315 w 1524000"/>
                  <a:gd name="connsiteY12" fmla="*/ 668421 h 735263"/>
                  <a:gd name="connsiteX13" fmla="*/ 695157 w 1524000"/>
                  <a:gd name="connsiteY13" fmla="*/ 681789 h 735263"/>
                  <a:gd name="connsiteX14" fmla="*/ 748631 w 1524000"/>
                  <a:gd name="connsiteY14" fmla="*/ 695158 h 735263"/>
                  <a:gd name="connsiteX15" fmla="*/ 788736 w 1524000"/>
                  <a:gd name="connsiteY15" fmla="*/ 708526 h 735263"/>
                  <a:gd name="connsiteX16" fmla="*/ 1069473 w 1524000"/>
                  <a:gd name="connsiteY16" fmla="*/ 735263 h 735263"/>
                  <a:gd name="connsiteX17" fmla="*/ 1256631 w 1524000"/>
                  <a:gd name="connsiteY17" fmla="*/ 721895 h 735263"/>
                  <a:gd name="connsiteX18" fmla="*/ 1336842 w 1524000"/>
                  <a:gd name="connsiteY18" fmla="*/ 668421 h 735263"/>
                  <a:gd name="connsiteX19" fmla="*/ 1390315 w 1524000"/>
                  <a:gd name="connsiteY19" fmla="*/ 601579 h 735263"/>
                  <a:gd name="connsiteX20" fmla="*/ 1483894 w 1524000"/>
                  <a:gd name="connsiteY20" fmla="*/ 508000 h 735263"/>
                  <a:gd name="connsiteX21" fmla="*/ 1524000 w 1524000"/>
                  <a:gd name="connsiteY21" fmla="*/ 360947 h 735263"/>
                  <a:gd name="connsiteX22" fmla="*/ 1497263 w 1524000"/>
                  <a:gd name="connsiteY22" fmla="*/ 147052 h 735263"/>
                  <a:gd name="connsiteX23" fmla="*/ 1483894 w 1524000"/>
                  <a:gd name="connsiteY23" fmla="*/ 106947 h 735263"/>
                  <a:gd name="connsiteX24" fmla="*/ 1457157 w 1524000"/>
                  <a:gd name="connsiteY24" fmla="*/ 66842 h 735263"/>
                  <a:gd name="connsiteX25" fmla="*/ 1457157 w 1524000"/>
                  <a:gd name="connsiteY25" fmla="*/ 0 h 73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4000" h="735263">
                    <a:moveTo>
                      <a:pt x="0" y="240631"/>
                    </a:moveTo>
                    <a:cubicBezTo>
                      <a:pt x="22281" y="245087"/>
                      <a:pt x="46157" y="244597"/>
                      <a:pt x="66842" y="254000"/>
                    </a:cubicBezTo>
                    <a:cubicBezTo>
                      <a:pt x="96095" y="267297"/>
                      <a:pt x="120315" y="289649"/>
                      <a:pt x="147052" y="307474"/>
                    </a:cubicBezTo>
                    <a:lnTo>
                      <a:pt x="187157" y="334210"/>
                    </a:lnTo>
                    <a:lnTo>
                      <a:pt x="227263" y="360947"/>
                    </a:lnTo>
                    <a:lnTo>
                      <a:pt x="267368" y="387684"/>
                    </a:lnTo>
                    <a:cubicBezTo>
                      <a:pt x="299154" y="483043"/>
                      <a:pt x="254083" y="367756"/>
                      <a:pt x="320842" y="467895"/>
                    </a:cubicBezTo>
                    <a:cubicBezTo>
                      <a:pt x="361584" y="529007"/>
                      <a:pt x="297924" y="495905"/>
                      <a:pt x="374315" y="521368"/>
                    </a:cubicBezTo>
                    <a:cubicBezTo>
                      <a:pt x="387684" y="530280"/>
                      <a:pt x="403060" y="536744"/>
                      <a:pt x="414421" y="548105"/>
                    </a:cubicBezTo>
                    <a:cubicBezTo>
                      <a:pt x="425782" y="559466"/>
                      <a:pt x="428611" y="578173"/>
                      <a:pt x="441157" y="588210"/>
                    </a:cubicBezTo>
                    <a:cubicBezTo>
                      <a:pt x="452161" y="597013"/>
                      <a:pt x="468311" y="596028"/>
                      <a:pt x="481263" y="601579"/>
                    </a:cubicBezTo>
                    <a:cubicBezTo>
                      <a:pt x="579130" y="643523"/>
                      <a:pt x="489624" y="617038"/>
                      <a:pt x="588210" y="641684"/>
                    </a:cubicBezTo>
                    <a:cubicBezTo>
                      <a:pt x="601578" y="650596"/>
                      <a:pt x="613271" y="662780"/>
                      <a:pt x="628315" y="668421"/>
                    </a:cubicBezTo>
                    <a:cubicBezTo>
                      <a:pt x="649590" y="676399"/>
                      <a:pt x="672976" y="676860"/>
                      <a:pt x="695157" y="681789"/>
                    </a:cubicBezTo>
                    <a:cubicBezTo>
                      <a:pt x="713093" y="685775"/>
                      <a:pt x="730965" y="690110"/>
                      <a:pt x="748631" y="695158"/>
                    </a:cubicBezTo>
                    <a:cubicBezTo>
                      <a:pt x="762180" y="699029"/>
                      <a:pt x="774918" y="705762"/>
                      <a:pt x="788736" y="708526"/>
                    </a:cubicBezTo>
                    <a:cubicBezTo>
                      <a:pt x="875130" y="725805"/>
                      <a:pt x="988048" y="729447"/>
                      <a:pt x="1069473" y="735263"/>
                    </a:cubicBezTo>
                    <a:cubicBezTo>
                      <a:pt x="1131859" y="730807"/>
                      <a:pt x="1195953" y="737064"/>
                      <a:pt x="1256631" y="721895"/>
                    </a:cubicBezTo>
                    <a:cubicBezTo>
                      <a:pt x="1287805" y="714101"/>
                      <a:pt x="1336842" y="668421"/>
                      <a:pt x="1336842" y="668421"/>
                    </a:cubicBezTo>
                    <a:cubicBezTo>
                      <a:pt x="1366946" y="578107"/>
                      <a:pt x="1325196" y="676001"/>
                      <a:pt x="1390315" y="601579"/>
                    </a:cubicBezTo>
                    <a:cubicBezTo>
                      <a:pt x="1478645" y="500630"/>
                      <a:pt x="1401447" y="535482"/>
                      <a:pt x="1483894" y="508000"/>
                    </a:cubicBezTo>
                    <a:cubicBezTo>
                      <a:pt x="1514049" y="387381"/>
                      <a:pt x="1499010" y="435913"/>
                      <a:pt x="1524000" y="360947"/>
                    </a:cubicBezTo>
                    <a:cubicBezTo>
                      <a:pt x="1513639" y="236622"/>
                      <a:pt x="1522092" y="233954"/>
                      <a:pt x="1497263" y="147052"/>
                    </a:cubicBezTo>
                    <a:cubicBezTo>
                      <a:pt x="1493392" y="133503"/>
                      <a:pt x="1490196" y="119551"/>
                      <a:pt x="1483894" y="106947"/>
                    </a:cubicBezTo>
                    <a:cubicBezTo>
                      <a:pt x="1476709" y="92576"/>
                      <a:pt x="1461054" y="82429"/>
                      <a:pt x="1457157" y="66842"/>
                    </a:cubicBezTo>
                    <a:cubicBezTo>
                      <a:pt x="1451753" y="45227"/>
                      <a:pt x="1457157" y="22281"/>
                      <a:pt x="1457157" y="0"/>
                    </a:cubicBezTo>
                  </a:path>
                </a:pathLst>
              </a:custGeom>
              <a:ln w="38100">
                <a:solidFill>
                  <a:srgbClr val="FF0000"/>
                </a:solidFill>
                <a:prstDash val="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7" name="Freeform 6"/>
            <p:cNvSpPr/>
            <p:nvPr/>
          </p:nvSpPr>
          <p:spPr>
            <a:xfrm>
              <a:off x="278985" y="3117187"/>
              <a:ext cx="2780632" cy="1671053"/>
            </a:xfrm>
            <a:custGeom>
              <a:avLst/>
              <a:gdLst>
                <a:gd name="connsiteX0" fmla="*/ 0 w 2780632"/>
                <a:gd name="connsiteY0" fmla="*/ 1283369 h 1671053"/>
                <a:gd name="connsiteX1" fmla="*/ 213895 w 2780632"/>
                <a:gd name="connsiteY1" fmla="*/ 1296737 h 1671053"/>
                <a:gd name="connsiteX2" fmla="*/ 307474 w 2780632"/>
                <a:gd name="connsiteY2" fmla="*/ 1323474 h 1671053"/>
                <a:gd name="connsiteX3" fmla="*/ 374316 w 2780632"/>
                <a:gd name="connsiteY3" fmla="*/ 1336842 h 1671053"/>
                <a:gd name="connsiteX4" fmla="*/ 1002632 w 2780632"/>
                <a:gd name="connsiteY4" fmla="*/ 1363579 h 1671053"/>
                <a:gd name="connsiteX5" fmla="*/ 1082842 w 2780632"/>
                <a:gd name="connsiteY5" fmla="*/ 1417053 h 1671053"/>
                <a:gd name="connsiteX6" fmla="*/ 1122948 w 2780632"/>
                <a:gd name="connsiteY6" fmla="*/ 1443790 h 1671053"/>
                <a:gd name="connsiteX7" fmla="*/ 1243263 w 2780632"/>
                <a:gd name="connsiteY7" fmla="*/ 1497263 h 1671053"/>
                <a:gd name="connsiteX8" fmla="*/ 1310105 w 2780632"/>
                <a:gd name="connsiteY8" fmla="*/ 1550737 h 1671053"/>
                <a:gd name="connsiteX9" fmla="*/ 1390316 w 2780632"/>
                <a:gd name="connsiteY9" fmla="*/ 1604211 h 1671053"/>
                <a:gd name="connsiteX10" fmla="*/ 1483895 w 2780632"/>
                <a:gd name="connsiteY10" fmla="*/ 1630948 h 1671053"/>
                <a:gd name="connsiteX11" fmla="*/ 1577474 w 2780632"/>
                <a:gd name="connsiteY11" fmla="*/ 1644316 h 1671053"/>
                <a:gd name="connsiteX12" fmla="*/ 1764632 w 2780632"/>
                <a:gd name="connsiteY12" fmla="*/ 1671053 h 1671053"/>
                <a:gd name="connsiteX13" fmla="*/ 2245895 w 2780632"/>
                <a:gd name="connsiteY13" fmla="*/ 1657684 h 1671053"/>
                <a:gd name="connsiteX14" fmla="*/ 2299369 w 2780632"/>
                <a:gd name="connsiteY14" fmla="*/ 1644316 h 1671053"/>
                <a:gd name="connsiteX15" fmla="*/ 2379579 w 2780632"/>
                <a:gd name="connsiteY15" fmla="*/ 1604211 h 1671053"/>
                <a:gd name="connsiteX16" fmla="*/ 2513263 w 2780632"/>
                <a:gd name="connsiteY16" fmla="*/ 1537369 h 1671053"/>
                <a:gd name="connsiteX17" fmla="*/ 2580105 w 2780632"/>
                <a:gd name="connsiteY17" fmla="*/ 1470527 h 1671053"/>
                <a:gd name="connsiteX18" fmla="*/ 2620211 w 2780632"/>
                <a:gd name="connsiteY18" fmla="*/ 1457158 h 1671053"/>
                <a:gd name="connsiteX19" fmla="*/ 2700421 w 2780632"/>
                <a:gd name="connsiteY19" fmla="*/ 1403684 h 1671053"/>
                <a:gd name="connsiteX20" fmla="*/ 2753895 w 2780632"/>
                <a:gd name="connsiteY20" fmla="*/ 1283369 h 1671053"/>
                <a:gd name="connsiteX21" fmla="*/ 2767263 w 2780632"/>
                <a:gd name="connsiteY21" fmla="*/ 1243263 h 1671053"/>
                <a:gd name="connsiteX22" fmla="*/ 2780632 w 2780632"/>
                <a:gd name="connsiteY22" fmla="*/ 1203158 h 1671053"/>
                <a:gd name="connsiteX23" fmla="*/ 2767263 w 2780632"/>
                <a:gd name="connsiteY23" fmla="*/ 1056105 h 1671053"/>
                <a:gd name="connsiteX24" fmla="*/ 2740526 w 2780632"/>
                <a:gd name="connsiteY24" fmla="*/ 815474 h 1671053"/>
                <a:gd name="connsiteX25" fmla="*/ 2713790 w 2780632"/>
                <a:gd name="connsiteY25" fmla="*/ 601579 h 1671053"/>
                <a:gd name="connsiteX26" fmla="*/ 2727158 w 2780632"/>
                <a:gd name="connsiteY26" fmla="*/ 0 h 167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80632" h="1671053">
                  <a:moveTo>
                    <a:pt x="0" y="1283369"/>
                  </a:moveTo>
                  <a:cubicBezTo>
                    <a:pt x="71298" y="1287825"/>
                    <a:pt x="142812" y="1289629"/>
                    <a:pt x="213895" y="1296737"/>
                  </a:cubicBezTo>
                  <a:cubicBezTo>
                    <a:pt x="255582" y="1300906"/>
                    <a:pt x="269464" y="1313971"/>
                    <a:pt x="307474" y="1323474"/>
                  </a:cubicBezTo>
                  <a:cubicBezTo>
                    <a:pt x="329517" y="1328985"/>
                    <a:pt x="351680" y="1334874"/>
                    <a:pt x="374316" y="1336842"/>
                  </a:cubicBezTo>
                  <a:cubicBezTo>
                    <a:pt x="522818" y="1349755"/>
                    <a:pt x="890759" y="1359721"/>
                    <a:pt x="1002632" y="1363579"/>
                  </a:cubicBezTo>
                  <a:lnTo>
                    <a:pt x="1082842" y="1417053"/>
                  </a:lnTo>
                  <a:cubicBezTo>
                    <a:pt x="1096211" y="1425965"/>
                    <a:pt x="1107705" y="1438709"/>
                    <a:pt x="1122948" y="1443790"/>
                  </a:cubicBezTo>
                  <a:cubicBezTo>
                    <a:pt x="1218400" y="1475608"/>
                    <a:pt x="1179708" y="1454894"/>
                    <a:pt x="1243263" y="1497263"/>
                  </a:cubicBezTo>
                  <a:cubicBezTo>
                    <a:pt x="1292665" y="1571367"/>
                    <a:pt x="1241734" y="1512753"/>
                    <a:pt x="1310105" y="1550737"/>
                  </a:cubicBezTo>
                  <a:cubicBezTo>
                    <a:pt x="1338195" y="1566343"/>
                    <a:pt x="1359831" y="1594050"/>
                    <a:pt x="1390316" y="1604211"/>
                  </a:cubicBezTo>
                  <a:cubicBezTo>
                    <a:pt x="1424674" y="1615663"/>
                    <a:pt x="1446971" y="1624235"/>
                    <a:pt x="1483895" y="1630948"/>
                  </a:cubicBezTo>
                  <a:cubicBezTo>
                    <a:pt x="1514896" y="1636585"/>
                    <a:pt x="1546393" y="1639136"/>
                    <a:pt x="1577474" y="1644316"/>
                  </a:cubicBezTo>
                  <a:cubicBezTo>
                    <a:pt x="1747741" y="1672693"/>
                    <a:pt x="1508330" y="1642574"/>
                    <a:pt x="1764632" y="1671053"/>
                  </a:cubicBezTo>
                  <a:cubicBezTo>
                    <a:pt x="1925053" y="1666597"/>
                    <a:pt x="2085612" y="1665698"/>
                    <a:pt x="2245895" y="1657684"/>
                  </a:cubicBezTo>
                  <a:cubicBezTo>
                    <a:pt x="2264245" y="1656766"/>
                    <a:pt x="2282481" y="1651554"/>
                    <a:pt x="2299369" y="1644316"/>
                  </a:cubicBezTo>
                  <a:cubicBezTo>
                    <a:pt x="2480772" y="1566572"/>
                    <a:pt x="2210589" y="1660540"/>
                    <a:pt x="2379579" y="1604211"/>
                  </a:cubicBezTo>
                  <a:cubicBezTo>
                    <a:pt x="2475077" y="1540546"/>
                    <a:pt x="2428616" y="1558530"/>
                    <a:pt x="2513263" y="1537369"/>
                  </a:cubicBezTo>
                  <a:cubicBezTo>
                    <a:pt x="2540000" y="1497263"/>
                    <a:pt x="2535543" y="1492808"/>
                    <a:pt x="2580105" y="1470527"/>
                  </a:cubicBezTo>
                  <a:cubicBezTo>
                    <a:pt x="2592709" y="1464225"/>
                    <a:pt x="2607893" y="1464002"/>
                    <a:pt x="2620211" y="1457158"/>
                  </a:cubicBezTo>
                  <a:cubicBezTo>
                    <a:pt x="2648301" y="1441552"/>
                    <a:pt x="2700421" y="1403684"/>
                    <a:pt x="2700421" y="1403684"/>
                  </a:cubicBezTo>
                  <a:cubicBezTo>
                    <a:pt x="2742790" y="1340131"/>
                    <a:pt x="2722078" y="1378819"/>
                    <a:pt x="2753895" y="1283369"/>
                  </a:cubicBezTo>
                  <a:lnTo>
                    <a:pt x="2767263" y="1243263"/>
                  </a:lnTo>
                  <a:lnTo>
                    <a:pt x="2780632" y="1203158"/>
                  </a:lnTo>
                  <a:cubicBezTo>
                    <a:pt x="2776176" y="1154140"/>
                    <a:pt x="2772416" y="1105054"/>
                    <a:pt x="2767263" y="1056105"/>
                  </a:cubicBezTo>
                  <a:cubicBezTo>
                    <a:pt x="2738487" y="782730"/>
                    <a:pt x="2769753" y="1136971"/>
                    <a:pt x="2740526" y="815474"/>
                  </a:cubicBezTo>
                  <a:cubicBezTo>
                    <a:pt x="2723504" y="628228"/>
                    <a:pt x="2740901" y="710026"/>
                    <a:pt x="2713790" y="601579"/>
                  </a:cubicBezTo>
                  <a:cubicBezTo>
                    <a:pt x="2728431" y="89141"/>
                    <a:pt x="2727158" y="289713"/>
                    <a:pt x="2727158" y="0"/>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82" name="Group 81"/>
          <p:cNvGrpSpPr/>
          <p:nvPr/>
        </p:nvGrpSpPr>
        <p:grpSpPr>
          <a:xfrm>
            <a:off x="3566353" y="3227258"/>
            <a:ext cx="3951008" cy="3048985"/>
            <a:chOff x="3421073" y="3311380"/>
            <a:chExt cx="4333873" cy="3344441"/>
          </a:xfrm>
        </p:grpSpPr>
        <p:grpSp>
          <p:nvGrpSpPr>
            <p:cNvPr id="37" name="Group 36"/>
            <p:cNvGrpSpPr/>
            <p:nvPr/>
          </p:nvGrpSpPr>
          <p:grpSpPr>
            <a:xfrm>
              <a:off x="3421073" y="3311380"/>
              <a:ext cx="4333873" cy="3344441"/>
              <a:chOff x="3486653" y="2999974"/>
              <a:chExt cx="4333873" cy="3344441"/>
            </a:xfrm>
          </p:grpSpPr>
          <p:sp>
            <p:nvSpPr>
              <p:cNvPr id="49" name="Rectangle 48"/>
              <p:cNvSpPr/>
              <p:nvPr/>
            </p:nvSpPr>
            <p:spPr>
              <a:xfrm>
                <a:off x="3513390" y="2999974"/>
                <a:ext cx="4307136" cy="3344441"/>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3796637" y="3049760"/>
                <a:ext cx="508001" cy="482600"/>
                <a:chOff x="936624" y="3121025"/>
                <a:chExt cx="857251" cy="736600"/>
              </a:xfrm>
            </p:grpSpPr>
            <p:sp>
              <p:nvSpPr>
                <p:cNvPr id="65" name="Rectangle 6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ounded Rectangle 6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ounded Rectangle 6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26" name="Straight Connector 25"/>
              <p:cNvCxnSpPr/>
              <p:nvPr/>
            </p:nvCxnSpPr>
            <p:spPr>
              <a:xfrm>
                <a:off x="3513390" y="2999974"/>
                <a:ext cx="306387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505158" y="4503931"/>
                <a:ext cx="222450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Freeform 27"/>
              <p:cNvSpPr/>
              <p:nvPr/>
            </p:nvSpPr>
            <p:spPr>
              <a:xfrm>
                <a:off x="6550526" y="3007895"/>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34" name="Group 33"/>
              <p:cNvGrpSpPr/>
              <p:nvPr/>
            </p:nvGrpSpPr>
            <p:grpSpPr>
              <a:xfrm>
                <a:off x="3486653" y="3631037"/>
                <a:ext cx="3367944" cy="2033762"/>
                <a:chOff x="3486653" y="3787022"/>
                <a:chExt cx="3367944" cy="2033762"/>
              </a:xfrm>
            </p:grpSpPr>
            <p:cxnSp>
              <p:nvCxnSpPr>
                <p:cNvPr id="72" name="Straight Connector 71"/>
                <p:cNvCxnSpPr/>
                <p:nvPr/>
              </p:nvCxnSpPr>
              <p:spPr>
                <a:xfrm>
                  <a:off x="3486653" y="3787022"/>
                  <a:ext cx="3117346" cy="802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465054" y="5293410"/>
                  <a:ext cx="1122946" cy="2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Freeform 74"/>
                <p:cNvSpPr/>
                <p:nvPr/>
              </p:nvSpPr>
              <p:spPr>
                <a:xfrm rot="10800000">
                  <a:off x="3513390" y="3787022"/>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6" name="Freeform 75"/>
                <p:cNvSpPr/>
                <p:nvPr/>
              </p:nvSpPr>
              <p:spPr>
                <a:xfrm>
                  <a:off x="5588010" y="5297654"/>
                  <a:ext cx="1266587" cy="519371"/>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7" name="Straight Connector 76"/>
                <p:cNvCxnSpPr/>
                <p:nvPr/>
              </p:nvCxnSpPr>
              <p:spPr>
                <a:xfrm>
                  <a:off x="3513389" y="5817025"/>
                  <a:ext cx="2206957" cy="3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8" name="Freeform 77"/>
              <p:cNvSpPr/>
              <p:nvPr/>
            </p:nvSpPr>
            <p:spPr>
              <a:xfrm>
                <a:off x="6550526" y="4514525"/>
                <a:ext cx="1266587" cy="182989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9" name="Straight Connector 78"/>
              <p:cNvCxnSpPr/>
              <p:nvPr/>
            </p:nvCxnSpPr>
            <p:spPr>
              <a:xfrm>
                <a:off x="3486653" y="6344415"/>
                <a:ext cx="324301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1" name="Freeform 80"/>
            <p:cNvSpPr/>
            <p:nvPr/>
          </p:nvSpPr>
          <p:spPr>
            <a:xfrm>
              <a:off x="3529263" y="3569368"/>
              <a:ext cx="3703053" cy="2870069"/>
            </a:xfrm>
            <a:custGeom>
              <a:avLst/>
              <a:gdLst>
                <a:gd name="connsiteX0" fmla="*/ 828842 w 3703053"/>
                <a:gd name="connsiteY0" fmla="*/ 0 h 2870069"/>
                <a:gd name="connsiteX1" fmla="*/ 2767263 w 3703053"/>
                <a:gd name="connsiteY1" fmla="*/ 13369 h 2870069"/>
                <a:gd name="connsiteX2" fmla="*/ 2981158 w 3703053"/>
                <a:gd name="connsiteY2" fmla="*/ 26737 h 2870069"/>
                <a:gd name="connsiteX3" fmla="*/ 3034632 w 3703053"/>
                <a:gd name="connsiteY3" fmla="*/ 40106 h 2870069"/>
                <a:gd name="connsiteX4" fmla="*/ 3128211 w 3703053"/>
                <a:gd name="connsiteY4" fmla="*/ 66843 h 2870069"/>
                <a:gd name="connsiteX5" fmla="*/ 3261895 w 3703053"/>
                <a:gd name="connsiteY5" fmla="*/ 80211 h 2870069"/>
                <a:gd name="connsiteX6" fmla="*/ 3355474 w 3703053"/>
                <a:gd name="connsiteY6" fmla="*/ 93579 h 2870069"/>
                <a:gd name="connsiteX7" fmla="*/ 3395579 w 3703053"/>
                <a:gd name="connsiteY7" fmla="*/ 106948 h 2870069"/>
                <a:gd name="connsiteX8" fmla="*/ 3449053 w 3703053"/>
                <a:gd name="connsiteY8" fmla="*/ 187158 h 2870069"/>
                <a:gd name="connsiteX9" fmla="*/ 3489158 w 3703053"/>
                <a:gd name="connsiteY9" fmla="*/ 200527 h 2870069"/>
                <a:gd name="connsiteX10" fmla="*/ 3542632 w 3703053"/>
                <a:gd name="connsiteY10" fmla="*/ 280737 h 2870069"/>
                <a:gd name="connsiteX11" fmla="*/ 3636211 w 3703053"/>
                <a:gd name="connsiteY11" fmla="*/ 401053 h 2870069"/>
                <a:gd name="connsiteX12" fmla="*/ 3649579 w 3703053"/>
                <a:gd name="connsiteY12" fmla="*/ 762000 h 2870069"/>
                <a:gd name="connsiteX13" fmla="*/ 3609474 w 3703053"/>
                <a:gd name="connsiteY13" fmla="*/ 802106 h 2870069"/>
                <a:gd name="connsiteX14" fmla="*/ 3569369 w 3703053"/>
                <a:gd name="connsiteY14" fmla="*/ 815474 h 2870069"/>
                <a:gd name="connsiteX15" fmla="*/ 3475790 w 3703053"/>
                <a:gd name="connsiteY15" fmla="*/ 868948 h 2870069"/>
                <a:gd name="connsiteX16" fmla="*/ 3395579 w 3703053"/>
                <a:gd name="connsiteY16" fmla="*/ 882316 h 2870069"/>
                <a:gd name="connsiteX17" fmla="*/ 2419684 w 3703053"/>
                <a:gd name="connsiteY17" fmla="*/ 855579 h 2870069"/>
                <a:gd name="connsiteX18" fmla="*/ 2366211 w 3703053"/>
                <a:gd name="connsiteY18" fmla="*/ 842211 h 2870069"/>
                <a:gd name="connsiteX19" fmla="*/ 2045369 w 3703053"/>
                <a:gd name="connsiteY19" fmla="*/ 828843 h 2870069"/>
                <a:gd name="connsiteX20" fmla="*/ 681790 w 3703053"/>
                <a:gd name="connsiteY20" fmla="*/ 842211 h 2870069"/>
                <a:gd name="connsiteX21" fmla="*/ 628316 w 3703053"/>
                <a:gd name="connsiteY21" fmla="*/ 855579 h 2870069"/>
                <a:gd name="connsiteX22" fmla="*/ 588211 w 3703053"/>
                <a:gd name="connsiteY22" fmla="*/ 868948 h 2870069"/>
                <a:gd name="connsiteX23" fmla="*/ 561474 w 3703053"/>
                <a:gd name="connsiteY23" fmla="*/ 909053 h 2870069"/>
                <a:gd name="connsiteX24" fmla="*/ 521369 w 3703053"/>
                <a:gd name="connsiteY24" fmla="*/ 949158 h 2870069"/>
                <a:gd name="connsiteX25" fmla="*/ 508000 w 3703053"/>
                <a:gd name="connsiteY25" fmla="*/ 1002632 h 2870069"/>
                <a:gd name="connsiteX26" fmla="*/ 481263 w 3703053"/>
                <a:gd name="connsiteY26" fmla="*/ 1056106 h 2870069"/>
                <a:gd name="connsiteX27" fmla="*/ 467895 w 3703053"/>
                <a:gd name="connsiteY27" fmla="*/ 1096211 h 2870069"/>
                <a:gd name="connsiteX28" fmla="*/ 561474 w 3703053"/>
                <a:gd name="connsiteY28" fmla="*/ 1483895 h 2870069"/>
                <a:gd name="connsiteX29" fmla="*/ 601579 w 3703053"/>
                <a:gd name="connsiteY29" fmla="*/ 1497264 h 2870069"/>
                <a:gd name="connsiteX30" fmla="*/ 655053 w 3703053"/>
                <a:gd name="connsiteY30" fmla="*/ 1537369 h 2870069"/>
                <a:gd name="connsiteX31" fmla="*/ 695158 w 3703053"/>
                <a:gd name="connsiteY31" fmla="*/ 1564106 h 2870069"/>
                <a:gd name="connsiteX32" fmla="*/ 989263 w 3703053"/>
                <a:gd name="connsiteY32" fmla="*/ 1590843 h 2870069"/>
                <a:gd name="connsiteX33" fmla="*/ 1363579 w 3703053"/>
                <a:gd name="connsiteY33" fmla="*/ 1617579 h 2870069"/>
                <a:gd name="connsiteX34" fmla="*/ 1590842 w 3703053"/>
                <a:gd name="connsiteY34" fmla="*/ 1630948 h 2870069"/>
                <a:gd name="connsiteX35" fmla="*/ 2580105 w 3703053"/>
                <a:gd name="connsiteY35" fmla="*/ 1657685 h 2870069"/>
                <a:gd name="connsiteX36" fmla="*/ 2900948 w 3703053"/>
                <a:gd name="connsiteY36" fmla="*/ 1671053 h 2870069"/>
                <a:gd name="connsiteX37" fmla="*/ 3034632 w 3703053"/>
                <a:gd name="connsiteY37" fmla="*/ 1684421 h 2870069"/>
                <a:gd name="connsiteX38" fmla="*/ 3114842 w 3703053"/>
                <a:gd name="connsiteY38" fmla="*/ 1697790 h 2870069"/>
                <a:gd name="connsiteX39" fmla="*/ 3235158 w 3703053"/>
                <a:gd name="connsiteY39" fmla="*/ 1724527 h 2870069"/>
                <a:gd name="connsiteX40" fmla="*/ 3342105 w 3703053"/>
                <a:gd name="connsiteY40" fmla="*/ 1737895 h 2870069"/>
                <a:gd name="connsiteX41" fmla="*/ 3382211 w 3703053"/>
                <a:gd name="connsiteY41" fmla="*/ 1751264 h 2870069"/>
                <a:gd name="connsiteX42" fmla="*/ 3542632 w 3703053"/>
                <a:gd name="connsiteY42" fmla="*/ 1911685 h 2870069"/>
                <a:gd name="connsiteX43" fmla="*/ 3636211 w 3703053"/>
                <a:gd name="connsiteY43" fmla="*/ 2085474 h 2870069"/>
                <a:gd name="connsiteX44" fmla="*/ 3689684 w 3703053"/>
                <a:gd name="connsiteY44" fmla="*/ 2272632 h 2870069"/>
                <a:gd name="connsiteX45" fmla="*/ 3703053 w 3703053"/>
                <a:gd name="connsiteY45" fmla="*/ 2326106 h 2870069"/>
                <a:gd name="connsiteX46" fmla="*/ 3689684 w 3703053"/>
                <a:gd name="connsiteY46" fmla="*/ 2673685 h 2870069"/>
                <a:gd name="connsiteX47" fmla="*/ 3649579 w 3703053"/>
                <a:gd name="connsiteY47" fmla="*/ 2687053 h 2870069"/>
                <a:gd name="connsiteX48" fmla="*/ 3569369 w 3703053"/>
                <a:gd name="connsiteY48" fmla="*/ 2700421 h 2870069"/>
                <a:gd name="connsiteX49" fmla="*/ 3154948 w 3703053"/>
                <a:gd name="connsiteY49" fmla="*/ 2713790 h 2870069"/>
                <a:gd name="connsiteX50" fmla="*/ 2941053 w 3703053"/>
                <a:gd name="connsiteY50" fmla="*/ 2727158 h 2870069"/>
                <a:gd name="connsiteX51" fmla="*/ 2433053 w 3703053"/>
                <a:gd name="connsiteY51" fmla="*/ 2753895 h 2870069"/>
                <a:gd name="connsiteX52" fmla="*/ 2326105 w 3703053"/>
                <a:gd name="connsiteY52" fmla="*/ 2780632 h 2870069"/>
                <a:gd name="connsiteX53" fmla="*/ 2245895 w 3703053"/>
                <a:gd name="connsiteY53" fmla="*/ 2820737 h 2870069"/>
                <a:gd name="connsiteX54" fmla="*/ 2152316 w 3703053"/>
                <a:gd name="connsiteY54" fmla="*/ 2834106 h 2870069"/>
                <a:gd name="connsiteX55" fmla="*/ 1590842 w 3703053"/>
                <a:gd name="connsiteY55" fmla="*/ 2834106 h 2870069"/>
                <a:gd name="connsiteX56" fmla="*/ 1537369 w 3703053"/>
                <a:gd name="connsiteY56" fmla="*/ 2820737 h 2870069"/>
                <a:gd name="connsiteX57" fmla="*/ 1336842 w 3703053"/>
                <a:gd name="connsiteY57" fmla="*/ 2780632 h 2870069"/>
                <a:gd name="connsiteX58" fmla="*/ 1136316 w 3703053"/>
                <a:gd name="connsiteY58" fmla="*/ 2753895 h 2870069"/>
                <a:gd name="connsiteX59" fmla="*/ 160421 w 3703053"/>
                <a:gd name="connsiteY59" fmla="*/ 2740527 h 2870069"/>
                <a:gd name="connsiteX60" fmla="*/ 0 w 3703053"/>
                <a:gd name="connsiteY60" fmla="*/ 2740527 h 287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03053" h="2870069">
                  <a:moveTo>
                    <a:pt x="828842" y="0"/>
                  </a:moveTo>
                  <a:lnTo>
                    <a:pt x="2767263" y="13369"/>
                  </a:lnTo>
                  <a:cubicBezTo>
                    <a:pt x="2838695" y="14256"/>
                    <a:pt x="2910075" y="19629"/>
                    <a:pt x="2981158" y="26737"/>
                  </a:cubicBezTo>
                  <a:cubicBezTo>
                    <a:pt x="2999440" y="28565"/>
                    <a:pt x="3016966" y="35058"/>
                    <a:pt x="3034632" y="40106"/>
                  </a:cubicBezTo>
                  <a:cubicBezTo>
                    <a:pt x="3072716" y="50987"/>
                    <a:pt x="3086428" y="60874"/>
                    <a:pt x="3128211" y="66843"/>
                  </a:cubicBezTo>
                  <a:cubicBezTo>
                    <a:pt x="3172544" y="73176"/>
                    <a:pt x="3217418" y="74979"/>
                    <a:pt x="3261895" y="80211"/>
                  </a:cubicBezTo>
                  <a:cubicBezTo>
                    <a:pt x="3293189" y="83893"/>
                    <a:pt x="3324281" y="89123"/>
                    <a:pt x="3355474" y="93579"/>
                  </a:cubicBezTo>
                  <a:cubicBezTo>
                    <a:pt x="3368842" y="98035"/>
                    <a:pt x="3385615" y="96984"/>
                    <a:pt x="3395579" y="106948"/>
                  </a:cubicBezTo>
                  <a:cubicBezTo>
                    <a:pt x="3418301" y="129670"/>
                    <a:pt x="3418569" y="176996"/>
                    <a:pt x="3449053" y="187158"/>
                  </a:cubicBezTo>
                  <a:lnTo>
                    <a:pt x="3489158" y="200527"/>
                  </a:lnTo>
                  <a:cubicBezTo>
                    <a:pt x="3578158" y="289527"/>
                    <a:pt x="3494267" y="193679"/>
                    <a:pt x="3542632" y="280737"/>
                  </a:cubicBezTo>
                  <a:cubicBezTo>
                    <a:pt x="3582610" y="352697"/>
                    <a:pt x="3587493" y="352336"/>
                    <a:pt x="3636211" y="401053"/>
                  </a:cubicBezTo>
                  <a:cubicBezTo>
                    <a:pt x="3674088" y="552561"/>
                    <a:pt x="3686621" y="558270"/>
                    <a:pt x="3649579" y="762000"/>
                  </a:cubicBezTo>
                  <a:cubicBezTo>
                    <a:pt x="3646197" y="780601"/>
                    <a:pt x="3625205" y="791619"/>
                    <a:pt x="3609474" y="802106"/>
                  </a:cubicBezTo>
                  <a:cubicBezTo>
                    <a:pt x="3597749" y="809923"/>
                    <a:pt x="3582737" y="811018"/>
                    <a:pt x="3569369" y="815474"/>
                  </a:cubicBezTo>
                  <a:cubicBezTo>
                    <a:pt x="3542519" y="833373"/>
                    <a:pt x="3506625" y="859697"/>
                    <a:pt x="3475790" y="868948"/>
                  </a:cubicBezTo>
                  <a:cubicBezTo>
                    <a:pt x="3449827" y="876737"/>
                    <a:pt x="3422316" y="877860"/>
                    <a:pt x="3395579" y="882316"/>
                  </a:cubicBezTo>
                  <a:lnTo>
                    <a:pt x="2419684" y="855579"/>
                  </a:lnTo>
                  <a:cubicBezTo>
                    <a:pt x="2401345" y="854468"/>
                    <a:pt x="2384537" y="843520"/>
                    <a:pt x="2366211" y="842211"/>
                  </a:cubicBezTo>
                  <a:cubicBezTo>
                    <a:pt x="2259443" y="834585"/>
                    <a:pt x="2152316" y="833299"/>
                    <a:pt x="2045369" y="828843"/>
                  </a:cubicBezTo>
                  <a:lnTo>
                    <a:pt x="681790" y="842211"/>
                  </a:lnTo>
                  <a:cubicBezTo>
                    <a:pt x="663420" y="842558"/>
                    <a:pt x="645982" y="850531"/>
                    <a:pt x="628316" y="855579"/>
                  </a:cubicBezTo>
                  <a:cubicBezTo>
                    <a:pt x="614767" y="859450"/>
                    <a:pt x="601579" y="864492"/>
                    <a:pt x="588211" y="868948"/>
                  </a:cubicBezTo>
                  <a:cubicBezTo>
                    <a:pt x="579299" y="882316"/>
                    <a:pt x="571760" y="896710"/>
                    <a:pt x="561474" y="909053"/>
                  </a:cubicBezTo>
                  <a:cubicBezTo>
                    <a:pt x="549371" y="923577"/>
                    <a:pt x="530749" y="932743"/>
                    <a:pt x="521369" y="949158"/>
                  </a:cubicBezTo>
                  <a:cubicBezTo>
                    <a:pt x="512253" y="965110"/>
                    <a:pt x="514451" y="985429"/>
                    <a:pt x="508000" y="1002632"/>
                  </a:cubicBezTo>
                  <a:cubicBezTo>
                    <a:pt x="501003" y="1021292"/>
                    <a:pt x="489113" y="1037789"/>
                    <a:pt x="481263" y="1056106"/>
                  </a:cubicBezTo>
                  <a:cubicBezTo>
                    <a:pt x="475712" y="1069058"/>
                    <a:pt x="472351" y="1082843"/>
                    <a:pt x="467895" y="1096211"/>
                  </a:cubicBezTo>
                  <a:cubicBezTo>
                    <a:pt x="470717" y="1161118"/>
                    <a:pt x="413214" y="1434473"/>
                    <a:pt x="561474" y="1483895"/>
                  </a:cubicBezTo>
                  <a:lnTo>
                    <a:pt x="601579" y="1497264"/>
                  </a:lnTo>
                  <a:cubicBezTo>
                    <a:pt x="619404" y="1510632"/>
                    <a:pt x="636922" y="1524419"/>
                    <a:pt x="655053" y="1537369"/>
                  </a:cubicBezTo>
                  <a:cubicBezTo>
                    <a:pt x="668127" y="1546708"/>
                    <a:pt x="679503" y="1560493"/>
                    <a:pt x="695158" y="1564106"/>
                  </a:cubicBezTo>
                  <a:cubicBezTo>
                    <a:pt x="716754" y="1569090"/>
                    <a:pt x="982489" y="1590198"/>
                    <a:pt x="989263" y="1590843"/>
                  </a:cubicBezTo>
                  <a:cubicBezTo>
                    <a:pt x="1285983" y="1619102"/>
                    <a:pt x="875691" y="1590474"/>
                    <a:pt x="1363579" y="1617579"/>
                  </a:cubicBezTo>
                  <a:lnTo>
                    <a:pt x="1590842" y="1630948"/>
                  </a:lnTo>
                  <a:cubicBezTo>
                    <a:pt x="1977521" y="1646731"/>
                    <a:pt x="2175496" y="1645424"/>
                    <a:pt x="2580105" y="1657685"/>
                  </a:cubicBezTo>
                  <a:cubicBezTo>
                    <a:pt x="2687096" y="1660927"/>
                    <a:pt x="2794000" y="1666597"/>
                    <a:pt x="2900948" y="1671053"/>
                  </a:cubicBezTo>
                  <a:cubicBezTo>
                    <a:pt x="2945509" y="1675509"/>
                    <a:pt x="2990194" y="1678866"/>
                    <a:pt x="3034632" y="1684421"/>
                  </a:cubicBezTo>
                  <a:cubicBezTo>
                    <a:pt x="3061528" y="1687783"/>
                    <a:pt x="3088263" y="1692474"/>
                    <a:pt x="3114842" y="1697790"/>
                  </a:cubicBezTo>
                  <a:cubicBezTo>
                    <a:pt x="3203524" y="1715526"/>
                    <a:pt x="3134020" y="1708967"/>
                    <a:pt x="3235158" y="1724527"/>
                  </a:cubicBezTo>
                  <a:cubicBezTo>
                    <a:pt x="3270667" y="1729990"/>
                    <a:pt x="3306456" y="1733439"/>
                    <a:pt x="3342105" y="1737895"/>
                  </a:cubicBezTo>
                  <a:cubicBezTo>
                    <a:pt x="3355474" y="1742351"/>
                    <a:pt x="3369892" y="1744420"/>
                    <a:pt x="3382211" y="1751264"/>
                  </a:cubicBezTo>
                  <a:cubicBezTo>
                    <a:pt x="3473039" y="1801724"/>
                    <a:pt x="3479834" y="1817487"/>
                    <a:pt x="3542632" y="1911685"/>
                  </a:cubicBezTo>
                  <a:cubicBezTo>
                    <a:pt x="3602817" y="2001963"/>
                    <a:pt x="3596239" y="1981549"/>
                    <a:pt x="3636211" y="2085474"/>
                  </a:cubicBezTo>
                  <a:cubicBezTo>
                    <a:pt x="3663610" y="2156711"/>
                    <a:pt x="3670400" y="2195495"/>
                    <a:pt x="3689684" y="2272632"/>
                  </a:cubicBezTo>
                  <a:lnTo>
                    <a:pt x="3703053" y="2326106"/>
                  </a:lnTo>
                  <a:cubicBezTo>
                    <a:pt x="3698597" y="2441966"/>
                    <a:pt x="3706676" y="2558991"/>
                    <a:pt x="3689684" y="2673685"/>
                  </a:cubicBezTo>
                  <a:cubicBezTo>
                    <a:pt x="3687619" y="2687624"/>
                    <a:pt x="3663335" y="2683996"/>
                    <a:pt x="3649579" y="2687053"/>
                  </a:cubicBezTo>
                  <a:cubicBezTo>
                    <a:pt x="3623119" y="2692933"/>
                    <a:pt x="3596435" y="2698958"/>
                    <a:pt x="3569369" y="2700421"/>
                  </a:cubicBezTo>
                  <a:cubicBezTo>
                    <a:pt x="3431358" y="2707881"/>
                    <a:pt x="3293035" y="2707914"/>
                    <a:pt x="3154948" y="2713790"/>
                  </a:cubicBezTo>
                  <a:cubicBezTo>
                    <a:pt x="3083575" y="2716827"/>
                    <a:pt x="3012351" y="2722702"/>
                    <a:pt x="2941053" y="2727158"/>
                  </a:cubicBezTo>
                  <a:cubicBezTo>
                    <a:pt x="2660199" y="2762266"/>
                    <a:pt x="3023330" y="2720165"/>
                    <a:pt x="2433053" y="2753895"/>
                  </a:cubicBezTo>
                  <a:cubicBezTo>
                    <a:pt x="2410674" y="2755174"/>
                    <a:pt x="2351622" y="2769291"/>
                    <a:pt x="2326105" y="2780632"/>
                  </a:cubicBezTo>
                  <a:cubicBezTo>
                    <a:pt x="2298789" y="2792772"/>
                    <a:pt x="2274466" y="2811946"/>
                    <a:pt x="2245895" y="2820737"/>
                  </a:cubicBezTo>
                  <a:cubicBezTo>
                    <a:pt x="2215779" y="2830004"/>
                    <a:pt x="2183509" y="2829650"/>
                    <a:pt x="2152316" y="2834106"/>
                  </a:cubicBezTo>
                  <a:cubicBezTo>
                    <a:pt x="1949670" y="2901653"/>
                    <a:pt x="2096875" y="2857643"/>
                    <a:pt x="1590842" y="2834106"/>
                  </a:cubicBezTo>
                  <a:cubicBezTo>
                    <a:pt x="1572489" y="2833252"/>
                    <a:pt x="1555271" y="2824868"/>
                    <a:pt x="1537369" y="2820737"/>
                  </a:cubicBezTo>
                  <a:cubicBezTo>
                    <a:pt x="1410169" y="2791382"/>
                    <a:pt x="1444662" y="2798601"/>
                    <a:pt x="1336842" y="2780632"/>
                  </a:cubicBezTo>
                  <a:cubicBezTo>
                    <a:pt x="1254676" y="2753244"/>
                    <a:pt x="1277099" y="2757208"/>
                    <a:pt x="1136316" y="2753895"/>
                  </a:cubicBezTo>
                  <a:lnTo>
                    <a:pt x="160421" y="2740527"/>
                  </a:lnTo>
                  <a:cubicBezTo>
                    <a:pt x="16822" y="2726166"/>
                    <a:pt x="66792" y="2707130"/>
                    <a:pt x="0" y="2740527"/>
                  </a:cubicBezTo>
                </a:path>
              </a:pathLst>
            </a:custGeom>
            <a:ln w="38100">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23" name="Group 22"/>
          <p:cNvGrpSpPr/>
          <p:nvPr/>
        </p:nvGrpSpPr>
        <p:grpSpPr>
          <a:xfrm>
            <a:off x="582322" y="4751751"/>
            <a:ext cx="2296193" cy="1497473"/>
            <a:chOff x="277993" y="4931912"/>
            <a:chExt cx="2789472" cy="1819167"/>
          </a:xfrm>
        </p:grpSpPr>
        <p:grpSp>
          <p:nvGrpSpPr>
            <p:cNvPr id="42" name="Group 41"/>
            <p:cNvGrpSpPr/>
            <p:nvPr/>
          </p:nvGrpSpPr>
          <p:grpSpPr>
            <a:xfrm>
              <a:off x="298450" y="4931912"/>
              <a:ext cx="2769015" cy="1819167"/>
              <a:chOff x="3037394" y="3721960"/>
              <a:chExt cx="2769015" cy="1610046"/>
            </a:xfrm>
          </p:grpSpPr>
          <p:sp>
            <p:nvSpPr>
              <p:cNvPr id="54" name="Rectangle 53"/>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p:cNvGrpSpPr/>
              <p:nvPr/>
            </p:nvGrpSpPr>
            <p:grpSpPr>
              <a:xfrm>
                <a:off x="3037394" y="4170207"/>
                <a:ext cx="857251" cy="736600"/>
                <a:chOff x="936624" y="3121025"/>
                <a:chExt cx="857251" cy="736600"/>
              </a:xfrm>
            </p:grpSpPr>
            <p:sp>
              <p:nvSpPr>
                <p:cNvPr id="58" name="Rectangle 57"/>
                <p:cNvSpPr/>
                <p:nvPr/>
              </p:nvSpPr>
              <p:spPr>
                <a:xfrm>
                  <a:off x="936624" y="3291244"/>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ounded Rectangle 61"/>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Connector 63"/>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Connector 79"/>
            <p:cNvCxnSpPr/>
            <p:nvPr/>
          </p:nvCxnSpPr>
          <p:spPr>
            <a:xfrm>
              <a:off x="298450" y="5325849"/>
              <a:ext cx="96621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264669" y="4931912"/>
              <a:ext cx="180279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77993" y="6419747"/>
              <a:ext cx="15157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93769" y="5998362"/>
              <a:ext cx="448090" cy="323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793769" y="5998362"/>
              <a:ext cx="0" cy="44730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1292001" y="4931912"/>
              <a:ext cx="0" cy="3939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41859" y="6001600"/>
              <a:ext cx="0" cy="74947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067465" y="4931912"/>
              <a:ext cx="0" cy="181916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90" name="Picture 8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91" name="Picture 90"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66925974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4990"/>
            <a:ext cx="8229600" cy="650596"/>
          </a:xfrm>
        </p:spPr>
        <p:txBody>
          <a:bodyPr>
            <a:normAutofit fontScale="90000"/>
          </a:bodyPr>
          <a:lstStyle/>
          <a:p>
            <a:r>
              <a:rPr lang="en-US" sz="3600" dirty="0" smtClean="0"/>
              <a:t>Moving your robot with the other functions</a:t>
            </a:r>
            <a:endParaRPr lang="en-US" sz="3600" dirty="0"/>
          </a:p>
        </p:txBody>
      </p:sp>
      <p:sp>
        <p:nvSpPr>
          <p:cNvPr id="4" name="Rectangle 3"/>
          <p:cNvSpPr/>
          <p:nvPr/>
        </p:nvSpPr>
        <p:spPr>
          <a:xfrm>
            <a:off x="366489" y="1373600"/>
            <a:ext cx="8549114" cy="2862323"/>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use the </a:t>
            </a:r>
            <a:r>
              <a:rPr lang="en-US" dirty="0" err="1" smtClean="0"/>
              <a:t>mav</a:t>
            </a:r>
            <a:r>
              <a:rPr lang="en-US" dirty="0" smtClean="0"/>
              <a:t>() and </a:t>
            </a:r>
            <a:r>
              <a:rPr lang="en-US" dirty="0" err="1" smtClean="0"/>
              <a:t>mrp</a:t>
            </a:r>
            <a:r>
              <a:rPr lang="en-US" dirty="0" smtClean="0"/>
              <a:t>() functions to move their robot</a:t>
            </a:r>
          </a:p>
          <a:p>
            <a:pPr marL="285750" lvl="0" indent="-285750">
              <a:buFont typeface="Arial"/>
              <a:buChar char="•"/>
            </a:pPr>
            <a:endParaRPr lang="en-US" b="1" dirty="0"/>
          </a:p>
          <a:p>
            <a:pPr lvl="0"/>
            <a:r>
              <a:rPr lang="en-US" b="1" dirty="0" smtClean="0"/>
              <a:t>Preparation</a:t>
            </a:r>
          </a:p>
          <a:p>
            <a:pPr marL="285750" lvl="0" indent="-285750">
              <a:buFont typeface="Arial"/>
              <a:buChar char="•"/>
            </a:pPr>
            <a:r>
              <a:rPr lang="en-US" dirty="0" smtClean="0"/>
              <a:t>You will need the </a:t>
            </a:r>
            <a:r>
              <a:rPr lang="en-US" dirty="0" err="1" smtClean="0"/>
              <a:t>DemoBot</a:t>
            </a:r>
            <a:r>
              <a:rPr lang="en-US" dirty="0" smtClean="0"/>
              <a:t> built and ready to go</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lvl="0"/>
            <a:r>
              <a:rPr lang="en-US" b="1" dirty="0" smtClean="0"/>
              <a:t>Activity</a:t>
            </a:r>
          </a:p>
          <a:p>
            <a:pPr lvl="0"/>
            <a:r>
              <a:rPr lang="en-US" dirty="0" smtClean="0"/>
              <a:t>Follow the slides to make the robot move using </a:t>
            </a:r>
            <a:r>
              <a:rPr lang="en-US" dirty="0" err="1" smtClean="0"/>
              <a:t>mav</a:t>
            </a:r>
            <a:r>
              <a:rPr lang="en-US" dirty="0" smtClean="0"/>
              <a:t>() and </a:t>
            </a:r>
            <a:r>
              <a:rPr lang="en-US" dirty="0" err="1" smtClean="0"/>
              <a:t>mrp</a:t>
            </a:r>
            <a:r>
              <a:rPr lang="en-US" dirty="0" smtClean="0"/>
              <a:t>()</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05020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1"/>
            <a:ext cx="8807200" cy="1143000"/>
          </a:xfrm>
        </p:spPr>
        <p:txBody>
          <a:bodyPr>
            <a:noAutofit/>
          </a:bodyPr>
          <a:lstStyle/>
          <a:p>
            <a:r>
              <a:rPr lang="en-US" sz="3200" dirty="0" smtClean="0"/>
              <a:t>Let’s make a robot move using </a:t>
            </a:r>
            <a:r>
              <a:rPr lang="en-US" sz="3200" dirty="0" err="1" smtClean="0">
                <a:latin typeface="Courier"/>
                <a:cs typeface="Courier"/>
              </a:rPr>
              <a:t>mav</a:t>
            </a:r>
            <a:r>
              <a:rPr lang="en-US" sz="3200" dirty="0" smtClean="0">
                <a:latin typeface="Courier"/>
                <a:cs typeface="Courier"/>
              </a:rPr>
              <a:t>()</a:t>
            </a:r>
            <a:r>
              <a:rPr lang="en-US" sz="1000" dirty="0" smtClean="0">
                <a:latin typeface="Courier"/>
                <a:cs typeface="Courier"/>
              </a:rPr>
              <a:t> </a:t>
            </a:r>
            <a:r>
              <a:rPr lang="en-US" sz="3200" dirty="0" smtClean="0"/>
              <a:t>and </a:t>
            </a:r>
            <a:r>
              <a:rPr lang="en-US" sz="3200" dirty="0" err="1" smtClean="0">
                <a:latin typeface="Courier"/>
                <a:cs typeface="Courier"/>
              </a:rPr>
              <a:t>mrp</a:t>
            </a:r>
            <a:r>
              <a:rPr lang="en-US" sz="3200" dirty="0" smtClean="0">
                <a:latin typeface="Courier"/>
                <a:cs typeface="Courier"/>
              </a:rPr>
              <a:t>()</a:t>
            </a:r>
            <a:endParaRPr lang="en-US" sz="3200" dirty="0">
              <a:latin typeface="Courier"/>
              <a:cs typeface="Courier"/>
            </a:endParaRPr>
          </a:p>
        </p:txBody>
      </p:sp>
      <p:sp>
        <p:nvSpPr>
          <p:cNvPr id="3" name="Content Placeholder 2"/>
          <p:cNvSpPr>
            <a:spLocks noGrp="1"/>
          </p:cNvSpPr>
          <p:nvPr>
            <p:ph idx="1"/>
          </p:nvPr>
        </p:nvSpPr>
        <p:spPr>
          <a:xfrm>
            <a:off x="457200" y="1780949"/>
            <a:ext cx="8229600" cy="2384425"/>
          </a:xfrm>
        </p:spPr>
        <p:txBody>
          <a:bodyPr>
            <a:normAutofit/>
          </a:bodyPr>
          <a:lstStyle/>
          <a:p>
            <a:pPr marL="0" indent="0">
              <a:buNone/>
            </a:pPr>
            <a:r>
              <a:rPr lang="en-US" sz="2400" dirty="0" smtClean="0"/>
              <a:t>Use the provided robot or build your robot using the </a:t>
            </a:r>
            <a:r>
              <a:rPr lang="en-US" sz="2400" dirty="0" err="1" smtClean="0"/>
              <a:t>DemoBot</a:t>
            </a:r>
            <a:r>
              <a:rPr lang="en-US" sz="2400" dirty="0" smtClean="0"/>
              <a:t> building guide.</a:t>
            </a:r>
            <a:endParaRPr lang="en-US" sz="2400" b="1" dirty="0"/>
          </a:p>
        </p:txBody>
      </p:sp>
      <p:pic>
        <p:nvPicPr>
          <p:cNvPr id="5" name="Picture 4" descr="2013 Demobot-0367.bmp"/>
          <p:cNvPicPr>
            <a:picLocks noChangeAspect="1"/>
          </p:cNvPicPr>
          <p:nvPr/>
        </p:nvPicPr>
        <p:blipFill rotWithShape="1">
          <a:blip r:embed="rId2" cstate="print">
            <a:extLst>
              <a:ext uri="{28A0092B-C50C-407E-A947-70E740481C1C}">
                <a14:useLocalDpi xmlns:a14="http://schemas.microsoft.com/office/drawing/2010/main"/>
              </a:ext>
            </a:extLst>
          </a:blip>
          <a:srcRect b="-4807"/>
          <a:stretch/>
        </p:blipFill>
        <p:spPr>
          <a:xfrm>
            <a:off x="2819360" y="2834105"/>
            <a:ext cx="3546392" cy="3028898"/>
          </a:xfrm>
          <a:prstGeom prst="rect">
            <a:avLst/>
          </a:prstGeom>
        </p:spPr>
      </p:pic>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7785579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147"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5"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776367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Robot? Activity</a:t>
            </a:r>
            <a:endParaRPr lang="en-US" dirty="0"/>
          </a:p>
        </p:txBody>
      </p:sp>
      <p:sp>
        <p:nvSpPr>
          <p:cNvPr id="3" name="Content Placeholder 2"/>
          <p:cNvSpPr>
            <a:spLocks noGrp="1"/>
          </p:cNvSpPr>
          <p:nvPr>
            <p:ph idx="1"/>
          </p:nvPr>
        </p:nvSpPr>
        <p:spPr/>
        <p:txBody>
          <a:bodyPr/>
          <a:lstStyle/>
          <a:p>
            <a:pPr marL="0" indent="0">
              <a:buNone/>
            </a:pPr>
            <a:r>
              <a:rPr lang="en-US" dirty="0" smtClean="0"/>
              <a:t>Objectives: </a:t>
            </a:r>
          </a:p>
          <a:p>
            <a:r>
              <a:rPr lang="en-US" dirty="0" smtClean="0"/>
              <a:t>What is a robot?</a:t>
            </a:r>
          </a:p>
          <a:p>
            <a:r>
              <a:rPr lang="en-US" dirty="0" smtClean="0"/>
              <a:t>What do you need to build and control a robot?</a:t>
            </a:r>
          </a:p>
          <a:p>
            <a:r>
              <a:rPr lang="en-US" dirty="0" smtClean="0"/>
              <a:t>What types of tasks/jobs do robots perform?</a:t>
            </a:r>
          </a:p>
          <a:p>
            <a:r>
              <a:rPr lang="en-US" dirty="0" smtClean="0"/>
              <a:t>What terms do we need to know?</a:t>
            </a: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8829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2" y="12504"/>
            <a:ext cx="8587787" cy="881595"/>
          </a:xfrm>
        </p:spPr>
        <p:txBody>
          <a:bodyPr>
            <a:noAutofit/>
          </a:bodyPr>
          <a:lstStyle/>
          <a:p>
            <a:r>
              <a:rPr lang="en-US" sz="3600" dirty="0" smtClean="0"/>
              <a:t>Resources- If you can’t get online continued</a:t>
            </a:r>
            <a:endParaRPr lang="en-US" sz="3600" dirty="0"/>
          </a:p>
        </p:txBody>
      </p:sp>
      <p:sp>
        <p:nvSpPr>
          <p:cNvPr id="35" name="TextBox 34"/>
          <p:cNvSpPr txBox="1"/>
          <p:nvPr/>
        </p:nvSpPr>
        <p:spPr>
          <a:xfrm>
            <a:off x="4379403" y="6112809"/>
            <a:ext cx="2799084" cy="369332"/>
          </a:xfrm>
          <a:prstGeom prst="rect">
            <a:avLst/>
          </a:prstGeom>
          <a:noFill/>
        </p:spPr>
        <p:txBody>
          <a:bodyPr wrap="square" rtlCol="0">
            <a:spAutoFit/>
          </a:bodyPr>
          <a:lstStyle/>
          <a:p>
            <a:r>
              <a:rPr lang="en-US" dirty="0" smtClean="0"/>
              <a:t>KMP Motor Bracket</a:t>
            </a:r>
            <a:endParaRPr lang="en-US" dirty="0"/>
          </a:p>
        </p:txBody>
      </p:sp>
      <p:sp>
        <p:nvSpPr>
          <p:cNvPr id="36" name="TextBox 35"/>
          <p:cNvSpPr txBox="1"/>
          <p:nvPr/>
        </p:nvSpPr>
        <p:spPr>
          <a:xfrm>
            <a:off x="6344915" y="3310252"/>
            <a:ext cx="2799084" cy="369332"/>
          </a:xfrm>
          <a:prstGeom prst="rect">
            <a:avLst/>
          </a:prstGeom>
          <a:noFill/>
        </p:spPr>
        <p:txBody>
          <a:bodyPr wrap="square" rtlCol="0">
            <a:spAutoFit/>
          </a:bodyPr>
          <a:lstStyle/>
          <a:p>
            <a:r>
              <a:rPr lang="en-US" dirty="0" smtClean="0"/>
              <a:t>KMP Angle Bracket</a:t>
            </a:r>
            <a:endParaRPr lang="en-US" dirty="0"/>
          </a:p>
        </p:txBody>
      </p:sp>
      <p:sp>
        <p:nvSpPr>
          <p:cNvPr id="37" name="TextBox 36"/>
          <p:cNvSpPr txBox="1"/>
          <p:nvPr/>
        </p:nvSpPr>
        <p:spPr>
          <a:xfrm>
            <a:off x="1120199" y="3441656"/>
            <a:ext cx="4082588" cy="369332"/>
          </a:xfrm>
          <a:prstGeom prst="rect">
            <a:avLst/>
          </a:prstGeom>
          <a:noFill/>
        </p:spPr>
        <p:txBody>
          <a:bodyPr wrap="square" rtlCol="0">
            <a:spAutoFit/>
          </a:bodyPr>
          <a:lstStyle/>
          <a:p>
            <a:r>
              <a:rPr lang="en-US" dirty="0" smtClean="0"/>
              <a:t>KIPR Metal Part (KMP) Chassis</a:t>
            </a:r>
            <a:endParaRPr lang="en-US" dirty="0"/>
          </a:p>
        </p:txBody>
      </p:sp>
      <p:pic>
        <p:nvPicPr>
          <p:cNvPr id="4" name="Picture 3"/>
          <p:cNvPicPr>
            <a:picLocks noChangeAspect="1"/>
          </p:cNvPicPr>
          <p:nvPr/>
        </p:nvPicPr>
        <p:blipFill>
          <a:blip r:embed="rId2"/>
          <a:stretch>
            <a:fillRect/>
          </a:stretch>
        </p:blipFill>
        <p:spPr>
          <a:xfrm>
            <a:off x="503787" y="939756"/>
            <a:ext cx="4699000" cy="2501900"/>
          </a:xfrm>
          <a:prstGeom prst="rect">
            <a:avLst/>
          </a:prstGeom>
        </p:spPr>
      </p:pic>
      <p:pic>
        <p:nvPicPr>
          <p:cNvPr id="5" name="Picture 4"/>
          <p:cNvPicPr>
            <a:picLocks noChangeAspect="1"/>
          </p:cNvPicPr>
          <p:nvPr/>
        </p:nvPicPr>
        <p:blipFill>
          <a:blip r:embed="rId3"/>
          <a:stretch>
            <a:fillRect/>
          </a:stretch>
        </p:blipFill>
        <p:spPr>
          <a:xfrm flipH="1">
            <a:off x="6652340" y="1900039"/>
            <a:ext cx="1339144" cy="1404241"/>
          </a:xfrm>
          <a:prstGeom prst="rect">
            <a:avLst/>
          </a:prstGeom>
        </p:spPr>
      </p:pic>
      <p:pic>
        <p:nvPicPr>
          <p:cNvPr id="6" name="Picture 5"/>
          <p:cNvPicPr>
            <a:picLocks noChangeAspect="1"/>
          </p:cNvPicPr>
          <p:nvPr/>
        </p:nvPicPr>
        <p:blipFill>
          <a:blip r:embed="rId4"/>
          <a:stretch>
            <a:fillRect/>
          </a:stretch>
        </p:blipFill>
        <p:spPr>
          <a:xfrm>
            <a:off x="4601537" y="4364894"/>
            <a:ext cx="1529264" cy="1688758"/>
          </a:xfrm>
          <a:prstGeom prst="rect">
            <a:avLst/>
          </a:prstGeom>
        </p:spPr>
      </p:pic>
      <p:pic>
        <p:nvPicPr>
          <p:cNvPr id="7" name="Picture 6"/>
          <p:cNvPicPr>
            <a:picLocks noChangeAspect="1"/>
          </p:cNvPicPr>
          <p:nvPr/>
        </p:nvPicPr>
        <p:blipFill>
          <a:blip r:embed="rId5"/>
          <a:stretch>
            <a:fillRect/>
          </a:stretch>
        </p:blipFill>
        <p:spPr>
          <a:xfrm>
            <a:off x="556212" y="4077523"/>
            <a:ext cx="2796327" cy="1864218"/>
          </a:xfrm>
          <a:prstGeom prst="rect">
            <a:avLst/>
          </a:prstGeom>
        </p:spPr>
      </p:pic>
      <p:sp>
        <p:nvSpPr>
          <p:cNvPr id="23" name="TextBox 22"/>
          <p:cNvSpPr txBox="1"/>
          <p:nvPr/>
        </p:nvSpPr>
        <p:spPr>
          <a:xfrm>
            <a:off x="1336095" y="5947338"/>
            <a:ext cx="2799084" cy="369332"/>
          </a:xfrm>
          <a:prstGeom prst="rect">
            <a:avLst/>
          </a:prstGeom>
          <a:noFill/>
        </p:spPr>
        <p:txBody>
          <a:bodyPr wrap="square" rtlCol="0">
            <a:spAutoFit/>
          </a:bodyPr>
          <a:lstStyle/>
          <a:p>
            <a:r>
              <a:rPr lang="en-US" dirty="0" smtClean="0"/>
              <a:t>LEGO Bag</a:t>
            </a:r>
            <a:endParaRPr lang="en-US" dirty="0"/>
          </a:p>
        </p:txBody>
      </p:sp>
      <p:pic>
        <p:nvPicPr>
          <p:cNvPr id="8" name="Picture 7" descr="Assem1-0023.bmp"/>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75834" y="939756"/>
            <a:ext cx="1109934" cy="763023"/>
          </a:xfrm>
          <a:prstGeom prst="rect">
            <a:avLst/>
          </a:prstGeom>
        </p:spPr>
      </p:pic>
      <p:sp>
        <p:nvSpPr>
          <p:cNvPr id="13" name="TextBox 12"/>
          <p:cNvSpPr txBox="1"/>
          <p:nvPr/>
        </p:nvSpPr>
        <p:spPr>
          <a:xfrm>
            <a:off x="4945373" y="1733274"/>
            <a:ext cx="2799084" cy="369332"/>
          </a:xfrm>
          <a:prstGeom prst="rect">
            <a:avLst/>
          </a:prstGeom>
          <a:noFill/>
        </p:spPr>
        <p:txBody>
          <a:bodyPr wrap="square" rtlCol="0">
            <a:spAutoFit/>
          </a:bodyPr>
          <a:lstStyle/>
          <a:p>
            <a:r>
              <a:rPr lang="en-US" dirty="0" smtClean="0"/>
              <a:t>KMP Round Servo Horn</a:t>
            </a:r>
            <a:endParaRPr lang="en-US" dirty="0"/>
          </a:p>
        </p:txBody>
      </p:sp>
      <p:pic>
        <p:nvPicPr>
          <p:cNvPr id="3" name="Picture 2" descr="Metal Servo Horm 1 x 5.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0150374">
            <a:off x="6373905" y="3957407"/>
            <a:ext cx="1617579" cy="1214804"/>
          </a:xfrm>
          <a:prstGeom prst="rect">
            <a:avLst/>
          </a:prstGeom>
        </p:spPr>
      </p:pic>
      <p:sp>
        <p:nvSpPr>
          <p:cNvPr id="14" name="TextBox 13"/>
          <p:cNvSpPr txBox="1"/>
          <p:nvPr/>
        </p:nvSpPr>
        <p:spPr>
          <a:xfrm>
            <a:off x="6344915" y="5240422"/>
            <a:ext cx="2799084" cy="369332"/>
          </a:xfrm>
          <a:prstGeom prst="rect">
            <a:avLst/>
          </a:prstGeom>
          <a:noFill/>
        </p:spPr>
        <p:txBody>
          <a:bodyPr wrap="square" rtlCol="0">
            <a:spAutoFit/>
          </a:bodyPr>
          <a:lstStyle/>
          <a:p>
            <a:r>
              <a:rPr lang="en-US" dirty="0" smtClean="0"/>
              <a:t>KMP Long Servo Horn</a:t>
            </a:r>
            <a:endParaRPr lang="en-US" dirty="0"/>
          </a:p>
        </p:txBody>
      </p:sp>
    </p:spTree>
    <p:extLst>
      <p:ext uri="{BB962C8B-B14F-4D97-AF65-F5344CB8AC3E}">
        <p14:creationId xmlns:p14="http://schemas.microsoft.com/office/powerpoint/2010/main" val="358172253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89448" y="3538050"/>
            <a:ext cx="3874623" cy="2451137"/>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373154" cy="2079625"/>
            <a:chOff x="676916" y="2568614"/>
            <a:chExt cx="5032358"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1823073" cy="628937"/>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378728613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8111060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134758374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0022" y="1610425"/>
            <a:ext cx="6989508" cy="4378917"/>
          </a:xfrm>
          <a:prstGeom prst="rect">
            <a:avLst/>
          </a:prstGeom>
        </p:spPr>
      </p:pic>
      <p:sp>
        <p:nvSpPr>
          <p:cNvPr id="2" name="Rounded Rectangle 1"/>
          <p:cNvSpPr/>
          <p:nvPr/>
        </p:nvSpPr>
        <p:spPr>
          <a:xfrm>
            <a:off x="5423647" y="3929529"/>
            <a:ext cx="2315882" cy="1688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will use this template and remove what we don’t need and add whatever functions we need</a:t>
            </a:r>
            <a:endParaRPr lang="en-US" dirty="0">
              <a:solidFill>
                <a:schemeClr val="tx1"/>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77327208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Robot’s Motor Ports</a:t>
            </a:r>
            <a:endParaRPr lang="en-US" dirty="0"/>
          </a:p>
        </p:txBody>
      </p:sp>
      <p:sp>
        <p:nvSpPr>
          <p:cNvPr id="3" name="Content Placeholder 2"/>
          <p:cNvSpPr>
            <a:spLocks noGrp="1"/>
          </p:cNvSpPr>
          <p:nvPr>
            <p:ph idx="1"/>
          </p:nvPr>
        </p:nvSpPr>
        <p:spPr/>
        <p:txBody>
          <a:bodyPr/>
          <a:lstStyle/>
          <a:p>
            <a:r>
              <a:rPr lang="en-US" dirty="0" smtClean="0"/>
              <a:t>To program your robot, you need to know what motor ports your motors are plugged into</a:t>
            </a:r>
          </a:p>
          <a:p>
            <a:endParaRPr lang="en-US" dirty="0"/>
          </a:p>
          <a:p>
            <a:pPr marL="0" indent="0">
              <a:buNone/>
            </a:pPr>
            <a:r>
              <a:rPr lang="en-US" dirty="0" smtClean="0"/>
              <a:t>* REMEMBER computer scientists start counting at 0 so the motor ports are 0, 1, 2 and 3</a:t>
            </a:r>
            <a:endParaRPr lang="en-US" dirty="0"/>
          </a:p>
        </p:txBody>
      </p:sp>
    </p:spTree>
    <p:extLst>
      <p:ext uri="{BB962C8B-B14F-4D97-AF65-F5344CB8AC3E}">
        <p14:creationId xmlns:p14="http://schemas.microsoft.com/office/powerpoint/2010/main" val="80893932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KIPRLinkFront.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sp>
        <p:nvSpPr>
          <p:cNvPr id="119811" name="Rectangle 2"/>
          <p:cNvSpPr>
            <a:spLocks noGrp="1" noChangeArrowheads="1"/>
          </p:cNvSpPr>
          <p:nvPr>
            <p:ph type="title"/>
          </p:nvPr>
        </p:nvSpPr>
        <p:spPr bwMode="auto">
          <a:xfrm>
            <a:off x="685800" y="457200"/>
            <a:ext cx="7772400" cy="1143000"/>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t>KIPR Link Motor Ports</a:t>
            </a:r>
          </a:p>
        </p:txBody>
      </p:sp>
      <p:sp>
        <p:nvSpPr>
          <p:cNvPr id="119814" name="TextBox 27"/>
          <p:cNvSpPr txBox="1">
            <a:spLocks noChangeArrowheads="1"/>
          </p:cNvSpPr>
          <p:nvPr/>
        </p:nvSpPr>
        <p:spPr bwMode="auto">
          <a:xfrm>
            <a:off x="1981200" y="5715000"/>
            <a:ext cx="4876800" cy="369332"/>
          </a:xfrm>
          <a:prstGeom prst="rect">
            <a:avLst/>
          </a:prstGeom>
          <a:noFill/>
          <a:ln w="9525">
            <a:noFill/>
            <a:miter lim="800000"/>
            <a:headEnd/>
            <a:tailEnd/>
          </a:ln>
        </p:spPr>
        <p:txBody>
          <a:bodyPr wrap="square">
            <a:spAutoFit/>
          </a:bodyPr>
          <a:lstStyle/>
          <a:p>
            <a:r>
              <a:rPr lang="en-US" sz="1800" dirty="0">
                <a:latin typeface="Times New Roman" pitchFamily="18" charset="0"/>
                <a:cs typeface="Times New Roman" pitchFamily="18" charset="0"/>
              </a:rPr>
              <a:t>Motor </a:t>
            </a:r>
            <a:r>
              <a:rPr lang="en-US" sz="1800" dirty="0" smtClean="0">
                <a:latin typeface="Times New Roman" pitchFamily="18" charset="0"/>
                <a:cs typeface="Times New Roman" pitchFamily="18" charset="0"/>
              </a:rPr>
              <a:t>ports </a:t>
            </a:r>
            <a:r>
              <a:rPr lang="en-US" sz="1800" dirty="0">
                <a:latin typeface="Times New Roman" pitchFamily="18" charset="0"/>
                <a:cs typeface="Times New Roman" pitchFamily="18" charset="0"/>
              </a:rPr>
              <a:t>0 </a:t>
            </a:r>
            <a:r>
              <a:rPr lang="en-US" sz="1800" dirty="0" smtClean="0">
                <a:latin typeface="Times New Roman" pitchFamily="18" charset="0"/>
                <a:cs typeface="Times New Roman" pitchFamily="18" charset="0"/>
              </a:rPr>
              <a:t>(Demobot), 1, 2, </a:t>
            </a:r>
            <a:r>
              <a:rPr lang="en-US" sz="1800" dirty="0">
                <a:latin typeface="Times New Roman" pitchFamily="18" charset="0"/>
                <a:cs typeface="Times New Roman" pitchFamily="18" charset="0"/>
              </a:rPr>
              <a:t>and 3 </a:t>
            </a:r>
            <a:r>
              <a:rPr lang="en-US" sz="1800" dirty="0" smtClean="0">
                <a:latin typeface="Times New Roman" pitchFamily="18" charset="0"/>
                <a:cs typeface="Times New Roman" pitchFamily="18" charset="0"/>
              </a:rPr>
              <a:t>(Demobot)</a:t>
            </a:r>
            <a:endParaRPr lang="en-US" sz="1800" dirty="0">
              <a:latin typeface="Times New Roman" pitchFamily="18" charset="0"/>
              <a:cs typeface="Times New Roman" pitchFamily="18" charset="0"/>
            </a:endParaRPr>
          </a:p>
        </p:txBody>
      </p:sp>
      <p:cxnSp>
        <p:nvCxnSpPr>
          <p:cNvPr id="119815" name="Straight Arrow Connector 29"/>
          <p:cNvCxnSpPr>
            <a:cxnSpLocks noChangeShapeType="1"/>
          </p:cNvCxnSpPr>
          <p:nvPr/>
        </p:nvCxnSpPr>
        <p:spPr bwMode="auto">
          <a:xfrm flipV="1">
            <a:off x="5562600" y="3886200"/>
            <a:ext cx="838200" cy="1905000"/>
          </a:xfrm>
          <a:prstGeom prst="straightConnector1">
            <a:avLst/>
          </a:prstGeom>
          <a:noFill/>
          <a:ln w="38100">
            <a:solidFill>
              <a:srgbClr val="FF0000"/>
            </a:solidFill>
            <a:round/>
            <a:headEnd/>
            <a:tailEnd type="arrow" w="med" len="med"/>
          </a:ln>
        </p:spPr>
      </p:cxnSp>
      <p:cxnSp>
        <p:nvCxnSpPr>
          <p:cNvPr id="119816" name="Straight Arrow Connector 30"/>
          <p:cNvCxnSpPr>
            <a:cxnSpLocks noChangeShapeType="1"/>
          </p:cNvCxnSpPr>
          <p:nvPr/>
        </p:nvCxnSpPr>
        <p:spPr bwMode="auto">
          <a:xfrm flipH="1" flipV="1">
            <a:off x="2362200" y="4267200"/>
            <a:ext cx="762000" cy="1447800"/>
          </a:xfrm>
          <a:prstGeom prst="straightConnector1">
            <a:avLst/>
          </a:prstGeom>
          <a:noFill/>
          <a:ln w="38100">
            <a:solidFill>
              <a:srgbClr val="FF0000"/>
            </a:solidFill>
            <a:round/>
            <a:headEnd/>
            <a:tailEnd type="arrow" w="med" len="med"/>
          </a:ln>
        </p:spPr>
      </p:cxnSp>
      <p:cxnSp>
        <p:nvCxnSpPr>
          <p:cNvPr id="16" name="Straight Arrow Connector 30"/>
          <p:cNvCxnSpPr>
            <a:cxnSpLocks noChangeShapeType="1"/>
            <a:stCxn id="119814" idx="0"/>
          </p:cNvCxnSpPr>
          <p:nvPr/>
        </p:nvCxnSpPr>
        <p:spPr bwMode="auto">
          <a:xfrm flipH="1" flipV="1">
            <a:off x="2743200" y="3886200"/>
            <a:ext cx="1676400" cy="1828800"/>
          </a:xfrm>
          <a:prstGeom prst="straightConnector1">
            <a:avLst/>
          </a:prstGeom>
          <a:noFill/>
          <a:ln w="38100">
            <a:solidFill>
              <a:srgbClr val="FF0000"/>
            </a:solidFill>
            <a:round/>
            <a:headEnd/>
            <a:tailEnd type="arrow" w="med" len="med"/>
          </a:ln>
        </p:spPr>
      </p:cxnSp>
      <p:cxnSp>
        <p:nvCxnSpPr>
          <p:cNvPr id="27" name="Straight Arrow Connector 29"/>
          <p:cNvCxnSpPr>
            <a:cxnSpLocks noChangeShapeType="1"/>
          </p:cNvCxnSpPr>
          <p:nvPr/>
        </p:nvCxnSpPr>
        <p:spPr bwMode="auto">
          <a:xfrm flipV="1">
            <a:off x="4876800" y="4267200"/>
            <a:ext cx="2057400" cy="1447800"/>
          </a:xfrm>
          <a:prstGeom prst="straightConnector1">
            <a:avLst/>
          </a:prstGeom>
          <a:noFill/>
          <a:ln w="38100">
            <a:solidFill>
              <a:srgbClr val="FF0000"/>
            </a:solidFill>
            <a:round/>
            <a:headEnd/>
            <a:tailEnd type="arrow" w="med" len="med"/>
          </a:ln>
        </p:spPr>
      </p:cxnSp>
      <p:sp>
        <p:nvSpPr>
          <p:cNvPr id="17" name="Rectangle 16"/>
          <p:cNvSpPr/>
          <p:nvPr/>
        </p:nvSpPr>
        <p:spPr bwMode="auto">
          <a:xfrm>
            <a:off x="1905000" y="37338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9" name="Rectangle 18"/>
          <p:cNvSpPr/>
          <p:nvPr/>
        </p:nvSpPr>
        <p:spPr bwMode="auto">
          <a:xfrm>
            <a:off x="1905000" y="39624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22" name="Rectangle 21"/>
          <p:cNvSpPr/>
          <p:nvPr/>
        </p:nvSpPr>
        <p:spPr bwMode="auto">
          <a:xfrm>
            <a:off x="6477000" y="37338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23" name="Rectangle 22"/>
          <p:cNvSpPr/>
          <p:nvPr/>
        </p:nvSpPr>
        <p:spPr bwMode="auto">
          <a:xfrm>
            <a:off x="6477000" y="3962400"/>
            <a:ext cx="762000" cy="2286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Tree>
    <p:extLst>
      <p:ext uri="{BB962C8B-B14F-4D97-AF65-F5344CB8AC3E}">
        <p14:creationId xmlns:p14="http://schemas.microsoft.com/office/powerpoint/2010/main" val="36262367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IPRLinkFront.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rot="16200000">
            <a:off x="317778" y="2753363"/>
            <a:ext cx="3048000" cy="3688879"/>
          </a:xfrm>
          <a:prstGeom prst="rect">
            <a:avLst/>
          </a:prstGeom>
        </p:spPr>
      </p:pic>
      <p:sp>
        <p:nvSpPr>
          <p:cNvPr id="399365" name="Rectangle 2"/>
          <p:cNvSpPr>
            <a:spLocks noGrp="1" noChangeArrowheads="1"/>
          </p:cNvSpPr>
          <p:nvPr>
            <p:ph type="title" idx="4294967295"/>
          </p:nvPr>
        </p:nvSpPr>
        <p:spPr bwMode="auto">
          <a:xfrm>
            <a:off x="685800" y="-281980"/>
            <a:ext cx="7772400" cy="1143000"/>
          </a:xfrm>
          <a:prstGeom prst="rect">
            <a:avLst/>
          </a:prstGeom>
          <a:noFill/>
          <a:ln>
            <a:miter lim="800000"/>
            <a:headEnd/>
            <a:tailEnd/>
          </a:ln>
        </p:spPr>
        <p:txBody>
          <a:bodyPr/>
          <a:lstStyle/>
          <a:p>
            <a:r>
              <a:rPr lang="en-US" dirty="0" smtClean="0"/>
              <a:t>Plugging in Motors</a:t>
            </a:r>
          </a:p>
        </p:txBody>
      </p:sp>
      <p:sp>
        <p:nvSpPr>
          <p:cNvPr id="399366" name="Rectangle 4"/>
          <p:cNvSpPr>
            <a:spLocks noGrp="1" noChangeArrowheads="1"/>
          </p:cNvSpPr>
          <p:nvPr>
            <p:ph type="body" idx="4294967295"/>
          </p:nvPr>
        </p:nvSpPr>
        <p:spPr bwMode="auto">
          <a:xfrm>
            <a:off x="685800" y="838200"/>
            <a:ext cx="7010400" cy="3429000"/>
          </a:xfrm>
          <a:prstGeom prst="rect">
            <a:avLst/>
          </a:prstGeom>
          <a:noFill/>
          <a:ln>
            <a:miter lim="800000"/>
            <a:headEnd/>
            <a:tailEnd/>
          </a:ln>
        </p:spPr>
        <p:txBody>
          <a:bodyPr/>
          <a:lstStyle/>
          <a:p>
            <a:pPr>
              <a:spcBef>
                <a:spcPct val="0"/>
              </a:spcBef>
            </a:pPr>
            <a:r>
              <a:rPr lang="en-US" sz="2000" dirty="0" smtClean="0"/>
              <a:t>Motors are the ones with </a:t>
            </a:r>
            <a:r>
              <a:rPr lang="en-US" sz="2000" u="sng" dirty="0" smtClean="0"/>
              <a:t>two-prong</a:t>
            </a:r>
            <a:r>
              <a:rPr lang="en-US" sz="2000" dirty="0" smtClean="0"/>
              <a:t> plugs with </a:t>
            </a:r>
            <a:r>
              <a:rPr lang="en-US" sz="2000" u="sng" dirty="0" smtClean="0"/>
              <a:t>2 gray wires</a:t>
            </a:r>
          </a:p>
          <a:p>
            <a:pPr>
              <a:spcBef>
                <a:spcPct val="0"/>
              </a:spcBef>
            </a:pPr>
            <a:r>
              <a:rPr lang="en-US" sz="2000" dirty="0" smtClean="0"/>
              <a:t>The KIPR Link has 4 drive motor ports numbered 0 &amp; 1 on the left and  2 &amp; 3 on the right </a:t>
            </a:r>
          </a:p>
          <a:p>
            <a:pPr>
              <a:spcBef>
                <a:spcPct val="0"/>
              </a:spcBef>
            </a:pPr>
            <a:r>
              <a:rPr lang="en-US" sz="2000" dirty="0" smtClean="0"/>
              <a:t>When a port is powered it has a light that glows green for one direction and red for the other</a:t>
            </a:r>
          </a:p>
          <a:p>
            <a:pPr>
              <a:spcBef>
                <a:spcPct val="0"/>
              </a:spcBef>
            </a:pPr>
            <a:r>
              <a:rPr lang="en-US" sz="2000" dirty="0" smtClean="0"/>
              <a:t>Plug orientation order determines motor direction, but by convention, green is forward and red reverse</a:t>
            </a:r>
          </a:p>
          <a:p>
            <a:pPr>
              <a:lnSpc>
                <a:spcPct val="80000"/>
              </a:lnSpc>
            </a:pPr>
            <a:endParaRPr lang="en-US" sz="2400" dirty="0" smtClean="0"/>
          </a:p>
          <a:p>
            <a:pPr>
              <a:lnSpc>
                <a:spcPct val="80000"/>
              </a:lnSpc>
              <a:buFontTx/>
              <a:buNone/>
            </a:pPr>
            <a:endParaRPr lang="en-US" sz="2400" dirty="0" smtClean="0"/>
          </a:p>
        </p:txBody>
      </p:sp>
      <p:sp>
        <p:nvSpPr>
          <p:cNvPr id="399368" name="Text Box 8"/>
          <p:cNvSpPr txBox="1">
            <a:spLocks noChangeArrowheads="1"/>
          </p:cNvSpPr>
          <p:nvPr/>
        </p:nvSpPr>
        <p:spPr bwMode="auto">
          <a:xfrm>
            <a:off x="3731138" y="5657220"/>
            <a:ext cx="1338715" cy="369332"/>
          </a:xfrm>
          <a:prstGeom prst="rect">
            <a:avLst/>
          </a:prstGeom>
          <a:noFill/>
          <a:ln w="12700">
            <a:noFill/>
            <a:miter lim="800000"/>
            <a:headEnd/>
            <a:tailEnd/>
          </a:ln>
        </p:spPr>
        <p:txBody>
          <a:bodyPr wrap="none">
            <a:spAutoFit/>
          </a:bodyPr>
          <a:lstStyle/>
          <a:p>
            <a:r>
              <a:rPr lang="en-US" sz="1800" dirty="0" smtClean="0">
                <a:latin typeface="Times New Roman" pitchFamily="18" charset="0"/>
                <a:cs typeface="Times New Roman" pitchFamily="18" charset="0"/>
              </a:rPr>
              <a:t>motor port 2</a:t>
            </a:r>
            <a:endParaRPr lang="en-US" sz="1800" dirty="0">
              <a:latin typeface="Times New Roman" pitchFamily="18" charset="0"/>
              <a:cs typeface="Times New Roman" pitchFamily="18" charset="0"/>
            </a:endParaRPr>
          </a:p>
        </p:txBody>
      </p:sp>
      <p:sp>
        <p:nvSpPr>
          <p:cNvPr id="399369" name="Rectangle 9"/>
          <p:cNvSpPr>
            <a:spLocks noChangeArrowheads="1"/>
          </p:cNvSpPr>
          <p:nvPr/>
        </p:nvSpPr>
        <p:spPr bwMode="auto">
          <a:xfrm>
            <a:off x="2159966" y="4959752"/>
            <a:ext cx="457200" cy="685800"/>
          </a:xfrm>
          <a:prstGeom prst="rect">
            <a:avLst/>
          </a:prstGeom>
          <a:noFill/>
          <a:ln w="38100">
            <a:solidFill>
              <a:srgbClr val="FF0303"/>
            </a:solidFill>
            <a:miter lim="800000"/>
            <a:headEnd/>
            <a:tailEnd/>
          </a:ln>
        </p:spPr>
        <p:txBody>
          <a:bodyPr wrap="none" anchor="ctr"/>
          <a:lstStyle/>
          <a:p>
            <a:endParaRPr lang="en-US" sz="1800" dirty="0"/>
          </a:p>
        </p:txBody>
      </p:sp>
      <p:pic>
        <p:nvPicPr>
          <p:cNvPr id="21" name="Picture 20" descr="Motors..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096000" y="3048000"/>
            <a:ext cx="2605537" cy="1643620"/>
          </a:xfrm>
          <a:prstGeom prst="rect">
            <a:avLst/>
          </a:prstGeom>
        </p:spPr>
      </p:pic>
      <p:sp>
        <p:nvSpPr>
          <p:cNvPr id="22" name="Text Box 8"/>
          <p:cNvSpPr txBox="1">
            <a:spLocks noChangeArrowheads="1"/>
          </p:cNvSpPr>
          <p:nvPr/>
        </p:nvSpPr>
        <p:spPr bwMode="auto">
          <a:xfrm>
            <a:off x="3731138" y="4578752"/>
            <a:ext cx="1338828" cy="369332"/>
          </a:xfrm>
          <a:prstGeom prst="rect">
            <a:avLst/>
          </a:prstGeom>
          <a:noFill/>
          <a:ln w="12700">
            <a:noFill/>
            <a:miter lim="800000"/>
            <a:headEnd/>
            <a:tailEnd/>
          </a:ln>
        </p:spPr>
        <p:txBody>
          <a:bodyPr wrap="none">
            <a:spAutoFit/>
          </a:bodyPr>
          <a:lstStyle/>
          <a:p>
            <a:r>
              <a:rPr lang="en-US" sz="1800" dirty="0" smtClean="0">
                <a:latin typeface="Times New Roman" pitchFamily="18" charset="0"/>
                <a:cs typeface="Times New Roman" pitchFamily="18" charset="0"/>
              </a:rPr>
              <a:t>motor port </a:t>
            </a:r>
            <a:r>
              <a:rPr lang="en-US" sz="1800" dirty="0">
                <a:latin typeface="Times New Roman" pitchFamily="18" charset="0"/>
                <a:cs typeface="Times New Roman" pitchFamily="18" charset="0"/>
              </a:rPr>
              <a:t>3</a:t>
            </a:r>
          </a:p>
        </p:txBody>
      </p:sp>
      <p:sp>
        <p:nvSpPr>
          <p:cNvPr id="27" name="TextBox 26"/>
          <p:cNvSpPr txBox="1"/>
          <p:nvPr/>
        </p:nvSpPr>
        <p:spPr>
          <a:xfrm>
            <a:off x="6477000" y="5181600"/>
            <a:ext cx="17526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Drive motors have a 2 prong plug</a:t>
            </a:r>
            <a:endParaRPr lang="en-US" dirty="0">
              <a:latin typeface="Times New Roman" pitchFamily="18" charset="0"/>
              <a:cs typeface="Times New Roman" pitchFamily="18" charset="0"/>
            </a:endParaRPr>
          </a:p>
        </p:txBody>
      </p:sp>
      <p:grpSp>
        <p:nvGrpSpPr>
          <p:cNvPr id="2" name="Group 35"/>
          <p:cNvGrpSpPr/>
          <p:nvPr/>
        </p:nvGrpSpPr>
        <p:grpSpPr>
          <a:xfrm rot="5400000">
            <a:off x="5229225" y="5057775"/>
            <a:ext cx="1066800" cy="1162050"/>
            <a:chOff x="5867400" y="3790950"/>
            <a:chExt cx="1066800" cy="1162050"/>
          </a:xfrm>
        </p:grpSpPr>
        <p:pic>
          <p:nvPicPr>
            <p:cNvPr id="33" name="Picture 32" descr="motorplug.jpg"/>
            <p:cNvPicPr>
              <a:picLocks noChangeAspect="1"/>
            </p:cNvPicPr>
            <p:nvPr/>
          </p:nvPicPr>
          <p:blipFill>
            <a:blip r:embed="rId5" cstate="print"/>
            <a:stretch>
              <a:fillRect/>
            </a:stretch>
          </p:blipFill>
          <p:spPr>
            <a:xfrm>
              <a:off x="5943600" y="3810000"/>
              <a:ext cx="914400" cy="1143000"/>
            </a:xfrm>
            <a:prstGeom prst="rect">
              <a:avLst/>
            </a:prstGeom>
          </p:spPr>
        </p:pic>
        <p:sp>
          <p:nvSpPr>
            <p:cNvPr id="34" name="Rectangle 33"/>
            <p:cNvSpPr/>
            <p:nvPr/>
          </p:nvSpPr>
          <p:spPr bwMode="auto">
            <a:xfrm>
              <a:off x="5867400" y="3790950"/>
              <a:ext cx="1066800" cy="76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35" name="Rectangle 34"/>
            <p:cNvSpPr/>
            <p:nvPr/>
          </p:nvSpPr>
          <p:spPr bwMode="auto">
            <a:xfrm>
              <a:off x="5895975" y="3810000"/>
              <a:ext cx="76200" cy="108585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cxnSp>
        <p:nvCxnSpPr>
          <p:cNvPr id="28" name="Straight Arrow Connector 27"/>
          <p:cNvCxnSpPr/>
          <p:nvPr/>
        </p:nvCxnSpPr>
        <p:spPr bwMode="auto">
          <a:xfrm>
            <a:off x="2511938" y="5645552"/>
            <a:ext cx="1524000" cy="457200"/>
          </a:xfrm>
          <a:prstGeom prst="bentConnector3">
            <a:avLst>
              <a:gd name="adj1" fmla="val -250"/>
            </a:avLst>
          </a:prstGeom>
          <a:ln w="76200">
            <a:solidFill>
              <a:srgbClr val="FFFF00"/>
            </a:solidFill>
            <a:headEnd type="arrow" w="med" len="med"/>
            <a:tailEnd type="none"/>
          </a:ln>
        </p:spPr>
        <p:style>
          <a:lnRef idx="3">
            <a:schemeClr val="dk1"/>
          </a:lnRef>
          <a:fillRef idx="0">
            <a:schemeClr val="dk1"/>
          </a:fillRef>
          <a:effectRef idx="2">
            <a:schemeClr val="dk1"/>
          </a:effectRef>
          <a:fontRef idx="minor">
            <a:schemeClr val="tx1"/>
          </a:fontRef>
        </p:style>
      </p:cxnSp>
      <p:cxnSp>
        <p:nvCxnSpPr>
          <p:cNvPr id="40" name="Straight Arrow Connector 27"/>
          <p:cNvCxnSpPr/>
          <p:nvPr/>
        </p:nvCxnSpPr>
        <p:spPr bwMode="auto">
          <a:xfrm flipV="1">
            <a:off x="2283338" y="4502552"/>
            <a:ext cx="1676400" cy="457200"/>
          </a:xfrm>
          <a:prstGeom prst="bentConnector3">
            <a:avLst>
              <a:gd name="adj1" fmla="val 0"/>
            </a:avLst>
          </a:prstGeom>
          <a:ln w="76200">
            <a:solidFill>
              <a:srgbClr val="FFFF00"/>
            </a:solidFill>
            <a:headEnd type="arrow" w="med" len="med"/>
            <a:tailEnd type="none"/>
          </a:ln>
        </p:spPr>
        <p:style>
          <a:lnRef idx="3">
            <a:schemeClr val="dk1"/>
          </a:lnRef>
          <a:fillRef idx="0">
            <a:schemeClr val="dk1"/>
          </a:fillRef>
          <a:effectRef idx="2">
            <a:schemeClr val="dk1"/>
          </a:effectRef>
          <a:fontRef idx="minor">
            <a:schemeClr val="tx1"/>
          </a:fontRef>
        </p:style>
      </p:cxnSp>
      <p:cxnSp>
        <p:nvCxnSpPr>
          <p:cNvPr id="20" name="Straight Connector 19"/>
          <p:cNvCxnSpPr>
            <a:stCxn id="399369" idx="0"/>
            <a:endCxn id="399369" idx="2"/>
          </p:cNvCxnSpPr>
          <p:nvPr/>
        </p:nvCxnSpPr>
        <p:spPr bwMode="auto">
          <a:xfrm>
            <a:off x="2388566" y="4959752"/>
            <a:ext cx="0" cy="685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17" name="Picture 16"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6061130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smtClean="0"/>
              <a:t>Plugged in motors</a:t>
            </a:r>
            <a:endParaRPr lang="en-US" sz="1400" dirty="0"/>
          </a:p>
        </p:txBody>
      </p:sp>
      <p:pic>
        <p:nvPicPr>
          <p:cNvPr id="3" name="Picture 2" descr="IMG_476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3409388" y="-552526"/>
            <a:ext cx="2325223" cy="7589528"/>
          </a:xfrm>
          <a:prstGeom prst="rect">
            <a:avLst/>
          </a:prstGeom>
        </p:spPr>
      </p:pic>
      <p:sp>
        <p:nvSpPr>
          <p:cNvPr id="4" name="Oval 3"/>
          <p:cNvSpPr/>
          <p:nvPr/>
        </p:nvSpPr>
        <p:spPr>
          <a:xfrm>
            <a:off x="2209937" y="2601167"/>
            <a:ext cx="1389529" cy="104308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p:nvSpPr>
        <p:spPr>
          <a:xfrm>
            <a:off x="6693919" y="2601167"/>
            <a:ext cx="1389529" cy="104308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2743214" y="1285588"/>
            <a:ext cx="3657572" cy="584776"/>
          </a:xfrm>
          <a:prstGeom prst="rect">
            <a:avLst/>
          </a:prstGeom>
          <a:noFill/>
        </p:spPr>
        <p:txBody>
          <a:bodyPr wrap="none" rtlCol="0">
            <a:spAutoFit/>
          </a:bodyPr>
          <a:lstStyle/>
          <a:p>
            <a:r>
              <a:rPr lang="en-US" sz="3200" dirty="0"/>
              <a:t>M</a:t>
            </a:r>
            <a:r>
              <a:rPr lang="en-US" sz="3200" dirty="0" smtClean="0"/>
              <a:t>otor Ports </a:t>
            </a:r>
            <a:r>
              <a:rPr lang="en-US" sz="3200" dirty="0"/>
              <a:t>0 and </a:t>
            </a:r>
            <a:r>
              <a:rPr lang="en-US" sz="3200" dirty="0" smtClean="0"/>
              <a:t>3</a:t>
            </a:r>
            <a:endParaRPr lang="en-US" sz="3200" dirty="0"/>
          </a:p>
        </p:txBody>
      </p:sp>
      <p:pic>
        <p:nvPicPr>
          <p:cNvPr id="7" name="Picture 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7222054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12" y="-274918"/>
            <a:ext cx="8229600" cy="1143000"/>
          </a:xfrm>
        </p:spPr>
        <p:txBody>
          <a:bodyPr/>
          <a:lstStyle/>
          <a:p>
            <a:r>
              <a:rPr lang="en-US" dirty="0" smtClean="0"/>
              <a:t>Motor </a:t>
            </a:r>
            <a:r>
              <a:rPr lang="en-US" dirty="0"/>
              <a:t>D</a:t>
            </a:r>
            <a:r>
              <a:rPr lang="en-US" dirty="0" smtClean="0"/>
              <a:t>irection</a:t>
            </a:r>
            <a:endParaRPr lang="en-US" dirty="0"/>
          </a:p>
        </p:txBody>
      </p:sp>
      <p:sp>
        <p:nvSpPr>
          <p:cNvPr id="3" name="Content Placeholder 2"/>
          <p:cNvSpPr>
            <a:spLocks noGrp="1"/>
          </p:cNvSpPr>
          <p:nvPr>
            <p:ph idx="1"/>
          </p:nvPr>
        </p:nvSpPr>
        <p:spPr>
          <a:xfrm>
            <a:off x="829357" y="648359"/>
            <a:ext cx="8866910" cy="5527981"/>
          </a:xfrm>
        </p:spPr>
        <p:txBody>
          <a:bodyPr>
            <a:normAutofit fontScale="92500" lnSpcReduction="20000"/>
          </a:bodyPr>
          <a:lstStyle/>
          <a:p>
            <a:r>
              <a:rPr lang="en-US" sz="2800" dirty="0" smtClean="0"/>
              <a:t>Motors have grey wires with 2 prongs on the plug </a:t>
            </a:r>
          </a:p>
          <a:p>
            <a:pPr lvl="1">
              <a:buFont typeface="Courier New"/>
              <a:buChar char="o"/>
            </a:pPr>
            <a:r>
              <a:rPr lang="en-US" dirty="0"/>
              <a:t>T</a:t>
            </a:r>
            <a:r>
              <a:rPr lang="en-US" dirty="0" smtClean="0"/>
              <a:t>here is no left or right or colored wire</a:t>
            </a:r>
          </a:p>
          <a:p>
            <a:pPr lvl="1">
              <a:buFont typeface="Courier New"/>
              <a:buChar char="o"/>
            </a:pPr>
            <a:r>
              <a:rPr lang="en-US" dirty="0" smtClean="0"/>
              <a:t>You can plug these in two different ways</a:t>
            </a:r>
          </a:p>
          <a:p>
            <a:pPr lvl="2"/>
            <a:r>
              <a:rPr lang="en-US" sz="2800" dirty="0" smtClean="0"/>
              <a:t>Motors rotate in the direction that the electricity (electrons) move through them. </a:t>
            </a:r>
            <a:r>
              <a:rPr lang="en-US" sz="2800" dirty="0"/>
              <a:t>O</a:t>
            </a:r>
            <a:r>
              <a:rPr lang="en-US" sz="2800" dirty="0" smtClean="0"/>
              <a:t>ne direction is clockwise and the other direction is counterclockwise</a:t>
            </a:r>
          </a:p>
          <a:p>
            <a:pPr marL="914400" lvl="2" indent="0">
              <a:buNone/>
            </a:pPr>
            <a:endParaRPr lang="en-US" dirty="0" smtClean="0"/>
          </a:p>
          <a:p>
            <a:pPr marL="914400" lvl="2" indent="0">
              <a:buNone/>
            </a:pPr>
            <a:endParaRPr lang="en-US" dirty="0" smtClean="0"/>
          </a:p>
          <a:p>
            <a:pPr marL="914400" lvl="2" indent="0">
              <a:buNone/>
            </a:pPr>
            <a:endParaRPr lang="en-US" dirty="0"/>
          </a:p>
          <a:p>
            <a:pPr marL="914400" lvl="2" indent="0">
              <a:buNone/>
            </a:pPr>
            <a:endParaRPr lang="en-US" dirty="0" smtClean="0"/>
          </a:p>
          <a:p>
            <a:pPr marL="914400" lvl="2" indent="0">
              <a:buNone/>
            </a:pPr>
            <a:endParaRPr lang="en-US" dirty="0" smtClean="0"/>
          </a:p>
          <a:p>
            <a:pPr marL="914400" lvl="2" indent="0">
              <a:buNone/>
            </a:pPr>
            <a:endParaRPr lang="en-US" dirty="0"/>
          </a:p>
          <a:p>
            <a:pPr marL="914400" lvl="2" indent="0">
              <a:buNone/>
            </a:pPr>
            <a:endParaRPr lang="en-US" dirty="0" smtClean="0"/>
          </a:p>
          <a:p>
            <a:pPr marL="114300" indent="0">
              <a:buNone/>
            </a:pPr>
            <a:r>
              <a:rPr lang="en-US" sz="2800" dirty="0" smtClean="0"/>
              <a:t>*You want your motors going in the same direction,</a:t>
            </a:r>
          </a:p>
          <a:p>
            <a:pPr marL="114300" indent="0">
              <a:buNone/>
            </a:pPr>
            <a:r>
              <a:rPr lang="en-US" sz="2800" dirty="0"/>
              <a:t>o</a:t>
            </a:r>
            <a:r>
              <a:rPr lang="en-US" sz="2800" dirty="0" smtClean="0"/>
              <a:t>therwise your robot will go in circles!</a:t>
            </a:r>
            <a:endParaRPr lang="en-US" sz="2800" dirty="0"/>
          </a:p>
        </p:txBody>
      </p:sp>
      <p:grpSp>
        <p:nvGrpSpPr>
          <p:cNvPr id="20" name="Group 19"/>
          <p:cNvGrpSpPr/>
          <p:nvPr/>
        </p:nvGrpSpPr>
        <p:grpSpPr>
          <a:xfrm>
            <a:off x="2660476" y="3660590"/>
            <a:ext cx="627529" cy="1449294"/>
            <a:chOff x="2166472" y="2808941"/>
            <a:chExt cx="627529" cy="1449294"/>
          </a:xfrm>
        </p:grpSpPr>
        <p:grpSp>
          <p:nvGrpSpPr>
            <p:cNvPr id="12" name="Group 11"/>
            <p:cNvGrpSpPr/>
            <p:nvPr/>
          </p:nvGrpSpPr>
          <p:grpSpPr>
            <a:xfrm>
              <a:off x="2172445" y="2808941"/>
              <a:ext cx="597647" cy="1449294"/>
              <a:chOff x="2172445" y="2808941"/>
              <a:chExt cx="597647" cy="1449294"/>
            </a:xfrm>
          </p:grpSpPr>
          <p:cxnSp>
            <p:nvCxnSpPr>
              <p:cNvPr id="6" name="Straight Connector 5"/>
              <p:cNvCxnSpPr/>
              <p:nvPr/>
            </p:nvCxnSpPr>
            <p:spPr>
              <a:xfrm>
                <a:off x="2300941"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677458"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sp>
            <p:nvSpPr>
              <p:cNvPr id="10" name="Trapezoid 9"/>
              <p:cNvSpPr/>
              <p:nvPr/>
            </p:nvSpPr>
            <p:spPr>
              <a:xfrm>
                <a:off x="2172445" y="3406589"/>
                <a:ext cx="597647" cy="657412"/>
              </a:xfrm>
              <a:prstGeom prst="trapezoid">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315883" y="2808941"/>
                <a:ext cx="313764" cy="5976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TextBox 17"/>
            <p:cNvSpPr txBox="1"/>
            <p:nvPr/>
          </p:nvSpPr>
          <p:spPr>
            <a:xfrm>
              <a:off x="2166472" y="3722454"/>
              <a:ext cx="313764" cy="369332"/>
            </a:xfrm>
            <a:prstGeom prst="rect">
              <a:avLst/>
            </a:prstGeom>
            <a:noFill/>
          </p:spPr>
          <p:txBody>
            <a:bodyPr wrap="square" rtlCol="0">
              <a:spAutoFit/>
            </a:bodyPr>
            <a:lstStyle/>
            <a:p>
              <a:r>
                <a:rPr lang="en-US" dirty="0" smtClean="0"/>
                <a:t>1</a:t>
              </a:r>
              <a:endParaRPr lang="en-US" dirty="0"/>
            </a:p>
          </p:txBody>
        </p:sp>
        <p:sp>
          <p:nvSpPr>
            <p:cNvPr id="19" name="TextBox 18"/>
            <p:cNvSpPr txBox="1"/>
            <p:nvPr/>
          </p:nvSpPr>
          <p:spPr>
            <a:xfrm>
              <a:off x="2480237" y="3722454"/>
              <a:ext cx="313764" cy="369332"/>
            </a:xfrm>
            <a:prstGeom prst="rect">
              <a:avLst/>
            </a:prstGeom>
            <a:noFill/>
          </p:spPr>
          <p:txBody>
            <a:bodyPr wrap="square" rtlCol="0">
              <a:spAutoFit/>
            </a:bodyPr>
            <a:lstStyle/>
            <a:p>
              <a:r>
                <a:rPr lang="en-US" dirty="0"/>
                <a:t>2</a:t>
              </a:r>
            </a:p>
          </p:txBody>
        </p:sp>
      </p:grpSp>
      <p:grpSp>
        <p:nvGrpSpPr>
          <p:cNvPr id="21" name="Group 20"/>
          <p:cNvGrpSpPr/>
          <p:nvPr/>
        </p:nvGrpSpPr>
        <p:grpSpPr>
          <a:xfrm>
            <a:off x="5394710" y="3660590"/>
            <a:ext cx="627529" cy="1449294"/>
            <a:chOff x="2166472" y="2808941"/>
            <a:chExt cx="627529" cy="1449294"/>
          </a:xfrm>
        </p:grpSpPr>
        <p:grpSp>
          <p:nvGrpSpPr>
            <p:cNvPr id="22" name="Group 21"/>
            <p:cNvGrpSpPr/>
            <p:nvPr/>
          </p:nvGrpSpPr>
          <p:grpSpPr>
            <a:xfrm>
              <a:off x="2172445" y="2808941"/>
              <a:ext cx="597647" cy="1449294"/>
              <a:chOff x="2172445" y="2808941"/>
              <a:chExt cx="597647" cy="1449294"/>
            </a:xfrm>
          </p:grpSpPr>
          <p:cxnSp>
            <p:nvCxnSpPr>
              <p:cNvPr id="25" name="Straight Connector 24"/>
              <p:cNvCxnSpPr/>
              <p:nvPr/>
            </p:nvCxnSpPr>
            <p:spPr>
              <a:xfrm>
                <a:off x="2300941"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677458" y="3914588"/>
                <a:ext cx="0" cy="343647"/>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sp>
            <p:nvSpPr>
              <p:cNvPr id="27" name="Trapezoid 26"/>
              <p:cNvSpPr/>
              <p:nvPr/>
            </p:nvSpPr>
            <p:spPr>
              <a:xfrm>
                <a:off x="2172445" y="3406589"/>
                <a:ext cx="597647" cy="657412"/>
              </a:xfrm>
              <a:prstGeom prst="trapezoid">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2315883" y="2808941"/>
                <a:ext cx="313764" cy="59764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TextBox 22"/>
            <p:cNvSpPr txBox="1"/>
            <p:nvPr/>
          </p:nvSpPr>
          <p:spPr>
            <a:xfrm>
              <a:off x="2166472" y="3722454"/>
              <a:ext cx="313764" cy="369332"/>
            </a:xfrm>
            <a:prstGeom prst="rect">
              <a:avLst/>
            </a:prstGeom>
            <a:noFill/>
          </p:spPr>
          <p:txBody>
            <a:bodyPr wrap="square" rtlCol="0">
              <a:spAutoFit/>
            </a:bodyPr>
            <a:lstStyle/>
            <a:p>
              <a:r>
                <a:rPr lang="en-US" dirty="0"/>
                <a:t>2</a:t>
              </a:r>
            </a:p>
          </p:txBody>
        </p:sp>
        <p:sp>
          <p:nvSpPr>
            <p:cNvPr id="24" name="TextBox 23"/>
            <p:cNvSpPr txBox="1"/>
            <p:nvPr/>
          </p:nvSpPr>
          <p:spPr>
            <a:xfrm>
              <a:off x="2480237" y="3722454"/>
              <a:ext cx="313764" cy="369332"/>
            </a:xfrm>
            <a:prstGeom prst="rect">
              <a:avLst/>
            </a:prstGeom>
            <a:noFill/>
          </p:spPr>
          <p:txBody>
            <a:bodyPr wrap="square" rtlCol="0">
              <a:spAutoFit/>
            </a:bodyPr>
            <a:lstStyle/>
            <a:p>
              <a:r>
                <a:rPr lang="en-US" dirty="0" smtClean="0"/>
                <a:t>1</a:t>
              </a:r>
              <a:endParaRPr lang="en-US" dirty="0"/>
            </a:p>
          </p:txBody>
        </p:sp>
      </p:grpSp>
      <p:sp>
        <p:nvSpPr>
          <p:cNvPr id="29" name="Curved Left Arrow 28"/>
          <p:cNvSpPr/>
          <p:nvPr/>
        </p:nvSpPr>
        <p:spPr>
          <a:xfrm rot="10634528">
            <a:off x="3745206" y="4041590"/>
            <a:ext cx="986117" cy="724647"/>
          </a:xfrm>
          <a:prstGeom prst="curvedLeft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42565249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132" y="-274918"/>
            <a:ext cx="8229600" cy="1143000"/>
          </a:xfrm>
        </p:spPr>
        <p:txBody>
          <a:bodyPr/>
          <a:lstStyle/>
          <a:p>
            <a:r>
              <a:rPr lang="en-US" dirty="0" smtClean="0"/>
              <a:t>Motor Port &amp; Direction Check</a:t>
            </a:r>
            <a:endParaRPr lang="en-US" dirty="0"/>
          </a:p>
        </p:txBody>
      </p:sp>
      <p:sp>
        <p:nvSpPr>
          <p:cNvPr id="3" name="Content Placeholder 2"/>
          <p:cNvSpPr>
            <a:spLocks noGrp="1"/>
          </p:cNvSpPr>
          <p:nvPr>
            <p:ph idx="1"/>
          </p:nvPr>
        </p:nvSpPr>
        <p:spPr>
          <a:xfrm>
            <a:off x="788424" y="643494"/>
            <a:ext cx="8229600" cy="6214036"/>
          </a:xfrm>
        </p:spPr>
        <p:txBody>
          <a:bodyPr>
            <a:normAutofit/>
          </a:bodyPr>
          <a:lstStyle/>
          <a:p>
            <a:r>
              <a:rPr lang="en-US" sz="2000" dirty="0" smtClean="0"/>
              <a:t>There is an easy way to check this!</a:t>
            </a:r>
          </a:p>
          <a:p>
            <a:pPr lvl="1">
              <a:buFont typeface="Courier New"/>
              <a:buChar char="o"/>
            </a:pPr>
            <a:r>
              <a:rPr lang="en-US" sz="2000" dirty="0" smtClean="0"/>
              <a:t>Manually rotate the tire and you will see a LED light up by the motor port (port # is labeled on the board)</a:t>
            </a:r>
          </a:p>
          <a:p>
            <a:pPr lvl="2"/>
            <a:r>
              <a:rPr lang="en-US" sz="2000" dirty="0" smtClean="0"/>
              <a:t>If the LED is green it is going forward</a:t>
            </a:r>
          </a:p>
          <a:p>
            <a:pPr lvl="2"/>
            <a:r>
              <a:rPr lang="en-US" sz="2000" dirty="0" smtClean="0"/>
              <a:t>If the LED is red it is going backwards</a:t>
            </a:r>
          </a:p>
          <a:p>
            <a:pPr lvl="1"/>
            <a:endParaRPr lang="en-US" sz="2200" dirty="0"/>
          </a:p>
          <a:p>
            <a:pPr marL="0" indent="0">
              <a:buNone/>
            </a:pPr>
            <a:endParaRPr lang="en-US" sz="2200" dirty="0" smtClean="0"/>
          </a:p>
          <a:p>
            <a:pPr marL="0" indent="0">
              <a:buNone/>
            </a:pPr>
            <a:endParaRPr lang="en-US" sz="2200" dirty="0" smtClean="0"/>
          </a:p>
          <a:p>
            <a:pPr marL="0" indent="0">
              <a:buNone/>
            </a:pPr>
            <a:endParaRPr lang="en-US" sz="1100" dirty="0" smtClean="0"/>
          </a:p>
          <a:p>
            <a:pPr marL="0" indent="0">
              <a:buNone/>
            </a:pPr>
            <a:endParaRPr lang="en-US" sz="2200" dirty="0" smtClean="0"/>
          </a:p>
          <a:p>
            <a:r>
              <a:rPr lang="en-US" sz="2000" dirty="0" smtClean="0"/>
              <a:t>Using the manual tire rotation trick, check the direction and port #’s of your motors</a:t>
            </a:r>
          </a:p>
          <a:p>
            <a:pPr lvl="1">
              <a:buFont typeface="Courier New"/>
              <a:buChar char="o"/>
            </a:pPr>
            <a:r>
              <a:rPr lang="en-US" sz="2000" dirty="0" smtClean="0"/>
              <a:t>If one is red and the other green turn one motor plug 180° and plug it back in</a:t>
            </a:r>
          </a:p>
          <a:p>
            <a:pPr lvl="1">
              <a:buFont typeface="Courier New"/>
              <a:buChar char="o"/>
            </a:pPr>
            <a:r>
              <a:rPr lang="en-US" sz="2000" dirty="0" smtClean="0"/>
              <a:t>The lights should both be green if the robot is </a:t>
            </a:r>
            <a:r>
              <a:rPr lang="en-US" sz="2000" dirty="0" smtClean="0"/>
              <a:t>moving forward</a:t>
            </a:r>
            <a:endParaRPr lang="en-US" sz="2000" dirty="0" smtClean="0"/>
          </a:p>
        </p:txBody>
      </p:sp>
      <p:pic>
        <p:nvPicPr>
          <p:cNvPr id="4" name="Picture 3" descr="IMG_4765.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75144" y="1852705"/>
            <a:ext cx="1656210" cy="1763059"/>
          </a:xfrm>
          <a:prstGeom prst="rect">
            <a:avLst/>
          </a:prstGeom>
        </p:spPr>
      </p:pic>
      <p:pic>
        <p:nvPicPr>
          <p:cNvPr id="5" name="Picture 4" descr="IMG_4767.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6822" y="1852705"/>
            <a:ext cx="1361940" cy="1763059"/>
          </a:xfrm>
          <a:prstGeom prst="rect">
            <a:avLst/>
          </a:prstGeom>
        </p:spPr>
      </p:pic>
      <p:pic>
        <p:nvPicPr>
          <p:cNvPr id="30" name="Picture 29" descr="KIPRLinkFront.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9176" y="2456337"/>
            <a:ext cx="4220157" cy="1702498"/>
          </a:xfrm>
          <a:prstGeom prst="rect">
            <a:avLst/>
          </a:prstGeom>
        </p:spPr>
      </p:pic>
      <p:sp>
        <p:nvSpPr>
          <p:cNvPr id="31" name="Oval 30"/>
          <p:cNvSpPr/>
          <p:nvPr/>
        </p:nvSpPr>
        <p:spPr>
          <a:xfrm>
            <a:off x="991477" y="3611902"/>
            <a:ext cx="567764" cy="477112"/>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095813" y="3624250"/>
            <a:ext cx="567764" cy="477112"/>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Arrow Connector 29"/>
          <p:cNvCxnSpPr>
            <a:cxnSpLocks noChangeShapeType="1"/>
          </p:cNvCxnSpPr>
          <p:nvPr/>
        </p:nvCxnSpPr>
        <p:spPr bwMode="auto">
          <a:xfrm flipV="1">
            <a:off x="4429333" y="3121959"/>
            <a:ext cx="1263255" cy="509494"/>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685379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1161" y="12504"/>
            <a:ext cx="7772400" cy="881595"/>
          </a:xfrm>
        </p:spPr>
        <p:txBody>
          <a:bodyPr/>
          <a:lstStyle/>
          <a:p>
            <a:r>
              <a:rPr lang="en-US" dirty="0" smtClean="0"/>
              <a:t>Introductory Kit Scavenger Hunt</a:t>
            </a:r>
            <a:endParaRPr lang="en-US" dirty="0"/>
          </a:p>
        </p:txBody>
      </p:sp>
      <p:sp>
        <p:nvSpPr>
          <p:cNvPr id="3" name="TextBox 2"/>
          <p:cNvSpPr txBox="1"/>
          <p:nvPr/>
        </p:nvSpPr>
        <p:spPr>
          <a:xfrm>
            <a:off x="756739" y="814280"/>
            <a:ext cx="7772400" cy="3170099"/>
          </a:xfrm>
          <a:prstGeom prst="rect">
            <a:avLst/>
          </a:prstGeom>
          <a:noFill/>
        </p:spPr>
        <p:txBody>
          <a:bodyPr wrap="square" rtlCol="0">
            <a:spAutoFit/>
          </a:bodyPr>
          <a:lstStyle/>
          <a:p>
            <a:r>
              <a:rPr lang="en-US" sz="2000" b="1" dirty="0" smtClean="0"/>
              <a:t>Task</a:t>
            </a:r>
            <a:r>
              <a:rPr lang="en-US" sz="2000" dirty="0" smtClean="0"/>
              <a:t>-</a:t>
            </a:r>
          </a:p>
          <a:p>
            <a:pPr marL="285750" indent="-285750">
              <a:buFont typeface="Arial"/>
              <a:buChar char="•"/>
            </a:pPr>
            <a:r>
              <a:rPr lang="en-US" dirty="0" smtClean="0"/>
              <a:t>Sort and identify all of the robot kit components and use a checklist to make sure you have everything</a:t>
            </a:r>
          </a:p>
          <a:p>
            <a:r>
              <a:rPr lang="en-US" b="1" dirty="0" smtClean="0"/>
              <a:t>OR</a:t>
            </a:r>
          </a:p>
          <a:p>
            <a:pPr marL="285750" indent="-285750">
              <a:buFont typeface="Arial"/>
              <a:buChar char="•"/>
            </a:pPr>
            <a:r>
              <a:rPr lang="en-US" dirty="0" smtClean="0"/>
              <a:t>Generate your own checklist using your notebook and sort and identify all of the robot kit components</a:t>
            </a:r>
          </a:p>
          <a:p>
            <a:r>
              <a:rPr lang="en-US" b="1" dirty="0" smtClean="0"/>
              <a:t>THEN</a:t>
            </a:r>
          </a:p>
          <a:p>
            <a:pPr marL="285750" indent="-285750">
              <a:buFont typeface="Arial"/>
              <a:buChar char="•"/>
            </a:pPr>
            <a:r>
              <a:rPr lang="en-US" dirty="0" smtClean="0"/>
              <a:t>Use a </a:t>
            </a:r>
            <a:r>
              <a:rPr lang="en-US" dirty="0"/>
              <a:t>V</a:t>
            </a:r>
            <a:r>
              <a:rPr lang="en-US" dirty="0" smtClean="0"/>
              <a:t>enn diagram to compare and contrast motors and servo motors</a:t>
            </a:r>
          </a:p>
          <a:p>
            <a:endParaRPr lang="en-US" dirty="0" smtClean="0"/>
          </a:p>
          <a:p>
            <a:pPr marL="285750" indent="-285750">
              <a:buFont typeface="Arial"/>
              <a:buChar char="•"/>
            </a:pPr>
            <a:r>
              <a:rPr lang="en-US" dirty="0" smtClean="0"/>
              <a:t>Be the expert- each team member must describe and identify a kit component explaining how they identified it until all items have been correctly identified</a:t>
            </a:r>
            <a:endParaRPr lang="en-US" dirty="0"/>
          </a:p>
        </p:txBody>
      </p:sp>
      <p:sp>
        <p:nvSpPr>
          <p:cNvPr id="4" name="Oval 3"/>
          <p:cNvSpPr/>
          <p:nvPr/>
        </p:nvSpPr>
        <p:spPr>
          <a:xfrm>
            <a:off x="1996598" y="4276128"/>
            <a:ext cx="1476399" cy="158474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p:nvPr/>
        </p:nvSpPr>
        <p:spPr>
          <a:xfrm>
            <a:off x="2982339" y="4276128"/>
            <a:ext cx="1476399" cy="158474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288493" y="3929618"/>
            <a:ext cx="945987" cy="369332"/>
          </a:xfrm>
          <a:prstGeom prst="rect">
            <a:avLst/>
          </a:prstGeom>
          <a:noFill/>
        </p:spPr>
        <p:txBody>
          <a:bodyPr wrap="square" rtlCol="0">
            <a:spAutoFit/>
          </a:bodyPr>
          <a:lstStyle/>
          <a:p>
            <a:r>
              <a:rPr lang="en-US" dirty="0" smtClean="0"/>
              <a:t>Motors</a:t>
            </a:r>
            <a:endParaRPr lang="en-US" dirty="0"/>
          </a:p>
        </p:txBody>
      </p:sp>
      <p:sp>
        <p:nvSpPr>
          <p:cNvPr id="8" name="TextBox 7"/>
          <p:cNvSpPr txBox="1"/>
          <p:nvPr/>
        </p:nvSpPr>
        <p:spPr>
          <a:xfrm>
            <a:off x="3115519" y="3929618"/>
            <a:ext cx="1700697" cy="369332"/>
          </a:xfrm>
          <a:prstGeom prst="rect">
            <a:avLst/>
          </a:prstGeom>
          <a:noFill/>
        </p:spPr>
        <p:txBody>
          <a:bodyPr wrap="square" rtlCol="0">
            <a:spAutoFit/>
          </a:bodyPr>
          <a:lstStyle/>
          <a:p>
            <a:r>
              <a:rPr lang="en-US" dirty="0" smtClean="0"/>
              <a:t>Servo Motors</a:t>
            </a:r>
            <a:endParaRPr lang="en-US" dirty="0"/>
          </a:p>
        </p:txBody>
      </p:sp>
      <p:pic>
        <p:nvPicPr>
          <p:cNvPr id="9" name="Picture 8"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13812569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Other Motor Control Functions</a:t>
            </a:r>
            <a:endParaRPr lang="en-US" sz="3600" dirty="0"/>
          </a:p>
        </p:txBody>
      </p:sp>
      <p:sp>
        <p:nvSpPr>
          <p:cNvPr id="3" name="Content Placeholder 2"/>
          <p:cNvSpPr>
            <a:spLocks noGrp="1"/>
          </p:cNvSpPr>
          <p:nvPr>
            <p:ph idx="1"/>
          </p:nvPr>
        </p:nvSpPr>
        <p:spPr>
          <a:xfrm>
            <a:off x="457200" y="1600200"/>
            <a:ext cx="8486274" cy="4642853"/>
          </a:xfrm>
        </p:spPr>
        <p:txBody>
          <a:bodyPr>
            <a:normAutofit/>
          </a:bodyPr>
          <a:lstStyle/>
          <a:p>
            <a:pPr marL="0" indent="0">
              <a:buNone/>
            </a:pPr>
            <a:r>
              <a:rPr lang="en-US" sz="2400" b="1" dirty="0">
                <a:latin typeface="Courier New" pitchFamily="49" charset="0"/>
                <a:cs typeface="Courier New" pitchFamily="49" charset="0"/>
              </a:rPr>
              <a:t>motor(</a:t>
            </a:r>
            <a:r>
              <a:rPr lang="en-US" sz="2400" b="1" dirty="0">
                <a:solidFill>
                  <a:srgbClr val="009696"/>
                </a:solidFill>
                <a:latin typeface="Courier New"/>
              </a:rPr>
              <a:t>0</a:t>
            </a:r>
            <a:r>
              <a:rPr lang="en-US" sz="2400" b="1" dirty="0">
                <a:latin typeface="Courier New" pitchFamily="49" charset="0"/>
                <a:cs typeface="Courier New" pitchFamily="49" charset="0"/>
              </a:rPr>
              <a:t>,</a:t>
            </a:r>
            <a:r>
              <a:rPr lang="en-US" sz="2400" b="1" dirty="0">
                <a:solidFill>
                  <a:srgbClr val="009696"/>
                </a:solidFill>
                <a:latin typeface="Courier New"/>
              </a:rPr>
              <a:t> 100</a:t>
            </a:r>
            <a:r>
              <a:rPr lang="en-US" sz="2400" b="1" dirty="0" smtClean="0">
                <a:latin typeface="Courier New" pitchFamily="49" charset="0"/>
                <a:cs typeface="Courier New" pitchFamily="49" charset="0"/>
              </a:rPr>
              <a:t>);</a:t>
            </a:r>
          </a:p>
          <a:p>
            <a:pPr lvl="1">
              <a:buFont typeface="Arial"/>
              <a:buChar char="•"/>
            </a:pPr>
            <a:r>
              <a:rPr lang="en-US" sz="2000" dirty="0" smtClean="0"/>
              <a:t>The </a:t>
            </a:r>
            <a:r>
              <a:rPr lang="en-US" sz="2000" dirty="0" smtClean="0">
                <a:latin typeface="Courier"/>
                <a:cs typeface="Courier"/>
              </a:rPr>
              <a:t>motor()</a:t>
            </a:r>
            <a:r>
              <a:rPr lang="en-US" sz="600" dirty="0" smtClean="0">
                <a:latin typeface="Courier"/>
                <a:cs typeface="Courier"/>
              </a:rPr>
              <a:t> </a:t>
            </a:r>
            <a:r>
              <a:rPr lang="en-US" sz="2000" dirty="0" smtClean="0"/>
              <a:t>function is not always the best way to move your robot because it is based on a % of power (battery charge)</a:t>
            </a:r>
          </a:p>
          <a:p>
            <a:pPr lvl="2">
              <a:buFont typeface="Courier New"/>
              <a:buChar char="o"/>
            </a:pPr>
            <a:r>
              <a:rPr lang="en-US" sz="2000" dirty="0" smtClean="0"/>
              <a:t>As your battery runs down the power decreases and your robot will not go as far in the same time period</a:t>
            </a:r>
          </a:p>
          <a:p>
            <a:pPr lvl="2">
              <a:buFont typeface="Courier New"/>
              <a:buChar char="o"/>
            </a:pPr>
            <a:r>
              <a:rPr lang="en-US" sz="2000" dirty="0" smtClean="0"/>
              <a:t>In competition when precision is required this is not acceptable</a:t>
            </a:r>
          </a:p>
          <a:p>
            <a:pPr lvl="2"/>
            <a:endParaRPr lang="en-US" sz="2000" dirty="0"/>
          </a:p>
          <a:p>
            <a:pPr marL="0" indent="0">
              <a:buNone/>
            </a:pPr>
            <a:r>
              <a:rPr lang="en-US" sz="2400" dirty="0">
                <a:latin typeface="Courier"/>
                <a:cs typeface="Courier"/>
              </a:rPr>
              <a:t>mav (</a:t>
            </a:r>
            <a:r>
              <a:rPr lang="en-US" sz="2400" dirty="0" smtClean="0">
                <a:solidFill>
                  <a:srgbClr val="36B3C8"/>
                </a:solidFill>
                <a:latin typeface="Courier"/>
                <a:cs typeface="Courier"/>
              </a:rPr>
              <a:t>0,1000</a:t>
            </a:r>
            <a:r>
              <a:rPr lang="en-US" sz="2400" dirty="0" smtClean="0">
                <a:latin typeface="Courier"/>
                <a:cs typeface="Courier"/>
              </a:rPr>
              <a:t>); </a:t>
            </a:r>
            <a:r>
              <a:rPr lang="en-US" sz="2400" b="1" dirty="0">
                <a:solidFill>
                  <a:srgbClr val="008000"/>
                </a:solidFill>
                <a:latin typeface="Courier"/>
                <a:cs typeface="Courier"/>
              </a:rPr>
              <a:t>// </a:t>
            </a:r>
            <a:r>
              <a:rPr lang="en-US" sz="2400" b="1" dirty="0" smtClean="0">
                <a:solidFill>
                  <a:srgbClr val="008000"/>
                </a:solidFill>
                <a:latin typeface="Courier"/>
                <a:cs typeface="Courier"/>
              </a:rPr>
              <a:t>Move at velocity ticks/sec</a:t>
            </a:r>
          </a:p>
          <a:p>
            <a:pPr marL="0" indent="0">
              <a:buNone/>
            </a:pPr>
            <a:endParaRPr lang="en-US" sz="2000" b="1" dirty="0" smtClean="0">
              <a:solidFill>
                <a:srgbClr val="008000"/>
              </a:solidFill>
              <a:latin typeface="Courier"/>
              <a:cs typeface="Courier"/>
            </a:endParaRPr>
          </a:p>
          <a:p>
            <a:pPr marL="0" indent="0">
              <a:buNone/>
            </a:pPr>
            <a:r>
              <a:rPr lang="en-US" sz="2400" dirty="0" smtClean="0">
                <a:latin typeface="Courier"/>
                <a:cs typeface="Courier"/>
              </a:rPr>
              <a:t>mrp </a:t>
            </a:r>
            <a:r>
              <a:rPr lang="en-US" sz="2400" dirty="0">
                <a:latin typeface="Courier"/>
                <a:cs typeface="Courier"/>
              </a:rPr>
              <a:t>(</a:t>
            </a:r>
            <a:r>
              <a:rPr lang="en-US" sz="2400" dirty="0" smtClean="0">
                <a:solidFill>
                  <a:srgbClr val="36B3C8"/>
                </a:solidFill>
                <a:latin typeface="Courier"/>
                <a:cs typeface="Courier"/>
              </a:rPr>
              <a:t>0,1000,3000</a:t>
            </a:r>
            <a:r>
              <a:rPr lang="en-US" sz="2400" dirty="0" smtClean="0">
                <a:latin typeface="Courier"/>
                <a:cs typeface="Courier"/>
              </a:rPr>
              <a:t>);</a:t>
            </a:r>
            <a:r>
              <a:rPr lang="en-US" sz="2400" b="1" dirty="0" smtClean="0">
                <a:solidFill>
                  <a:srgbClr val="008000"/>
                </a:solidFill>
                <a:latin typeface="Courier"/>
                <a:cs typeface="Courier"/>
              </a:rPr>
              <a:t>// Move to relative position in ticks</a:t>
            </a:r>
            <a:endParaRPr lang="en-US" sz="2400" dirty="0">
              <a:latin typeface="Courier"/>
              <a:cs typeface="Courier"/>
            </a:endParaRPr>
          </a:p>
          <a:p>
            <a:endParaRPr lang="en-US" dirty="0"/>
          </a:p>
        </p:txBody>
      </p:sp>
    </p:spTree>
    <p:extLst>
      <p:ext uri="{BB962C8B-B14F-4D97-AF65-F5344CB8AC3E}">
        <p14:creationId xmlns:p14="http://schemas.microsoft.com/office/powerpoint/2010/main" val="391678233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53" y="72857"/>
            <a:ext cx="8229600" cy="1143000"/>
          </a:xfrm>
        </p:spPr>
        <p:txBody>
          <a:bodyPr>
            <a:normAutofit/>
          </a:bodyPr>
          <a:lstStyle/>
          <a:p>
            <a:r>
              <a:rPr lang="en-US" sz="3600" dirty="0" smtClean="0"/>
              <a:t>Ticks</a:t>
            </a:r>
            <a:endParaRPr lang="en-US" sz="3600" dirty="0"/>
          </a:p>
        </p:txBody>
      </p:sp>
      <p:sp>
        <p:nvSpPr>
          <p:cNvPr id="3" name="Content Placeholder 2"/>
          <p:cNvSpPr>
            <a:spLocks noGrp="1"/>
          </p:cNvSpPr>
          <p:nvPr>
            <p:ph idx="1"/>
          </p:nvPr>
        </p:nvSpPr>
        <p:spPr>
          <a:xfrm>
            <a:off x="254000" y="943161"/>
            <a:ext cx="8734923" cy="4642853"/>
          </a:xfrm>
        </p:spPr>
        <p:txBody>
          <a:bodyPr>
            <a:normAutofit/>
          </a:bodyPr>
          <a:lstStyle/>
          <a:p>
            <a:r>
              <a:rPr lang="en-US" sz="2800" dirty="0" smtClean="0"/>
              <a:t>A “tick” is a unit of measurement used when talking about the rotation of a motor</a:t>
            </a:r>
          </a:p>
          <a:p>
            <a:r>
              <a:rPr lang="en-US" sz="2800" dirty="0" smtClean="0"/>
              <a:t>Botball motors have ~1000 ticks in one revolution</a:t>
            </a:r>
          </a:p>
          <a:p>
            <a:pPr lvl="1">
              <a:buFont typeface="Courier New"/>
              <a:buChar char="o"/>
            </a:pPr>
            <a:r>
              <a:rPr lang="en-US" sz="2400" dirty="0" smtClean="0"/>
              <a:t>Great math applications doing unit conversions</a:t>
            </a:r>
          </a:p>
          <a:p>
            <a:pPr lvl="2"/>
            <a:r>
              <a:rPr lang="en-US" dirty="0" smtClean="0"/>
              <a:t>Circumference in cm or inches = 1 revolution  = ~1000 ticks</a:t>
            </a:r>
          </a:p>
        </p:txBody>
      </p:sp>
      <p:pic>
        <p:nvPicPr>
          <p:cNvPr id="4" name="Picture 3"/>
          <p:cNvPicPr>
            <a:picLocks noChangeAspect="1"/>
          </p:cNvPicPr>
          <p:nvPr/>
        </p:nvPicPr>
        <p:blipFill>
          <a:blip r:embed="rId3"/>
          <a:stretch>
            <a:fillRect/>
          </a:stretch>
        </p:blipFill>
        <p:spPr>
          <a:xfrm>
            <a:off x="457200" y="3545120"/>
            <a:ext cx="2542170" cy="2524140"/>
          </a:xfrm>
          <a:prstGeom prst="rect">
            <a:avLst/>
          </a:prstGeom>
        </p:spPr>
      </p:pic>
      <p:sp>
        <p:nvSpPr>
          <p:cNvPr id="5" name="Oval 4"/>
          <p:cNvSpPr/>
          <p:nvPr/>
        </p:nvSpPr>
        <p:spPr>
          <a:xfrm>
            <a:off x="5146841" y="3970418"/>
            <a:ext cx="1925053" cy="1938421"/>
          </a:xfrm>
          <a:prstGeom prst="ellipse">
            <a:avLst/>
          </a:prstGeom>
          <a:noFill/>
          <a:ln w="444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6109368" y="3943677"/>
            <a:ext cx="0" cy="173793"/>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46841" y="4959690"/>
            <a:ext cx="189831"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104020" y="5735046"/>
            <a:ext cx="0" cy="173793"/>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68695" y="4959690"/>
            <a:ext cx="189831"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058526" y="4772536"/>
            <a:ext cx="601579" cy="374307"/>
          </a:xfrm>
          <a:prstGeom prst="rect">
            <a:avLst/>
          </a:prstGeom>
          <a:noFill/>
        </p:spPr>
        <p:txBody>
          <a:bodyPr wrap="square" rtlCol="0">
            <a:spAutoFit/>
          </a:bodyPr>
          <a:lstStyle/>
          <a:p>
            <a:r>
              <a:rPr lang="en-US" dirty="0" smtClean="0"/>
              <a:t>250</a:t>
            </a:r>
            <a:endParaRPr lang="en-US" dirty="0"/>
          </a:p>
        </p:txBody>
      </p:sp>
      <p:sp>
        <p:nvSpPr>
          <p:cNvPr id="19" name="TextBox 18"/>
          <p:cNvSpPr txBox="1"/>
          <p:nvPr/>
        </p:nvSpPr>
        <p:spPr>
          <a:xfrm>
            <a:off x="4598480" y="4791278"/>
            <a:ext cx="601579" cy="374307"/>
          </a:xfrm>
          <a:prstGeom prst="rect">
            <a:avLst/>
          </a:prstGeom>
          <a:noFill/>
        </p:spPr>
        <p:txBody>
          <a:bodyPr wrap="square" rtlCol="0">
            <a:spAutoFit/>
          </a:bodyPr>
          <a:lstStyle/>
          <a:p>
            <a:r>
              <a:rPr lang="en-US" dirty="0"/>
              <a:t>7</a:t>
            </a:r>
            <a:r>
              <a:rPr lang="en-US" dirty="0" smtClean="0"/>
              <a:t>50</a:t>
            </a:r>
            <a:endParaRPr lang="en-US" dirty="0"/>
          </a:p>
        </p:txBody>
      </p:sp>
      <p:sp>
        <p:nvSpPr>
          <p:cNvPr id="21" name="TextBox 20"/>
          <p:cNvSpPr txBox="1"/>
          <p:nvPr/>
        </p:nvSpPr>
        <p:spPr>
          <a:xfrm>
            <a:off x="5803230" y="5911526"/>
            <a:ext cx="601579" cy="374307"/>
          </a:xfrm>
          <a:prstGeom prst="rect">
            <a:avLst/>
          </a:prstGeom>
          <a:noFill/>
        </p:spPr>
        <p:txBody>
          <a:bodyPr wrap="square" rtlCol="0">
            <a:spAutoFit/>
          </a:bodyPr>
          <a:lstStyle/>
          <a:p>
            <a:r>
              <a:rPr lang="en-US" dirty="0" smtClean="0"/>
              <a:t>500</a:t>
            </a:r>
            <a:endParaRPr lang="en-US" dirty="0"/>
          </a:p>
        </p:txBody>
      </p:sp>
      <p:sp>
        <p:nvSpPr>
          <p:cNvPr id="22" name="TextBox 21"/>
          <p:cNvSpPr txBox="1"/>
          <p:nvPr/>
        </p:nvSpPr>
        <p:spPr>
          <a:xfrm>
            <a:off x="5739729" y="3560007"/>
            <a:ext cx="822159" cy="369332"/>
          </a:xfrm>
          <a:prstGeom prst="rect">
            <a:avLst/>
          </a:prstGeom>
          <a:noFill/>
        </p:spPr>
        <p:txBody>
          <a:bodyPr wrap="square" rtlCol="0">
            <a:spAutoFit/>
          </a:bodyPr>
          <a:lstStyle/>
          <a:p>
            <a:r>
              <a:rPr lang="en-US" dirty="0" smtClean="0"/>
              <a:t>1000</a:t>
            </a:r>
            <a:endParaRPr lang="en-US" dirty="0"/>
          </a:p>
        </p:txBody>
      </p:sp>
      <p:sp>
        <p:nvSpPr>
          <p:cNvPr id="23" name="Rectangle 22"/>
          <p:cNvSpPr/>
          <p:nvPr/>
        </p:nvSpPr>
        <p:spPr>
          <a:xfrm>
            <a:off x="2847221" y="3545120"/>
            <a:ext cx="1724526" cy="708890"/>
          </a:xfrm>
          <a:prstGeom prst="rect">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rPr>
              <a:t>This clock is divided into 60 second increments</a:t>
            </a:r>
            <a:endParaRPr lang="en-US" sz="1400" dirty="0">
              <a:solidFill>
                <a:srgbClr val="FF0000"/>
              </a:solidFill>
            </a:endParaRPr>
          </a:p>
        </p:txBody>
      </p:sp>
      <p:sp>
        <p:nvSpPr>
          <p:cNvPr id="24" name="Rectangle 23"/>
          <p:cNvSpPr/>
          <p:nvPr/>
        </p:nvSpPr>
        <p:spPr>
          <a:xfrm>
            <a:off x="7218948" y="3560007"/>
            <a:ext cx="1724526" cy="708890"/>
          </a:xfrm>
          <a:prstGeom prst="rect">
            <a:avLst/>
          </a:prstGeom>
          <a:noFill/>
          <a:ln w="381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0000"/>
                </a:solidFill>
              </a:rPr>
              <a:t>This wheel is divided into 1000 “tick” increments</a:t>
            </a:r>
            <a:endParaRPr lang="en-US" sz="1400" dirty="0">
              <a:solidFill>
                <a:srgbClr val="FF0000"/>
              </a:solidFill>
            </a:endParaRPr>
          </a:p>
        </p:txBody>
      </p:sp>
    </p:spTree>
    <p:extLst>
      <p:ext uri="{BB962C8B-B14F-4D97-AF65-F5344CB8AC3E}">
        <p14:creationId xmlns:p14="http://schemas.microsoft.com/office/powerpoint/2010/main" val="268555342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079"/>
            <a:ext cx="8229600" cy="1143000"/>
          </a:xfrm>
        </p:spPr>
        <p:txBody>
          <a:bodyPr/>
          <a:lstStyle/>
          <a:p>
            <a:r>
              <a:rPr lang="en-US" dirty="0" smtClean="0"/>
              <a:t>Other Motor Control Functions</a:t>
            </a:r>
            <a:endParaRPr lang="en-US" dirty="0"/>
          </a:p>
        </p:txBody>
      </p:sp>
      <p:sp>
        <p:nvSpPr>
          <p:cNvPr id="3" name="Content Placeholder 2"/>
          <p:cNvSpPr>
            <a:spLocks noGrp="1"/>
          </p:cNvSpPr>
          <p:nvPr>
            <p:ph idx="1"/>
          </p:nvPr>
        </p:nvSpPr>
        <p:spPr>
          <a:xfrm>
            <a:off x="399142" y="833120"/>
            <a:ext cx="8229600" cy="5421085"/>
          </a:xfrm>
        </p:spPr>
        <p:txBody>
          <a:bodyPr/>
          <a:lstStyle/>
          <a:p>
            <a:pPr marL="0" indent="0">
              <a:buNone/>
            </a:pPr>
            <a:r>
              <a:rPr lang="en-US" dirty="0" smtClean="0"/>
              <a:t>Move At </a:t>
            </a:r>
            <a:r>
              <a:rPr lang="en-US" dirty="0"/>
              <a:t>V</a:t>
            </a:r>
            <a:r>
              <a:rPr lang="en-US" dirty="0" smtClean="0"/>
              <a:t>elocity</a:t>
            </a:r>
          </a:p>
          <a:p>
            <a:r>
              <a:rPr lang="en-US" dirty="0" smtClean="0"/>
              <a:t>mav()</a:t>
            </a:r>
          </a:p>
          <a:p>
            <a:r>
              <a:rPr lang="en-US" dirty="0" smtClean="0"/>
              <a:t>mav (</a:t>
            </a:r>
            <a:r>
              <a:rPr lang="en-US" dirty="0" smtClean="0">
                <a:solidFill>
                  <a:srgbClr val="36B3C8"/>
                </a:solidFill>
              </a:rPr>
              <a:t>0, 1000</a:t>
            </a:r>
            <a:r>
              <a:rPr lang="en-US" dirty="0" smtClean="0"/>
              <a:t>)</a:t>
            </a:r>
          </a:p>
          <a:p>
            <a:endParaRPr lang="en-US" dirty="0"/>
          </a:p>
          <a:p>
            <a:endParaRPr lang="en-US" dirty="0" smtClean="0"/>
          </a:p>
          <a:p>
            <a:endParaRPr lang="en-US" dirty="0" smtClean="0"/>
          </a:p>
          <a:p>
            <a:endParaRPr lang="en-US" dirty="0"/>
          </a:p>
          <a:p>
            <a:pPr marL="0" indent="0">
              <a:buNone/>
            </a:pPr>
            <a:r>
              <a:rPr lang="en-US" dirty="0"/>
              <a:t>Move </a:t>
            </a:r>
            <a:r>
              <a:rPr lang="en-US" dirty="0" smtClean="0"/>
              <a:t>Relative </a:t>
            </a:r>
            <a:r>
              <a:rPr lang="en-US" dirty="0"/>
              <a:t>Position</a:t>
            </a:r>
          </a:p>
          <a:p>
            <a:r>
              <a:rPr lang="en-US" dirty="0" smtClean="0"/>
              <a:t>m</a:t>
            </a:r>
            <a:r>
              <a:rPr lang="en-US" dirty="0"/>
              <a:t>r</a:t>
            </a:r>
            <a:r>
              <a:rPr lang="en-US" dirty="0" smtClean="0"/>
              <a:t>p (</a:t>
            </a:r>
            <a:r>
              <a:rPr lang="en-US" dirty="0" smtClean="0">
                <a:solidFill>
                  <a:srgbClr val="36B3C8"/>
                </a:solidFill>
              </a:rPr>
              <a:t>0, 1000, 3000</a:t>
            </a:r>
            <a:r>
              <a:rPr lang="en-US" dirty="0" smtClean="0"/>
              <a:t>)</a:t>
            </a:r>
          </a:p>
        </p:txBody>
      </p:sp>
      <p:sp>
        <p:nvSpPr>
          <p:cNvPr id="5" name="TextBox 4"/>
          <p:cNvSpPr txBox="1"/>
          <p:nvPr/>
        </p:nvSpPr>
        <p:spPr>
          <a:xfrm>
            <a:off x="649512" y="2946867"/>
            <a:ext cx="8037288" cy="954107"/>
          </a:xfrm>
          <a:prstGeom prst="rect">
            <a:avLst/>
          </a:prstGeom>
          <a:noFill/>
        </p:spPr>
        <p:txBody>
          <a:bodyPr wrap="square" rtlCol="0">
            <a:spAutoFit/>
          </a:bodyPr>
          <a:lstStyle/>
          <a:p>
            <a:r>
              <a:rPr lang="en-US" sz="2800" dirty="0" smtClean="0">
                <a:solidFill>
                  <a:srgbClr val="FF0000"/>
                </a:solidFill>
              </a:rPr>
              <a:t>Motor Port #	   Velocity -1000 to +1000 ticks/second</a:t>
            </a:r>
          </a:p>
          <a:p>
            <a:r>
              <a:rPr lang="en-US" sz="2800" dirty="0">
                <a:solidFill>
                  <a:srgbClr val="FF0000"/>
                </a:solidFill>
              </a:rPr>
              <a:t>	</a:t>
            </a:r>
            <a:r>
              <a:rPr lang="en-US" sz="2800" dirty="0" smtClean="0">
                <a:solidFill>
                  <a:srgbClr val="FF0000"/>
                </a:solidFill>
              </a:rPr>
              <a:t>					-/+ indicates direction </a:t>
            </a:r>
            <a:endParaRPr lang="en-US" sz="2800" dirty="0">
              <a:solidFill>
                <a:srgbClr val="FF0000"/>
              </a:solidFill>
            </a:endParaRPr>
          </a:p>
        </p:txBody>
      </p:sp>
      <p:cxnSp>
        <p:nvCxnSpPr>
          <p:cNvPr id="7" name="Straight Arrow Connector 6"/>
          <p:cNvCxnSpPr/>
          <p:nvPr/>
        </p:nvCxnSpPr>
        <p:spPr>
          <a:xfrm flipH="1" flipV="1">
            <a:off x="1905001" y="2545806"/>
            <a:ext cx="54428" cy="5290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805461" y="2545805"/>
            <a:ext cx="804013" cy="5290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850573" y="3423921"/>
            <a:ext cx="54428" cy="219109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558143" y="3900974"/>
            <a:ext cx="1265225" cy="17419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136572" y="5101238"/>
            <a:ext cx="1571744" cy="54165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782075" y="4147131"/>
            <a:ext cx="4201503" cy="954107"/>
          </a:xfrm>
          <a:prstGeom prst="rect">
            <a:avLst/>
          </a:prstGeom>
          <a:noFill/>
        </p:spPr>
        <p:txBody>
          <a:bodyPr wrap="square" rtlCol="0">
            <a:spAutoFit/>
          </a:bodyPr>
          <a:lstStyle/>
          <a:p>
            <a:r>
              <a:rPr lang="en-US" sz="2800" dirty="0" smtClean="0">
                <a:solidFill>
                  <a:srgbClr val="FF0000"/>
                </a:solidFill>
              </a:rPr>
              <a:t>Motor Position in Ticks (~1000 ticks/tire revolution</a:t>
            </a:r>
            <a:endParaRPr lang="en-US" sz="2800" dirty="0">
              <a:solidFill>
                <a:srgbClr val="FF0000"/>
              </a:solidFill>
            </a:endParaRPr>
          </a:p>
        </p:txBody>
      </p:sp>
    </p:spTree>
    <p:extLst>
      <p:ext uri="{BB962C8B-B14F-4D97-AF65-F5344CB8AC3E}">
        <p14:creationId xmlns:p14="http://schemas.microsoft.com/office/powerpoint/2010/main" val="398171350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 using comments</a:t>
            </a:r>
            <a:endParaRPr lang="en-US" dirty="0"/>
          </a:p>
        </p:txBody>
      </p:sp>
      <p:sp>
        <p:nvSpPr>
          <p:cNvPr id="3" name="Content Placeholder 2"/>
          <p:cNvSpPr>
            <a:spLocks noGrp="1"/>
          </p:cNvSpPr>
          <p:nvPr>
            <p:ph idx="1"/>
          </p:nvPr>
        </p:nvSpPr>
        <p:spPr/>
        <p:txBody>
          <a:bodyPr/>
          <a:lstStyle/>
          <a:p>
            <a:pPr marL="0" indent="0">
              <a:buNone/>
            </a:pPr>
            <a:r>
              <a:rPr lang="en-US" dirty="0" smtClean="0"/>
              <a:t>You can use a flow chart and then translate that into comments.</a:t>
            </a:r>
          </a:p>
          <a:p>
            <a:pPr marL="0" indent="0">
              <a:buNone/>
            </a:pPr>
            <a:endParaRPr lang="en-US" dirty="0"/>
          </a:p>
          <a:p>
            <a:pPr marL="0" indent="0">
              <a:buNone/>
            </a:pPr>
            <a:r>
              <a:rPr lang="en-US" dirty="0" smtClean="0"/>
              <a:t>Using</a:t>
            </a:r>
            <a:r>
              <a:rPr lang="en-US" dirty="0" smtClean="0">
                <a:solidFill>
                  <a:srgbClr val="008000"/>
                </a:solidFill>
              </a:rPr>
              <a:t> //comments </a:t>
            </a:r>
            <a:r>
              <a:rPr lang="en-US" dirty="0" smtClean="0"/>
              <a:t>as </a:t>
            </a:r>
            <a:r>
              <a:rPr lang="en-US" dirty="0" err="1" smtClean="0"/>
              <a:t>pseudocode</a:t>
            </a:r>
            <a:r>
              <a:rPr lang="en-US" dirty="0" smtClean="0"/>
              <a:t> is a great way to start.</a:t>
            </a:r>
          </a:p>
          <a:p>
            <a:pPr marL="0" indent="0">
              <a:buNone/>
            </a:pPr>
            <a:endParaRPr lang="en-US" dirty="0"/>
          </a:p>
          <a:p>
            <a:pPr marL="0" indent="0">
              <a:buNone/>
            </a:pPr>
            <a:r>
              <a:rPr lang="en-US" dirty="0" smtClean="0"/>
              <a:t>If you forget which functions to use, look at your cheat sheet.</a:t>
            </a:r>
          </a:p>
          <a:p>
            <a:pPr marL="0" indent="0">
              <a:buNone/>
            </a:pPr>
            <a:endParaRPr lang="en-US" dirty="0"/>
          </a:p>
        </p:txBody>
      </p:sp>
    </p:spTree>
    <p:extLst>
      <p:ext uri="{BB962C8B-B14F-4D97-AF65-F5344CB8AC3E}">
        <p14:creationId xmlns:p14="http://schemas.microsoft.com/office/powerpoint/2010/main" val="336784323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4</a:t>
            </a:r>
            <a:br>
              <a:rPr lang="en-US" dirty="0" smtClean="0"/>
            </a:br>
            <a:r>
              <a:rPr lang="en-US" dirty="0" smtClean="0"/>
              <a:t>Move to Relative </a:t>
            </a:r>
            <a:r>
              <a:rPr lang="en-US" dirty="0"/>
              <a:t>P</a:t>
            </a:r>
            <a:r>
              <a:rPr lang="en-US" dirty="0" smtClean="0"/>
              <a:t>osition</a:t>
            </a:r>
            <a:endParaRPr lang="en-US" dirty="0"/>
          </a:p>
        </p:txBody>
      </p:sp>
      <p:sp>
        <p:nvSpPr>
          <p:cNvPr id="3" name="Content Placeholder 2"/>
          <p:cNvSpPr>
            <a:spLocks noGrp="1"/>
          </p:cNvSpPr>
          <p:nvPr>
            <p:ph idx="1"/>
          </p:nvPr>
        </p:nvSpPr>
        <p:spPr>
          <a:xfrm>
            <a:off x="457200" y="1671034"/>
            <a:ext cx="6766780" cy="4708525"/>
          </a:xfrm>
        </p:spPr>
        <p:txBody>
          <a:bodyPr>
            <a:normAutofit fontScale="92500" lnSpcReduction="20000"/>
          </a:bodyPr>
          <a:lstStyle/>
          <a:p>
            <a:pPr marL="0" indent="0">
              <a:buNone/>
            </a:pPr>
            <a:r>
              <a:rPr lang="en-US" dirty="0" smtClean="0">
                <a:cs typeface="Times New Roman" charset="0"/>
              </a:rPr>
              <a:t>Write a program for your robot to:</a:t>
            </a:r>
            <a:endParaRPr lang="en-US" dirty="0" smtClean="0">
              <a:latin typeface="Times New Roman" charset="0"/>
              <a:cs typeface="Times New Roman" charset="0"/>
            </a:endParaRPr>
          </a:p>
          <a:p>
            <a:pPr marL="0" indent="0">
              <a:buNone/>
            </a:pPr>
            <a:r>
              <a:rPr lang="en-US" b="1" dirty="0" smtClean="0">
                <a:cs typeface="Times New Roman" charset="0"/>
              </a:rPr>
              <a:t>Psuedocode (Task Analysis)</a:t>
            </a:r>
          </a:p>
          <a:p>
            <a:pPr marL="0" indent="0">
              <a:buNone/>
            </a:pPr>
            <a:r>
              <a:rPr lang="en-US" sz="2400" dirty="0" smtClean="0">
                <a:solidFill>
                  <a:srgbClr val="008000"/>
                </a:solidFill>
              </a:rPr>
              <a:t>1. //Move motor 0 forward @1000 </a:t>
            </a:r>
            <a:r>
              <a:rPr lang="en-US" sz="2400" dirty="0">
                <a:solidFill>
                  <a:srgbClr val="008000"/>
                </a:solidFill>
              </a:rPr>
              <a:t>ticks/second to </a:t>
            </a:r>
            <a:r>
              <a:rPr lang="en-US" sz="2400" dirty="0" smtClean="0">
                <a:solidFill>
                  <a:srgbClr val="008000"/>
                </a:solidFill>
              </a:rPr>
              <a:t>a position </a:t>
            </a:r>
            <a:r>
              <a:rPr lang="en-US" sz="2400" dirty="0">
                <a:solidFill>
                  <a:srgbClr val="008000"/>
                </a:solidFill>
              </a:rPr>
              <a:t>of 4000 ticks</a:t>
            </a:r>
          </a:p>
          <a:p>
            <a:pPr marL="0" indent="0">
              <a:buNone/>
            </a:pPr>
            <a:r>
              <a:rPr lang="en-US" sz="2400" dirty="0" smtClean="0">
                <a:solidFill>
                  <a:srgbClr val="008000"/>
                </a:solidFill>
              </a:rPr>
              <a:t>2. //Move motor 3 forward @ </a:t>
            </a:r>
            <a:r>
              <a:rPr lang="en-US" sz="2400" dirty="0">
                <a:solidFill>
                  <a:srgbClr val="008000"/>
                </a:solidFill>
              </a:rPr>
              <a:t>1000 ticks/second to position of 4000 ticks</a:t>
            </a:r>
            <a:endParaRPr lang="en-US" sz="2400" dirty="0"/>
          </a:p>
          <a:p>
            <a:pPr marL="0" indent="0">
              <a:buNone/>
            </a:pPr>
            <a:r>
              <a:rPr lang="en-US" sz="2400" dirty="0" smtClean="0">
                <a:solidFill>
                  <a:srgbClr val="008000"/>
                </a:solidFill>
              </a:rPr>
              <a:t>3. //Allow 6 </a:t>
            </a:r>
            <a:r>
              <a:rPr lang="en-US" sz="2400" dirty="0">
                <a:solidFill>
                  <a:srgbClr val="008000"/>
                </a:solidFill>
              </a:rPr>
              <a:t>seconds to </a:t>
            </a:r>
            <a:r>
              <a:rPr lang="en-US" sz="2400" dirty="0" smtClean="0">
                <a:solidFill>
                  <a:srgbClr val="008000"/>
                </a:solidFill>
              </a:rPr>
              <a:t>complete moving to position</a:t>
            </a:r>
          </a:p>
          <a:p>
            <a:pPr marL="0" indent="0">
              <a:buNone/>
            </a:pPr>
            <a:r>
              <a:rPr lang="en-US" sz="2400" dirty="0" smtClean="0">
                <a:solidFill>
                  <a:srgbClr val="008000"/>
                </a:solidFill>
              </a:rPr>
              <a:t>4. //</a:t>
            </a:r>
            <a:r>
              <a:rPr lang="en-US" sz="2400" dirty="0">
                <a:solidFill>
                  <a:srgbClr val="008000"/>
                </a:solidFill>
              </a:rPr>
              <a:t>Move motor 0 </a:t>
            </a:r>
            <a:r>
              <a:rPr lang="en-US" sz="2400" dirty="0" smtClean="0">
                <a:solidFill>
                  <a:srgbClr val="008000"/>
                </a:solidFill>
              </a:rPr>
              <a:t>backward @ </a:t>
            </a:r>
            <a:r>
              <a:rPr lang="en-US" sz="2400" dirty="0">
                <a:solidFill>
                  <a:srgbClr val="008000"/>
                </a:solidFill>
              </a:rPr>
              <a:t>1000 ticks/second to position of -4000 ticks</a:t>
            </a:r>
            <a:endParaRPr lang="en-US" sz="2400" dirty="0"/>
          </a:p>
          <a:p>
            <a:pPr marL="0" indent="0">
              <a:buNone/>
            </a:pPr>
            <a:r>
              <a:rPr lang="en-US" sz="2400" dirty="0" smtClean="0">
                <a:solidFill>
                  <a:srgbClr val="008000"/>
                </a:solidFill>
              </a:rPr>
              <a:t>5. //</a:t>
            </a:r>
            <a:r>
              <a:rPr lang="en-US" sz="2400" dirty="0">
                <a:solidFill>
                  <a:srgbClr val="008000"/>
                </a:solidFill>
              </a:rPr>
              <a:t>Move motor 3</a:t>
            </a:r>
            <a:r>
              <a:rPr lang="en-US" sz="2400" dirty="0" smtClean="0">
                <a:solidFill>
                  <a:srgbClr val="008000"/>
                </a:solidFill>
              </a:rPr>
              <a:t> </a:t>
            </a:r>
            <a:r>
              <a:rPr lang="en-US" sz="2400" dirty="0">
                <a:solidFill>
                  <a:srgbClr val="008000"/>
                </a:solidFill>
              </a:rPr>
              <a:t>backward </a:t>
            </a:r>
            <a:r>
              <a:rPr lang="en-US" sz="2400" dirty="0" smtClean="0">
                <a:solidFill>
                  <a:srgbClr val="008000"/>
                </a:solidFill>
              </a:rPr>
              <a:t>@ </a:t>
            </a:r>
            <a:r>
              <a:rPr lang="en-US" sz="2400" dirty="0">
                <a:solidFill>
                  <a:srgbClr val="008000"/>
                </a:solidFill>
              </a:rPr>
              <a:t>1000 ticks/second to position of -4000 ticks</a:t>
            </a:r>
            <a:endParaRPr lang="en-US" sz="2400" dirty="0"/>
          </a:p>
          <a:p>
            <a:pPr marL="0" indent="0">
              <a:buNone/>
            </a:pPr>
            <a:r>
              <a:rPr lang="en-US" sz="2400" dirty="0" smtClean="0">
                <a:solidFill>
                  <a:srgbClr val="008000"/>
                </a:solidFill>
              </a:rPr>
              <a:t>6. //Allow 6 </a:t>
            </a:r>
            <a:r>
              <a:rPr lang="en-US" sz="2400" dirty="0">
                <a:solidFill>
                  <a:srgbClr val="008000"/>
                </a:solidFill>
              </a:rPr>
              <a:t>seconds to </a:t>
            </a:r>
            <a:r>
              <a:rPr lang="en-US" sz="2400" dirty="0" smtClean="0">
                <a:solidFill>
                  <a:srgbClr val="008000"/>
                </a:solidFill>
              </a:rPr>
              <a:t>complete</a:t>
            </a:r>
            <a:r>
              <a:rPr lang="en-US" sz="2400" dirty="0">
                <a:solidFill>
                  <a:srgbClr val="008000"/>
                </a:solidFill>
              </a:rPr>
              <a:t> </a:t>
            </a:r>
            <a:r>
              <a:rPr lang="en-US" sz="2400" dirty="0" smtClean="0">
                <a:solidFill>
                  <a:srgbClr val="008000"/>
                </a:solidFill>
              </a:rPr>
              <a:t>moving backwards</a:t>
            </a:r>
          </a:p>
          <a:p>
            <a:pPr marL="0" indent="0">
              <a:buNone/>
            </a:pPr>
            <a:r>
              <a:rPr lang="en-US" sz="2400" dirty="0" smtClean="0">
                <a:solidFill>
                  <a:srgbClr val="008000"/>
                </a:solidFill>
              </a:rPr>
              <a:t>7. //Shut everything off</a:t>
            </a:r>
            <a:endParaRPr lang="en-US" sz="2400" dirty="0" smtClean="0">
              <a:cs typeface="Times New Roman" charset="0"/>
            </a:endParaRPr>
          </a:p>
        </p:txBody>
      </p:sp>
      <p:grpSp>
        <p:nvGrpSpPr>
          <p:cNvPr id="17" name="Group 16"/>
          <p:cNvGrpSpPr/>
          <p:nvPr/>
        </p:nvGrpSpPr>
        <p:grpSpPr>
          <a:xfrm>
            <a:off x="7289124" y="2082797"/>
            <a:ext cx="1344901" cy="3215348"/>
            <a:chOff x="7302787" y="2273395"/>
            <a:chExt cx="1344901" cy="3215348"/>
          </a:xfrm>
        </p:grpSpPr>
        <p:grpSp>
          <p:nvGrpSpPr>
            <p:cNvPr id="4" name="Group 3"/>
            <p:cNvGrpSpPr/>
            <p:nvPr/>
          </p:nvGrpSpPr>
          <p:grpSpPr>
            <a:xfrm>
              <a:off x="7302787" y="2273395"/>
              <a:ext cx="1344901" cy="3215348"/>
              <a:chOff x="7647407" y="2721234"/>
              <a:chExt cx="1344901" cy="3215348"/>
            </a:xfrm>
          </p:grpSpPr>
          <p:sp>
            <p:nvSpPr>
              <p:cNvPr id="5" name="Oval 4"/>
              <p:cNvSpPr/>
              <p:nvPr/>
            </p:nvSpPr>
            <p:spPr>
              <a:xfrm>
                <a:off x="7977694" y="5488743"/>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6" name="Oval 5"/>
              <p:cNvSpPr/>
              <p:nvPr/>
            </p:nvSpPr>
            <p:spPr>
              <a:xfrm>
                <a:off x="7977694" y="2721234"/>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7" name="Down Arrow 6"/>
              <p:cNvSpPr/>
              <p:nvPr/>
            </p:nvSpPr>
            <p:spPr>
              <a:xfrm>
                <a:off x="8139231" y="3179634"/>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7687512" y="4897096"/>
                <a:ext cx="1304796" cy="307738"/>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Turn motors off</a:t>
                </a:r>
                <a:endParaRPr lang="en-US" sz="1000" dirty="0">
                  <a:solidFill>
                    <a:srgbClr val="000000"/>
                  </a:solidFill>
                </a:endParaRPr>
              </a:p>
            </p:txBody>
          </p:sp>
          <p:sp>
            <p:nvSpPr>
              <p:cNvPr id="10" name="Rounded Rectangle 9"/>
              <p:cNvSpPr/>
              <p:nvPr/>
            </p:nvSpPr>
            <p:spPr>
              <a:xfrm>
                <a:off x="7672805" y="3419786"/>
                <a:ext cx="1304796" cy="450929"/>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Move forward  4000 Ticks</a:t>
                </a:r>
                <a:endParaRPr lang="en-US" sz="1000" dirty="0">
                  <a:solidFill>
                    <a:srgbClr val="000000"/>
                  </a:solidFill>
                </a:endParaRPr>
              </a:p>
            </p:txBody>
          </p:sp>
          <p:sp>
            <p:nvSpPr>
              <p:cNvPr id="11" name="Down Arrow 10"/>
              <p:cNvSpPr/>
              <p:nvPr/>
            </p:nvSpPr>
            <p:spPr>
              <a:xfrm>
                <a:off x="8129885" y="3898158"/>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7647407" y="4138310"/>
                <a:ext cx="1304796" cy="475451"/>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Move backwards 4000 ticks</a:t>
                </a:r>
                <a:endParaRPr lang="en-US" sz="1000" dirty="0">
                  <a:solidFill>
                    <a:srgbClr val="000000"/>
                  </a:solidFill>
                </a:endParaRPr>
              </a:p>
            </p:txBody>
          </p:sp>
          <p:sp>
            <p:nvSpPr>
              <p:cNvPr id="15" name="Down Arrow 14"/>
              <p:cNvSpPr/>
              <p:nvPr/>
            </p:nvSpPr>
            <p:spPr>
              <a:xfrm>
                <a:off x="8139231" y="5248591"/>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Down Arrow 15"/>
            <p:cNvSpPr/>
            <p:nvPr/>
          </p:nvSpPr>
          <p:spPr>
            <a:xfrm>
              <a:off x="7794611" y="420910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8" name="Picture 1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4479218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4 Solution</a:t>
            </a:r>
            <a:endParaRPr lang="en-US" dirty="0"/>
          </a:p>
        </p:txBody>
      </p:sp>
      <p:sp>
        <p:nvSpPr>
          <p:cNvPr id="3" name="Rectangle 2"/>
          <p:cNvSpPr/>
          <p:nvPr/>
        </p:nvSpPr>
        <p:spPr>
          <a:xfrm>
            <a:off x="457201" y="1067823"/>
            <a:ext cx="8515672" cy="3447098"/>
          </a:xfrm>
          <a:prstGeom prst="rect">
            <a:avLst/>
          </a:prstGeom>
        </p:spPr>
        <p:txBody>
          <a:bodyPr wrap="square">
            <a:spAutoFit/>
          </a:bodyPr>
          <a:lstStyle/>
          <a:p>
            <a:r>
              <a:rPr lang="en-US" sz="2000" dirty="0">
                <a:solidFill>
                  <a:srgbClr val="0000FF"/>
                </a:solidFill>
              </a:rPr>
              <a:t>int</a:t>
            </a:r>
            <a:r>
              <a:rPr lang="en-US" sz="2000" dirty="0"/>
              <a:t> main(</a:t>
            </a:r>
            <a:r>
              <a:rPr lang="en-US" sz="2000" dirty="0" smtClean="0"/>
              <a:t>)</a:t>
            </a:r>
          </a:p>
          <a:p>
            <a:r>
              <a:rPr lang="en-US" sz="2000" dirty="0" smtClean="0"/>
              <a:t>{</a:t>
            </a:r>
            <a:r>
              <a:rPr lang="en-US" sz="2000" dirty="0"/>
              <a:t>	</a:t>
            </a:r>
            <a:endParaRPr lang="en-US" sz="2000" dirty="0" smtClean="0"/>
          </a:p>
          <a:p>
            <a:r>
              <a:rPr lang="en-US" sz="2000" dirty="0"/>
              <a:t>	</a:t>
            </a:r>
            <a:r>
              <a:rPr lang="en-US" sz="2000" dirty="0" smtClean="0"/>
              <a:t>mrp </a:t>
            </a:r>
            <a:r>
              <a:rPr lang="en-US" sz="2000" dirty="0"/>
              <a:t>(</a:t>
            </a:r>
            <a:r>
              <a:rPr lang="en-US" sz="2000" dirty="0">
                <a:solidFill>
                  <a:srgbClr val="44CCFF"/>
                </a:solidFill>
              </a:rPr>
              <a:t>0,1000,4000</a:t>
            </a:r>
            <a:r>
              <a:rPr lang="en-US" sz="2000" dirty="0"/>
              <a:t>);	</a:t>
            </a:r>
            <a:r>
              <a:rPr lang="en-US" sz="2000" dirty="0" smtClean="0">
                <a:solidFill>
                  <a:srgbClr val="008000"/>
                </a:solidFill>
              </a:rPr>
              <a:t>//motor 0 @ 1000 ticks/second to position of 4000 ticks</a:t>
            </a:r>
          </a:p>
          <a:p>
            <a:r>
              <a:rPr lang="en-US" sz="2000" dirty="0"/>
              <a:t>	</a:t>
            </a:r>
            <a:r>
              <a:rPr lang="en-US" sz="2000" dirty="0" smtClean="0"/>
              <a:t>mrp(</a:t>
            </a:r>
            <a:r>
              <a:rPr lang="en-US" sz="2000" dirty="0">
                <a:solidFill>
                  <a:srgbClr val="44CCFF"/>
                </a:solidFill>
              </a:rPr>
              <a:t>3</a:t>
            </a:r>
            <a:r>
              <a:rPr lang="en-US" sz="2000" dirty="0" smtClean="0">
                <a:solidFill>
                  <a:srgbClr val="44CCFF"/>
                </a:solidFill>
              </a:rPr>
              <a:t>,1000,4000</a:t>
            </a:r>
            <a:r>
              <a:rPr lang="en-US" sz="2000" dirty="0"/>
              <a:t>);	</a:t>
            </a:r>
            <a:r>
              <a:rPr lang="en-US" sz="2000" dirty="0">
                <a:solidFill>
                  <a:srgbClr val="008000"/>
                </a:solidFill>
              </a:rPr>
              <a:t>//motor 3</a:t>
            </a:r>
            <a:r>
              <a:rPr lang="en-US" sz="2000" dirty="0" smtClean="0">
                <a:solidFill>
                  <a:srgbClr val="008000"/>
                </a:solidFill>
              </a:rPr>
              <a:t> </a:t>
            </a:r>
            <a:r>
              <a:rPr lang="en-US" sz="2000" dirty="0">
                <a:solidFill>
                  <a:srgbClr val="008000"/>
                </a:solidFill>
              </a:rPr>
              <a:t>@ 1000 ticks/second to position of 4000 </a:t>
            </a:r>
            <a:r>
              <a:rPr lang="en-US" sz="2000" dirty="0" smtClean="0">
                <a:solidFill>
                  <a:srgbClr val="008000"/>
                </a:solidFill>
              </a:rPr>
              <a:t>ticks</a:t>
            </a:r>
            <a:endParaRPr lang="en-US" sz="2000" dirty="0" smtClean="0"/>
          </a:p>
          <a:p>
            <a:r>
              <a:rPr lang="en-US" sz="2000" dirty="0"/>
              <a:t>	</a:t>
            </a:r>
            <a:r>
              <a:rPr lang="en-US" sz="2000" dirty="0" smtClean="0"/>
              <a:t>msleep </a:t>
            </a:r>
            <a:r>
              <a:rPr lang="en-US" sz="2000" dirty="0"/>
              <a:t>(</a:t>
            </a:r>
            <a:r>
              <a:rPr lang="en-US" sz="2000" dirty="0">
                <a:solidFill>
                  <a:srgbClr val="44CCFF"/>
                </a:solidFill>
              </a:rPr>
              <a:t>6000</a:t>
            </a:r>
            <a:r>
              <a:rPr lang="en-US" sz="2000" dirty="0"/>
              <a:t>)</a:t>
            </a:r>
            <a:r>
              <a:rPr lang="en-US" sz="2000" dirty="0" smtClean="0"/>
              <a:t>; </a:t>
            </a:r>
            <a:r>
              <a:rPr lang="en-US" sz="2000" dirty="0">
                <a:solidFill>
                  <a:srgbClr val="008000"/>
                </a:solidFill>
              </a:rPr>
              <a:t>/</a:t>
            </a:r>
            <a:r>
              <a:rPr lang="en-US" sz="2000" dirty="0" smtClean="0">
                <a:solidFill>
                  <a:srgbClr val="008000"/>
                </a:solidFill>
              </a:rPr>
              <a:t>/Allow 6 seconds to complete, should have a 2 second pause</a:t>
            </a:r>
            <a:endParaRPr lang="en-US" sz="2000" dirty="0" smtClean="0"/>
          </a:p>
          <a:p>
            <a:r>
              <a:rPr lang="en-US" sz="2000" dirty="0"/>
              <a:t>	</a:t>
            </a:r>
            <a:r>
              <a:rPr lang="en-US" sz="2000" dirty="0" smtClean="0"/>
              <a:t>mrp </a:t>
            </a:r>
            <a:r>
              <a:rPr lang="en-US" sz="2000" dirty="0"/>
              <a:t>(</a:t>
            </a:r>
            <a:r>
              <a:rPr lang="en-US" sz="2000" dirty="0">
                <a:solidFill>
                  <a:srgbClr val="44CCFF"/>
                </a:solidFill>
              </a:rPr>
              <a:t>0,1000,-4000</a:t>
            </a:r>
            <a:r>
              <a:rPr lang="en-US" sz="2000" dirty="0"/>
              <a:t>)</a:t>
            </a:r>
            <a:r>
              <a:rPr lang="en-US" sz="2000" dirty="0" smtClean="0"/>
              <a:t>;</a:t>
            </a:r>
            <a:r>
              <a:rPr lang="en-US" sz="2000" dirty="0">
                <a:solidFill>
                  <a:srgbClr val="008000"/>
                </a:solidFill>
              </a:rPr>
              <a:t> //motor 0 @ 1000 ticks/second to position of </a:t>
            </a:r>
            <a:r>
              <a:rPr lang="en-US" sz="2000" dirty="0" smtClean="0">
                <a:solidFill>
                  <a:srgbClr val="008000"/>
                </a:solidFill>
              </a:rPr>
              <a:t>-4000 ticks</a:t>
            </a:r>
            <a:endParaRPr lang="en-US" sz="2000" dirty="0" smtClean="0"/>
          </a:p>
          <a:p>
            <a:r>
              <a:rPr lang="en-US" sz="2000" dirty="0"/>
              <a:t>	</a:t>
            </a:r>
            <a:r>
              <a:rPr lang="en-US" sz="2000" dirty="0" smtClean="0"/>
              <a:t>mrp(</a:t>
            </a:r>
            <a:r>
              <a:rPr lang="en-US" sz="2000" dirty="0">
                <a:solidFill>
                  <a:srgbClr val="44CCFF"/>
                </a:solidFill>
              </a:rPr>
              <a:t>3</a:t>
            </a:r>
            <a:r>
              <a:rPr lang="en-US" sz="2000" dirty="0" smtClean="0">
                <a:solidFill>
                  <a:srgbClr val="44CCFF"/>
                </a:solidFill>
              </a:rPr>
              <a:t>,1000</a:t>
            </a:r>
            <a:r>
              <a:rPr lang="en-US" sz="2000" dirty="0">
                <a:solidFill>
                  <a:srgbClr val="44CCFF"/>
                </a:solidFill>
              </a:rPr>
              <a:t>,-4000</a:t>
            </a:r>
            <a:r>
              <a:rPr lang="en-US" sz="2000" dirty="0"/>
              <a:t>);	</a:t>
            </a:r>
            <a:r>
              <a:rPr lang="en-US" sz="2000" dirty="0">
                <a:solidFill>
                  <a:srgbClr val="008000"/>
                </a:solidFill>
              </a:rPr>
              <a:t>//motor 3</a:t>
            </a:r>
            <a:r>
              <a:rPr lang="en-US" sz="2000" dirty="0" smtClean="0">
                <a:solidFill>
                  <a:srgbClr val="008000"/>
                </a:solidFill>
              </a:rPr>
              <a:t> </a:t>
            </a:r>
            <a:r>
              <a:rPr lang="en-US" sz="2000" dirty="0">
                <a:solidFill>
                  <a:srgbClr val="008000"/>
                </a:solidFill>
              </a:rPr>
              <a:t>@ 1000 ticks/second to position of -4000 ticks</a:t>
            </a:r>
            <a:endParaRPr lang="en-US" sz="2000" dirty="0" smtClean="0"/>
          </a:p>
          <a:p>
            <a:r>
              <a:rPr lang="en-US" sz="2000" dirty="0"/>
              <a:t>	</a:t>
            </a:r>
            <a:r>
              <a:rPr lang="en-US" sz="2000" dirty="0" smtClean="0"/>
              <a:t>msleep </a:t>
            </a:r>
            <a:r>
              <a:rPr lang="en-US" sz="2000" dirty="0"/>
              <a:t>(</a:t>
            </a:r>
            <a:r>
              <a:rPr lang="en-US" sz="2000" dirty="0">
                <a:solidFill>
                  <a:srgbClr val="44CCFF"/>
                </a:solidFill>
              </a:rPr>
              <a:t>6000</a:t>
            </a:r>
            <a:r>
              <a:rPr lang="en-US" sz="2000" dirty="0"/>
              <a:t>)</a:t>
            </a:r>
            <a:r>
              <a:rPr lang="en-US" sz="2000" dirty="0" smtClean="0"/>
              <a:t>; </a:t>
            </a:r>
            <a:r>
              <a:rPr lang="en-US" sz="2000" dirty="0" smtClean="0">
                <a:solidFill>
                  <a:srgbClr val="008000"/>
                </a:solidFill>
              </a:rPr>
              <a:t>//Allow 6 </a:t>
            </a:r>
            <a:r>
              <a:rPr lang="en-US" sz="2000" dirty="0">
                <a:solidFill>
                  <a:srgbClr val="008000"/>
                </a:solidFill>
              </a:rPr>
              <a:t>seconds to complete, should </a:t>
            </a:r>
            <a:r>
              <a:rPr lang="en-US" sz="2000" dirty="0" smtClean="0">
                <a:solidFill>
                  <a:srgbClr val="008000"/>
                </a:solidFill>
              </a:rPr>
              <a:t>stop in 4 seconds</a:t>
            </a:r>
          </a:p>
          <a:p>
            <a:r>
              <a:rPr lang="en-US" sz="2000" dirty="0"/>
              <a:t>	</a:t>
            </a:r>
            <a:r>
              <a:rPr lang="en-US" sz="2000" dirty="0" smtClean="0"/>
              <a:t>ao ();</a:t>
            </a:r>
            <a:r>
              <a:rPr lang="en-US" sz="2000" dirty="0">
                <a:solidFill>
                  <a:srgbClr val="008000"/>
                </a:solidFill>
              </a:rPr>
              <a:t> /</a:t>
            </a:r>
            <a:r>
              <a:rPr lang="en-US" sz="2000" dirty="0" smtClean="0">
                <a:solidFill>
                  <a:srgbClr val="008000"/>
                </a:solidFill>
              </a:rPr>
              <a:t>/All off</a:t>
            </a:r>
            <a:r>
              <a:rPr lang="en-US" sz="2000" dirty="0"/>
              <a:t>	</a:t>
            </a:r>
            <a:endParaRPr lang="en-US" sz="2000" dirty="0" smtClean="0"/>
          </a:p>
          <a:p>
            <a:r>
              <a:rPr lang="en-US" sz="2000" dirty="0"/>
              <a:t>	</a:t>
            </a:r>
            <a:r>
              <a:rPr lang="en-US" sz="2000" dirty="0" smtClean="0">
                <a:solidFill>
                  <a:srgbClr val="0000FF"/>
                </a:solidFill>
              </a:rPr>
              <a:t>return</a:t>
            </a:r>
            <a:r>
              <a:rPr lang="en-US" sz="2000" dirty="0" smtClean="0"/>
              <a:t> </a:t>
            </a:r>
            <a:r>
              <a:rPr lang="en-US" sz="2000" dirty="0"/>
              <a:t>0</a:t>
            </a:r>
            <a:r>
              <a:rPr lang="en-US" sz="2000" dirty="0" smtClean="0"/>
              <a:t>;</a:t>
            </a:r>
          </a:p>
          <a:p>
            <a:r>
              <a:rPr lang="en-US" dirty="0" smtClean="0"/>
              <a:t>}</a:t>
            </a:r>
            <a:endParaRPr lang="en-US" dirty="0"/>
          </a:p>
        </p:txBody>
      </p:sp>
    </p:spTree>
    <p:extLst>
      <p:ext uri="{BB962C8B-B14F-4D97-AF65-F5344CB8AC3E}">
        <p14:creationId xmlns:p14="http://schemas.microsoft.com/office/powerpoint/2010/main" val="194522810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Motor Commands</a:t>
            </a:r>
            <a:endParaRPr lang="en-US" dirty="0"/>
          </a:p>
        </p:txBody>
      </p:sp>
      <p:sp>
        <p:nvSpPr>
          <p:cNvPr id="3" name="Content Placeholder 2"/>
          <p:cNvSpPr>
            <a:spLocks noGrp="1"/>
          </p:cNvSpPr>
          <p:nvPr>
            <p:ph idx="1"/>
          </p:nvPr>
        </p:nvSpPr>
        <p:spPr>
          <a:xfrm>
            <a:off x="236540" y="1158080"/>
            <a:ext cx="8929319" cy="5607556"/>
          </a:xfrm>
        </p:spPr>
        <p:txBody>
          <a:bodyPr>
            <a:normAutofit/>
          </a:bodyPr>
          <a:lstStyle/>
          <a:p>
            <a:pPr marL="457200" lvl="1" indent="0">
              <a:buNone/>
            </a:pPr>
            <a:r>
              <a:rPr lang="en-US" sz="2400" dirty="0">
                <a:latin typeface="Courier"/>
                <a:cs typeface="Courier"/>
              </a:rPr>
              <a:t>m</a:t>
            </a:r>
            <a:r>
              <a:rPr lang="en-US" sz="2400" dirty="0" smtClean="0">
                <a:latin typeface="Courier"/>
                <a:cs typeface="Courier"/>
              </a:rPr>
              <a:t>otor (</a:t>
            </a:r>
            <a:r>
              <a:rPr lang="en-US" sz="2400" dirty="0" smtClean="0">
                <a:solidFill>
                  <a:srgbClr val="4FDDE9"/>
                </a:solidFill>
                <a:latin typeface="Courier"/>
                <a:cs typeface="Courier"/>
              </a:rPr>
              <a:t>0,100</a:t>
            </a:r>
            <a:r>
              <a:rPr lang="en-US" sz="2400" dirty="0" smtClean="0">
                <a:latin typeface="Courier"/>
                <a:cs typeface="Courier"/>
              </a:rPr>
              <a:t>)</a:t>
            </a:r>
            <a:r>
              <a:rPr lang="en-US" sz="2400" dirty="0" smtClean="0"/>
              <a:t>;   </a:t>
            </a:r>
            <a:r>
              <a:rPr lang="en-US" sz="2000" dirty="0" smtClean="0">
                <a:solidFill>
                  <a:srgbClr val="008000"/>
                </a:solidFill>
              </a:rPr>
              <a:t>Is great for turning gears or winding up string 					</a:t>
            </a:r>
            <a:r>
              <a:rPr lang="en-US" sz="2000" dirty="0">
                <a:solidFill>
                  <a:srgbClr val="008000"/>
                </a:solidFill>
              </a:rPr>
              <a:t> </a:t>
            </a:r>
            <a:r>
              <a:rPr lang="en-US" sz="2000" dirty="0" smtClean="0">
                <a:solidFill>
                  <a:srgbClr val="008000"/>
                </a:solidFill>
              </a:rPr>
              <a:t>             on a pulley </a:t>
            </a:r>
            <a:r>
              <a:rPr lang="en-US" sz="2000" dirty="0" smtClean="0"/>
              <a:t>					</a:t>
            </a:r>
          </a:p>
          <a:p>
            <a:pPr marL="457200" lvl="1" indent="0">
              <a:buNone/>
            </a:pPr>
            <a:r>
              <a:rPr lang="en-US" sz="2000" dirty="0" smtClean="0">
                <a:solidFill>
                  <a:srgbClr val="FF0000"/>
                </a:solidFill>
              </a:rPr>
              <a:t>						      Not so much for  driving robots as it is dependent 						      on the battery charge</a:t>
            </a:r>
          </a:p>
          <a:p>
            <a:pPr marL="457200" lvl="1" indent="0">
              <a:buNone/>
            </a:pPr>
            <a:r>
              <a:rPr lang="en-US" sz="2400" dirty="0">
                <a:latin typeface="Courier"/>
                <a:cs typeface="Courier"/>
              </a:rPr>
              <a:t>m</a:t>
            </a:r>
            <a:r>
              <a:rPr lang="en-US" sz="2400" dirty="0" smtClean="0">
                <a:latin typeface="Courier"/>
                <a:cs typeface="Courier"/>
              </a:rPr>
              <a:t>av (</a:t>
            </a:r>
            <a:r>
              <a:rPr lang="en-US" sz="2400" dirty="0" smtClean="0">
                <a:solidFill>
                  <a:srgbClr val="4FDDE9"/>
                </a:solidFill>
                <a:latin typeface="Courier"/>
                <a:cs typeface="Courier"/>
              </a:rPr>
              <a:t>0, 1500</a:t>
            </a:r>
            <a:r>
              <a:rPr lang="en-US" sz="2400" dirty="0" smtClean="0">
                <a:latin typeface="Courier"/>
                <a:cs typeface="Courier"/>
              </a:rPr>
              <a:t>);	  </a:t>
            </a:r>
            <a:r>
              <a:rPr lang="en-US" sz="2000" dirty="0" smtClean="0">
                <a:solidFill>
                  <a:srgbClr val="008000"/>
                </a:solidFill>
                <a:cs typeface="Courier"/>
              </a:rPr>
              <a:t>Is great for driving robots and not as dependent 						      on battery charge</a:t>
            </a:r>
          </a:p>
          <a:p>
            <a:pPr marL="457200" lvl="1" indent="0">
              <a:buNone/>
            </a:pPr>
            <a:r>
              <a:rPr lang="en-US" sz="2000" dirty="0">
                <a:solidFill>
                  <a:srgbClr val="008000"/>
                </a:solidFill>
                <a:cs typeface="Courier"/>
              </a:rPr>
              <a:t>	</a:t>
            </a:r>
            <a:r>
              <a:rPr lang="en-US" sz="2000" dirty="0" smtClean="0">
                <a:solidFill>
                  <a:srgbClr val="008000"/>
                </a:solidFill>
                <a:cs typeface="Courier"/>
              </a:rPr>
              <a:t>					      Greater precision of control</a:t>
            </a:r>
          </a:p>
          <a:p>
            <a:pPr marL="457200" lvl="1" indent="0">
              <a:buNone/>
            </a:pPr>
            <a:r>
              <a:rPr lang="en-US" sz="2000" dirty="0">
                <a:solidFill>
                  <a:srgbClr val="008000"/>
                </a:solidFill>
                <a:cs typeface="Courier"/>
              </a:rPr>
              <a:t>	</a:t>
            </a:r>
            <a:r>
              <a:rPr lang="en-US" sz="2000" dirty="0" smtClean="0">
                <a:solidFill>
                  <a:srgbClr val="008000"/>
                </a:solidFill>
                <a:cs typeface="Courier"/>
              </a:rPr>
              <a:t>					      </a:t>
            </a:r>
            <a:r>
              <a:rPr lang="en-US" sz="2000" dirty="0" smtClean="0">
                <a:solidFill>
                  <a:srgbClr val="FF0000"/>
                </a:solidFill>
                <a:cs typeface="Courier"/>
              </a:rPr>
              <a:t>Must use msleep (); correctly</a:t>
            </a:r>
          </a:p>
          <a:p>
            <a:pPr marL="457200" lvl="1" indent="0">
              <a:buNone/>
            </a:pPr>
            <a:endParaRPr lang="en-US" sz="2000" dirty="0">
              <a:solidFill>
                <a:srgbClr val="008000"/>
              </a:solidFill>
              <a:cs typeface="Courier"/>
            </a:endParaRPr>
          </a:p>
          <a:p>
            <a:pPr marL="457200" lvl="1" indent="0">
              <a:buNone/>
            </a:pPr>
            <a:r>
              <a:rPr lang="en-US" sz="2000" dirty="0" smtClean="0">
                <a:latin typeface="Courier"/>
                <a:cs typeface="Courier"/>
              </a:rPr>
              <a:t>mrp (</a:t>
            </a:r>
            <a:r>
              <a:rPr lang="en-US" sz="2000" dirty="0" smtClean="0">
                <a:solidFill>
                  <a:srgbClr val="4FDDE9"/>
                </a:solidFill>
                <a:latin typeface="Courier"/>
                <a:cs typeface="Courier"/>
              </a:rPr>
              <a:t>0,1000,4000</a:t>
            </a:r>
            <a:r>
              <a:rPr lang="en-US" sz="2000" dirty="0" smtClean="0">
                <a:latin typeface="Courier"/>
                <a:cs typeface="Courier"/>
              </a:rPr>
              <a:t>);</a:t>
            </a:r>
            <a:r>
              <a:rPr lang="en-US" sz="2000" dirty="0">
                <a:solidFill>
                  <a:srgbClr val="008000"/>
                </a:solidFill>
                <a:cs typeface="Courier"/>
              </a:rPr>
              <a:t> </a:t>
            </a:r>
            <a:r>
              <a:rPr lang="en-US" sz="2000" dirty="0" smtClean="0">
                <a:solidFill>
                  <a:srgbClr val="008000"/>
                </a:solidFill>
                <a:cs typeface="Courier"/>
              </a:rPr>
              <a:t>     Provides the most precise level of control</a:t>
            </a:r>
          </a:p>
          <a:p>
            <a:pPr marL="457200" lvl="1" indent="0">
              <a:buNone/>
            </a:pPr>
            <a:r>
              <a:rPr lang="en-US" sz="2000" dirty="0">
                <a:solidFill>
                  <a:srgbClr val="008000"/>
                </a:solidFill>
                <a:cs typeface="Courier"/>
              </a:rPr>
              <a:t>	</a:t>
            </a:r>
            <a:r>
              <a:rPr lang="en-US" sz="2000" dirty="0" smtClean="0">
                <a:solidFill>
                  <a:srgbClr val="008000"/>
                </a:solidFill>
                <a:cs typeface="Courier"/>
              </a:rPr>
              <a:t>					     </a:t>
            </a:r>
            <a:r>
              <a:rPr lang="en-US" sz="2000" dirty="0" smtClean="0">
                <a:solidFill>
                  <a:srgbClr val="FF0000"/>
                </a:solidFill>
                <a:cs typeface="Courier"/>
              </a:rPr>
              <a:t>Most complicated to use </a:t>
            </a:r>
            <a:r>
              <a:rPr lang="en-US" sz="2000" dirty="0" smtClean="0">
                <a:solidFill>
                  <a:srgbClr val="008000"/>
                </a:solidFill>
                <a:cs typeface="Courier"/>
              </a:rPr>
              <a:t>	   	  </a:t>
            </a:r>
          </a:p>
          <a:p>
            <a:pPr marL="457200" lvl="1" indent="0">
              <a:buNone/>
            </a:pPr>
            <a:endParaRPr lang="en-US" sz="2400" dirty="0">
              <a:latin typeface="Courier"/>
              <a:cs typeface="Courier"/>
            </a:endParaRPr>
          </a:p>
        </p:txBody>
      </p:sp>
      <p:pic>
        <p:nvPicPr>
          <p:cNvPr id="28" name="Picture 2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79337942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59"/>
            <a:ext cx="8229600" cy="1143000"/>
          </a:xfrm>
        </p:spPr>
        <p:txBody>
          <a:bodyPr/>
          <a:lstStyle/>
          <a:p>
            <a:r>
              <a:rPr lang="en-US" dirty="0" smtClean="0"/>
              <a:t>Robot Driving Hints</a:t>
            </a:r>
            <a:endParaRPr lang="en-US" dirty="0"/>
          </a:p>
        </p:txBody>
      </p:sp>
      <p:sp>
        <p:nvSpPr>
          <p:cNvPr id="3" name="Content Placeholder 2"/>
          <p:cNvSpPr>
            <a:spLocks noGrp="1"/>
          </p:cNvSpPr>
          <p:nvPr>
            <p:ph idx="1"/>
          </p:nvPr>
        </p:nvSpPr>
        <p:spPr>
          <a:xfrm>
            <a:off x="236541" y="766183"/>
            <a:ext cx="8229600" cy="5607556"/>
          </a:xfrm>
        </p:spPr>
        <p:txBody>
          <a:bodyPr>
            <a:normAutofit fontScale="62500" lnSpcReduction="20000"/>
          </a:bodyPr>
          <a:lstStyle/>
          <a:p>
            <a:pPr marL="0" indent="0">
              <a:buNone/>
            </a:pPr>
            <a:r>
              <a:rPr lang="en-US" sz="3500" dirty="0" smtClean="0"/>
              <a:t>Remember your # line, positive numbers go forward and negative numbers go backwards.</a:t>
            </a:r>
          </a:p>
          <a:p>
            <a:pPr marL="0" indent="0">
              <a:buNone/>
            </a:pPr>
            <a:endParaRPr lang="en-US" sz="3500" dirty="0" smtClean="0"/>
          </a:p>
          <a:p>
            <a:pPr marL="0" indent="0">
              <a:buNone/>
            </a:pPr>
            <a:endParaRPr lang="en-US" sz="3500" dirty="0" smtClean="0"/>
          </a:p>
          <a:p>
            <a:pPr marL="0" indent="0">
              <a:buNone/>
            </a:pPr>
            <a:endParaRPr lang="en-US" sz="3500" dirty="0"/>
          </a:p>
          <a:p>
            <a:pPr marL="0" indent="0">
              <a:buNone/>
            </a:pPr>
            <a:r>
              <a:rPr lang="en-US" sz="3500" dirty="0" smtClean="0"/>
              <a:t>Driving Straight- it is not easy to drive a robot in a straight line.</a:t>
            </a:r>
          </a:p>
          <a:p>
            <a:pPr lvl="1">
              <a:buFont typeface="Arial"/>
              <a:buChar char="•"/>
            </a:pPr>
            <a:r>
              <a:rPr lang="en-US" sz="3500" dirty="0" smtClean="0"/>
              <a:t>Motors are not exactly the same</a:t>
            </a:r>
          </a:p>
          <a:p>
            <a:pPr lvl="1">
              <a:buFont typeface="Arial"/>
              <a:buChar char="•"/>
            </a:pPr>
            <a:r>
              <a:rPr lang="en-US" sz="3500" dirty="0" smtClean="0"/>
              <a:t>The tires may not be aligned well</a:t>
            </a:r>
          </a:p>
          <a:p>
            <a:pPr lvl="1">
              <a:buFont typeface="Arial"/>
              <a:buChar char="•"/>
            </a:pPr>
            <a:r>
              <a:rPr lang="en-US" sz="3500" dirty="0" smtClean="0"/>
              <a:t>One tire has more resistance, etc.</a:t>
            </a:r>
          </a:p>
          <a:p>
            <a:pPr marL="0" indent="0">
              <a:buNone/>
            </a:pPr>
            <a:r>
              <a:rPr lang="en-US" sz="3500" dirty="0" smtClean="0"/>
              <a:t>You can adjust this by slowing down and speeding up the motors.</a:t>
            </a:r>
          </a:p>
          <a:p>
            <a:endParaRPr lang="en-US" sz="3500" dirty="0"/>
          </a:p>
          <a:p>
            <a:pPr marL="0" indent="0">
              <a:buNone/>
            </a:pPr>
            <a:r>
              <a:rPr lang="en-US" sz="3500" dirty="0" smtClean="0"/>
              <a:t>Making Turns</a:t>
            </a:r>
          </a:p>
          <a:p>
            <a:pPr lvl="1">
              <a:buFont typeface="Arial"/>
              <a:buChar char="•"/>
            </a:pPr>
            <a:r>
              <a:rPr lang="en-US" sz="3500" dirty="0" smtClean="0"/>
              <a:t>Have one wheel go faster or slower than the other</a:t>
            </a:r>
          </a:p>
          <a:p>
            <a:pPr lvl="1">
              <a:buFont typeface="Arial"/>
              <a:buChar char="•"/>
            </a:pPr>
            <a:r>
              <a:rPr lang="en-US" sz="3500" dirty="0" smtClean="0"/>
              <a:t>Have one wheel move while the other ones is stopped (friction is less of a factor when both wheels are moving)</a:t>
            </a:r>
          </a:p>
          <a:p>
            <a:pPr lvl="1">
              <a:buFont typeface="Arial"/>
              <a:buChar char="•"/>
            </a:pPr>
            <a:r>
              <a:rPr lang="en-US" sz="3500" dirty="0" smtClean="0"/>
              <a:t>Have one wheel move forward while the other is moving       backwards</a:t>
            </a:r>
          </a:p>
          <a:p>
            <a:pPr lvl="1"/>
            <a:endParaRPr lang="en-US" dirty="0"/>
          </a:p>
        </p:txBody>
      </p:sp>
      <p:grpSp>
        <p:nvGrpSpPr>
          <p:cNvPr id="30" name="Group 29"/>
          <p:cNvGrpSpPr/>
          <p:nvPr/>
        </p:nvGrpSpPr>
        <p:grpSpPr>
          <a:xfrm>
            <a:off x="4324353" y="1342208"/>
            <a:ext cx="3921125" cy="956707"/>
            <a:chOff x="2460625" y="2301875"/>
            <a:chExt cx="3921125" cy="956707"/>
          </a:xfrm>
        </p:grpSpPr>
        <p:grpSp>
          <p:nvGrpSpPr>
            <p:cNvPr id="26" name="Group 25"/>
            <p:cNvGrpSpPr/>
            <p:nvPr/>
          </p:nvGrpSpPr>
          <p:grpSpPr>
            <a:xfrm>
              <a:off x="2460625" y="2704584"/>
              <a:ext cx="3921125" cy="553998"/>
              <a:chOff x="2460625" y="2704584"/>
              <a:chExt cx="3921125" cy="553998"/>
            </a:xfrm>
          </p:grpSpPr>
          <p:cxnSp>
            <p:nvCxnSpPr>
              <p:cNvPr id="5" name="Straight Connector 4"/>
              <p:cNvCxnSpPr/>
              <p:nvPr/>
            </p:nvCxnSpPr>
            <p:spPr>
              <a:xfrm>
                <a:off x="2460625" y="2809876"/>
                <a:ext cx="3095625" cy="0"/>
              </a:xfrm>
              <a:prstGeom prst="line">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571750" y="2889250"/>
                <a:ext cx="3810000" cy="369332"/>
              </a:xfrm>
              <a:prstGeom prst="rect">
                <a:avLst/>
              </a:prstGeom>
              <a:noFill/>
            </p:spPr>
            <p:txBody>
              <a:bodyPr wrap="square" rtlCol="0">
                <a:spAutoFit/>
              </a:bodyPr>
              <a:lstStyle/>
              <a:p>
                <a:r>
                  <a:rPr lang="en-US" dirty="0" smtClean="0"/>
                  <a:t>-5  -4  -3  -2  -1  0  1  2  3  4  5</a:t>
                </a:r>
                <a:endParaRPr lang="en-US" dirty="0"/>
              </a:p>
            </p:txBody>
          </p:sp>
          <p:cxnSp>
            <p:nvCxnSpPr>
              <p:cNvPr id="11" name="Straight Connector 10"/>
              <p:cNvCxnSpPr/>
              <p:nvPr/>
            </p:nvCxnSpPr>
            <p:spPr>
              <a:xfrm flipH="1" flipV="1">
                <a:off x="2778125"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10515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3352800" y="2717543"/>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3648075" y="27172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3911600" y="272045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4143375" y="27045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4375150" y="2713595"/>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591050" y="2720461"/>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4806950" y="272071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505460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270500" y="270458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ight Arrow 26"/>
            <p:cNvSpPr/>
            <p:nvPr/>
          </p:nvSpPr>
          <p:spPr>
            <a:xfrm>
              <a:off x="4222750" y="2317750"/>
              <a:ext cx="1127127" cy="444501"/>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000"/>
                  </a:solidFill>
                </a:rPr>
                <a:t>Forward</a:t>
              </a:r>
              <a:endParaRPr lang="en-US" dirty="0">
                <a:solidFill>
                  <a:srgbClr val="008000"/>
                </a:solidFill>
              </a:endParaRPr>
            </a:p>
          </p:txBody>
        </p:sp>
        <p:sp>
          <p:nvSpPr>
            <p:cNvPr id="29" name="Left Arrow 28"/>
            <p:cNvSpPr/>
            <p:nvPr/>
          </p:nvSpPr>
          <p:spPr>
            <a:xfrm>
              <a:off x="2698750" y="2301875"/>
              <a:ext cx="1076327" cy="492126"/>
            </a:xfrm>
            <a:prstGeom prst="lef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Reverse</a:t>
              </a:r>
              <a:endParaRPr lang="en-US" dirty="0">
                <a:solidFill>
                  <a:srgbClr val="FF0000"/>
                </a:solidFill>
              </a:endParaRPr>
            </a:p>
          </p:txBody>
        </p:sp>
      </p:grpSp>
      <p:pic>
        <p:nvPicPr>
          <p:cNvPr id="28" name="Picture 2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51096719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3" y="176213"/>
            <a:ext cx="8229600" cy="1143000"/>
          </a:xfrm>
        </p:spPr>
        <p:txBody>
          <a:bodyPr>
            <a:normAutofit fontScale="90000"/>
          </a:bodyPr>
          <a:lstStyle/>
          <a:p>
            <a:r>
              <a:rPr lang="en-US" dirty="0" smtClean="0"/>
              <a:t> </a:t>
            </a:r>
            <a:r>
              <a:rPr lang="en-US" dirty="0"/>
              <a:t> </a:t>
            </a:r>
            <a:r>
              <a:rPr lang="en-US" dirty="0" smtClean="0"/>
              <a:t>LET’S MOVE!  Materials/Supplies</a:t>
            </a:r>
            <a:br>
              <a:rPr lang="en-US" dirty="0" smtClean="0"/>
            </a:br>
            <a:endParaRPr lang="en-US" dirty="0"/>
          </a:p>
        </p:txBody>
      </p:sp>
      <p:sp>
        <p:nvSpPr>
          <p:cNvPr id="3" name="Content Placeholder 2"/>
          <p:cNvSpPr>
            <a:spLocks noGrp="1"/>
          </p:cNvSpPr>
          <p:nvPr>
            <p:ph idx="1"/>
          </p:nvPr>
        </p:nvSpPr>
        <p:spPr>
          <a:xfrm>
            <a:off x="206372" y="1121590"/>
            <a:ext cx="8937628" cy="4802962"/>
          </a:xfrm>
        </p:spPr>
        <p:txBody>
          <a:bodyPr>
            <a:normAutofit/>
          </a:bodyPr>
          <a:lstStyle/>
          <a:p>
            <a:pPr marL="457200" indent="-457200">
              <a:buFont typeface="+mj-lt"/>
              <a:buAutoNum type="arabicPeriod"/>
            </a:pPr>
            <a:r>
              <a:rPr lang="en-US" sz="2400" dirty="0" smtClean="0"/>
              <a:t>You need a surface to run the robot on</a:t>
            </a:r>
          </a:p>
          <a:p>
            <a:pPr lvl="1">
              <a:buFont typeface="Arial"/>
              <a:buChar char="•"/>
            </a:pPr>
            <a:r>
              <a:rPr lang="en-US" sz="2000" dirty="0" smtClean="0"/>
              <a:t>Use the floor, desktop (watch for falling robots), a piece of white or light colored foam or poster board or a vinyl or paper mat as a robot testing track</a:t>
            </a:r>
          </a:p>
          <a:p>
            <a:pPr lvl="2" indent="-342900">
              <a:buFont typeface="Courier New"/>
              <a:buChar char="o"/>
            </a:pPr>
            <a:r>
              <a:rPr lang="en-US" sz="2000" dirty="0" smtClean="0"/>
              <a:t>You need an area marked as the starting line (a piece of black tape works well or you can mark it with a black marker)</a:t>
            </a:r>
          </a:p>
          <a:p>
            <a:pPr marL="457200" indent="-457200">
              <a:buFont typeface="+mj-lt"/>
              <a:buAutoNum type="arabicPeriod"/>
            </a:pPr>
            <a:r>
              <a:rPr lang="en-US" sz="2400" dirty="0" smtClean="0"/>
              <a:t>You need an object to navigate to</a:t>
            </a:r>
          </a:p>
          <a:p>
            <a:pPr lvl="1">
              <a:buFont typeface="Arial"/>
              <a:buChar char="•"/>
            </a:pPr>
            <a:r>
              <a:rPr lang="en-US" sz="2400" dirty="0" smtClean="0"/>
              <a:t>Can of soda, foam block, whiteboard eraser, etc. will work</a:t>
            </a:r>
          </a:p>
          <a:p>
            <a:pPr marL="514350" indent="-514350">
              <a:buFont typeface="+mj-lt"/>
              <a:buAutoNum type="arabicPeriod"/>
            </a:pPr>
            <a:r>
              <a:rPr lang="en-US" sz="2400" dirty="0" smtClean="0"/>
              <a:t>A measuring device and a timer will be useful</a:t>
            </a:r>
          </a:p>
        </p:txBody>
      </p:sp>
      <p:grpSp>
        <p:nvGrpSpPr>
          <p:cNvPr id="18" name="Group 17"/>
          <p:cNvGrpSpPr/>
          <p:nvPr/>
        </p:nvGrpSpPr>
        <p:grpSpPr>
          <a:xfrm>
            <a:off x="788730" y="4487884"/>
            <a:ext cx="3532443" cy="1402078"/>
            <a:chOff x="1584324" y="4906963"/>
            <a:chExt cx="4527551" cy="1797051"/>
          </a:xfrm>
        </p:grpSpPr>
        <p:grpSp>
          <p:nvGrpSpPr>
            <p:cNvPr id="4" name="Group 3"/>
            <p:cNvGrpSpPr/>
            <p:nvPr/>
          </p:nvGrpSpPr>
          <p:grpSpPr>
            <a:xfrm>
              <a:off x="1584324" y="4906963"/>
              <a:ext cx="3524250" cy="1797051"/>
              <a:chOff x="2349500" y="2095500"/>
              <a:chExt cx="3524250" cy="1797051"/>
            </a:xfrm>
          </p:grpSpPr>
          <p:sp>
            <p:nvSpPr>
              <p:cNvPr id="5" name="Rectangle 4"/>
              <p:cNvSpPr/>
              <p:nvPr/>
            </p:nvSpPr>
            <p:spPr>
              <a:xfrm>
                <a:off x="2349500" y="2098676"/>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95275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2187574" y="5464948"/>
              <a:ext cx="2060577" cy="276999"/>
            </a:xfrm>
            <a:prstGeom prst="rect">
              <a:avLst/>
            </a:prstGeom>
            <a:noFill/>
          </p:spPr>
          <p:txBody>
            <a:bodyPr wrap="square" rtlCol="0">
              <a:spAutoFit/>
            </a:bodyPr>
            <a:lstStyle/>
            <a:p>
              <a:r>
                <a:rPr lang="en-US" sz="1200" dirty="0" smtClean="0"/>
                <a:t>Starting line (Tape/Marker)</a:t>
              </a:r>
              <a:endParaRPr lang="en-US" sz="1200" dirty="0"/>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07578" y="4591551"/>
            <a:ext cx="636417" cy="879475"/>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5055" y="4722545"/>
            <a:ext cx="1029840" cy="930275"/>
          </a:xfrm>
          <a:prstGeom prst="rect">
            <a:avLst/>
          </a:prstGeom>
        </p:spPr>
      </p:pic>
      <p:pic>
        <p:nvPicPr>
          <p:cNvPr id="13" name="Picture 12"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97462378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839"/>
            <a:ext cx="8229600" cy="1143000"/>
          </a:xfrm>
        </p:spPr>
        <p:txBody>
          <a:bodyPr>
            <a:normAutofit fontScale="90000"/>
          </a:bodyPr>
          <a:lstStyle/>
          <a:p>
            <a:r>
              <a:rPr lang="en-US" sz="4400" dirty="0" smtClean="0"/>
              <a:t>LET’S MOVE!</a:t>
            </a:r>
            <a:br>
              <a:rPr lang="en-US" sz="4400" dirty="0" smtClean="0"/>
            </a:br>
            <a:r>
              <a:rPr lang="en-US" sz="3600" dirty="0" smtClean="0"/>
              <a:t>Activity/mini contests </a:t>
            </a:r>
            <a:endParaRPr lang="en-US" sz="3600" dirty="0"/>
          </a:p>
        </p:txBody>
      </p:sp>
      <p:sp>
        <p:nvSpPr>
          <p:cNvPr id="3" name="Content Placeholder 2"/>
          <p:cNvSpPr>
            <a:spLocks noGrp="1"/>
          </p:cNvSpPr>
          <p:nvPr>
            <p:ph idx="1"/>
          </p:nvPr>
        </p:nvSpPr>
        <p:spPr>
          <a:xfrm>
            <a:off x="457200" y="1416656"/>
            <a:ext cx="8229600" cy="4976089"/>
          </a:xfrm>
        </p:spPr>
        <p:txBody>
          <a:bodyPr>
            <a:normAutofit lnSpcReduction="10000"/>
          </a:bodyPr>
          <a:lstStyle/>
          <a:p>
            <a:pPr marL="0" indent="0">
              <a:buNone/>
            </a:pPr>
            <a:r>
              <a:rPr lang="en-US" sz="2400" dirty="0" smtClean="0"/>
              <a:t>Using the simple motor function  </a:t>
            </a:r>
            <a:r>
              <a:rPr lang="en-US" sz="2400" dirty="0" err="1" smtClean="0">
                <a:cs typeface="Courier"/>
              </a:rPr>
              <a:t>mav</a:t>
            </a:r>
            <a:r>
              <a:rPr lang="en-US" sz="2400" dirty="0" smtClean="0">
                <a:latin typeface="Courier"/>
                <a:cs typeface="Courier"/>
              </a:rPr>
              <a:t>();</a:t>
            </a:r>
            <a:r>
              <a:rPr lang="en-US" sz="2400" dirty="0" smtClean="0">
                <a:latin typeface="+mj-lt"/>
                <a:cs typeface="Courier"/>
              </a:rPr>
              <a:t>, </a:t>
            </a:r>
            <a:r>
              <a:rPr lang="en-US" sz="2400" dirty="0" err="1" smtClean="0">
                <a:latin typeface="Courier"/>
                <a:cs typeface="Courier"/>
              </a:rPr>
              <a:t>mrp</a:t>
            </a:r>
            <a:r>
              <a:rPr lang="en-US" sz="2400" dirty="0" smtClean="0">
                <a:latin typeface="Courier"/>
                <a:cs typeface="Courier"/>
              </a:rPr>
              <a:t>()</a:t>
            </a:r>
            <a:r>
              <a:rPr lang="en-US" sz="2400" dirty="0" smtClean="0">
                <a:latin typeface="+mj-lt"/>
                <a:cs typeface="Courier"/>
              </a:rPr>
              <a:t> </a:t>
            </a:r>
            <a:r>
              <a:rPr lang="en-US" sz="2400" dirty="0" smtClean="0"/>
              <a:t>and  </a:t>
            </a:r>
            <a:r>
              <a:rPr lang="en-US" sz="2400" dirty="0" err="1" smtClean="0">
                <a:latin typeface="Courier"/>
                <a:cs typeface="Courier"/>
              </a:rPr>
              <a:t>msleep</a:t>
            </a:r>
            <a:r>
              <a:rPr lang="en-US" sz="2400" dirty="0" smtClean="0">
                <a:latin typeface="Courier"/>
                <a:cs typeface="Courier"/>
              </a:rPr>
              <a:t>();</a:t>
            </a:r>
            <a:r>
              <a:rPr lang="en-US" sz="2400" dirty="0" smtClean="0">
                <a:latin typeface="+mj-lt"/>
                <a:cs typeface="Courier"/>
              </a:rPr>
              <a:t> </a:t>
            </a:r>
            <a:r>
              <a:rPr lang="en-US" sz="2400" dirty="0" smtClean="0">
                <a:cs typeface="Courier"/>
              </a:rPr>
              <a:t>you can have the students work on fun challenges.</a:t>
            </a:r>
          </a:p>
          <a:p>
            <a:pPr marL="0" indent="0">
              <a:buNone/>
            </a:pPr>
            <a:r>
              <a:rPr lang="en-US" sz="2400" dirty="0" smtClean="0"/>
              <a:t>These activities can all be completed using hard coding (“dead reckoning”) and simple motor control functions without the use of any sensors. This is a good place to start and will teach the students how hard it is to be consistent using dead reckoning.</a:t>
            </a:r>
          </a:p>
          <a:p>
            <a:pPr lvl="1">
              <a:buFont typeface="Arial"/>
              <a:buChar char="•"/>
            </a:pPr>
            <a:r>
              <a:rPr lang="en-US" sz="2400" dirty="0" smtClean="0"/>
              <a:t>This is a good time to bring up controlling variables when they set up their robot- is it the same every time? How could you make it the same (using a jig or ruler to control how they set it at the starting line)</a:t>
            </a:r>
          </a:p>
          <a:p>
            <a:pPr marL="0" indent="0">
              <a:buNone/>
            </a:pPr>
            <a:r>
              <a:rPr lang="en-US" sz="2400" dirty="0" smtClean="0"/>
              <a:t>Once they have the skills down of forward, backwards, stop, turn then we can move on and start adding sensors and decision making into the programs.	</a:t>
            </a:r>
          </a:p>
          <a:p>
            <a:pPr marL="0" indent="0">
              <a:buNone/>
            </a:pPr>
            <a:endParaRPr lang="en-US"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88419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Building the DemoBot</a:t>
            </a:r>
            <a:endParaRPr lang="en-US" sz="3600" dirty="0"/>
          </a:p>
        </p:txBody>
      </p:sp>
      <p:sp>
        <p:nvSpPr>
          <p:cNvPr id="4" name="Rectangle 3"/>
          <p:cNvSpPr/>
          <p:nvPr/>
        </p:nvSpPr>
        <p:spPr>
          <a:xfrm>
            <a:off x="366489" y="995599"/>
            <a:ext cx="8549114" cy="4247317"/>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get a robot built to complete the programming activities</a:t>
            </a:r>
          </a:p>
          <a:p>
            <a:pPr marL="285750" lvl="0" indent="-285750">
              <a:buFont typeface="Arial"/>
              <a:buChar char="•"/>
            </a:pPr>
            <a:r>
              <a:rPr lang="en-US" dirty="0" smtClean="0"/>
              <a:t>To learn to follow directions/schematics to construct the robot</a:t>
            </a:r>
          </a:p>
          <a:p>
            <a:pPr marL="285750" lvl="0" indent="-285750">
              <a:buFont typeface="Arial"/>
              <a:buChar char="•"/>
            </a:pPr>
            <a:endParaRPr lang="en-US" b="1" dirty="0"/>
          </a:p>
          <a:p>
            <a:pPr lvl="0"/>
            <a:r>
              <a:rPr lang="en-US" b="1" dirty="0" smtClean="0"/>
              <a:t>Preparation</a:t>
            </a:r>
          </a:p>
          <a:p>
            <a:pPr marL="285750" lvl="0" indent="-285750">
              <a:buFont typeface="Arial"/>
              <a:buChar char="•"/>
            </a:pPr>
            <a:r>
              <a:rPr lang="en-US" dirty="0" smtClean="0"/>
              <a:t>Make sure if your robot is NOT already built to complete the Introductory Kit Overview Activity</a:t>
            </a:r>
          </a:p>
          <a:p>
            <a:pPr marL="285750" lvl="0" indent="-285750">
              <a:buFont typeface="Arial"/>
              <a:buChar char="•"/>
            </a:pPr>
            <a:r>
              <a:rPr lang="en-US" dirty="0" smtClean="0"/>
              <a:t>Using the guide, have the student build the DemoBot</a:t>
            </a:r>
          </a:p>
          <a:p>
            <a:pPr marL="285750" lvl="0" indent="-285750">
              <a:buFont typeface="Arial"/>
              <a:buChar char="•"/>
            </a:pPr>
            <a:r>
              <a:rPr lang="en-US" dirty="0" smtClean="0"/>
              <a:t>The teacher can build the DemoBot ahead of time if desired</a:t>
            </a:r>
          </a:p>
          <a:p>
            <a:pPr lvl="0"/>
            <a:endParaRPr lang="en-US" dirty="0" smtClean="0"/>
          </a:p>
          <a:p>
            <a:pPr lvl="0"/>
            <a:r>
              <a:rPr lang="en-US" dirty="0" smtClean="0"/>
              <a:t>*HINT- The hardest part is starting the screws through the metal servo horn to attach the tire. Students may need help starting the screws.</a:t>
            </a:r>
          </a:p>
          <a:p>
            <a:pPr lvl="0"/>
            <a:r>
              <a:rPr lang="en-US" dirty="0"/>
              <a:t>	</a:t>
            </a:r>
            <a:endParaRPr lang="en-US" dirty="0" smtClean="0"/>
          </a:p>
          <a:p>
            <a:pPr lvl="0"/>
            <a:r>
              <a:rPr lang="en-US" b="1" dirty="0" smtClean="0"/>
              <a:t>Activity</a:t>
            </a:r>
          </a:p>
          <a:p>
            <a:pPr marL="285750" lvl="0" indent="-285750">
              <a:buFont typeface="Arial"/>
              <a:buChar char="•"/>
            </a:pPr>
            <a:r>
              <a:rPr lang="en-US" dirty="0" smtClean="0"/>
              <a:t>Using the slides, build the DemoBot</a:t>
            </a: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81389769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24"/>
            <a:ext cx="8229600" cy="1143000"/>
          </a:xfrm>
        </p:spPr>
        <p:txBody>
          <a:bodyPr/>
          <a:lstStyle/>
          <a:p>
            <a:r>
              <a:rPr lang="en-US" dirty="0" smtClean="0"/>
              <a:t>Touch the Can</a:t>
            </a:r>
            <a:endParaRPr lang="en-US" dirty="0"/>
          </a:p>
        </p:txBody>
      </p:sp>
      <p:sp>
        <p:nvSpPr>
          <p:cNvPr id="3" name="Content Placeholder 2"/>
          <p:cNvSpPr>
            <a:spLocks noGrp="1"/>
          </p:cNvSpPr>
          <p:nvPr>
            <p:ph idx="1"/>
          </p:nvPr>
        </p:nvSpPr>
        <p:spPr>
          <a:xfrm>
            <a:off x="346364" y="1177636"/>
            <a:ext cx="8797636" cy="4257150"/>
          </a:xfrm>
        </p:spPr>
        <p:txBody>
          <a:bodyPr>
            <a:normAutofit/>
          </a:bodyPr>
          <a:lstStyle/>
          <a:p>
            <a:pPr marL="0" indent="0">
              <a:buNone/>
            </a:pPr>
            <a:r>
              <a:rPr lang="en-US" sz="2200" dirty="0" smtClean="0"/>
              <a:t>Robots must start on or behind the starting mark and move to the object with the goal of touching the object in the shortest amount of time</a:t>
            </a:r>
          </a:p>
          <a:p>
            <a:pPr marL="0" indent="0">
              <a:buNone/>
            </a:pPr>
            <a:endParaRPr lang="en-US" sz="2200" dirty="0" smtClean="0"/>
          </a:p>
          <a:p>
            <a:pPr marL="0" indent="0">
              <a:buNone/>
            </a:pPr>
            <a:r>
              <a:rPr lang="en-US" sz="2200" dirty="0" smtClean="0"/>
              <a:t>Extensions</a:t>
            </a:r>
          </a:p>
          <a:p>
            <a:pPr marL="457200" indent="-457200"/>
            <a:r>
              <a:rPr lang="en-US" sz="2200" dirty="0" smtClean="0"/>
              <a:t>Move the can to various distances</a:t>
            </a:r>
          </a:p>
          <a:p>
            <a:pPr marL="457200" indent="-457200"/>
            <a:r>
              <a:rPr lang="en-US" sz="2200" dirty="0" smtClean="0"/>
              <a:t>Make the object smaller and harder to navigate to</a:t>
            </a:r>
          </a:p>
          <a:p>
            <a:pPr marL="457200" indent="-457200"/>
            <a:r>
              <a:rPr lang="en-US" sz="2200" dirty="0" smtClean="0"/>
              <a:t>Math-</a:t>
            </a:r>
            <a:r>
              <a:rPr lang="en-US" sz="2200" dirty="0"/>
              <a:t> </a:t>
            </a:r>
            <a:r>
              <a:rPr lang="en-US" sz="2200" dirty="0" smtClean="0"/>
              <a:t>have them measure the distance to the object and time the robot and then calculate rate/speed                                  </a:t>
            </a:r>
          </a:p>
          <a:p>
            <a:pPr marL="857250" lvl="1" indent="-457200">
              <a:buFont typeface="Courier New"/>
              <a:buChar char="o"/>
            </a:pPr>
            <a:r>
              <a:rPr lang="en-US" sz="2200" dirty="0" smtClean="0"/>
              <a:t>Speed = Distance/Time</a:t>
            </a:r>
          </a:p>
          <a:p>
            <a:pPr marL="914400" lvl="1" indent="-514350"/>
            <a:endParaRPr lang="en-US" sz="2200" dirty="0"/>
          </a:p>
        </p:txBody>
      </p:sp>
      <p:grpSp>
        <p:nvGrpSpPr>
          <p:cNvPr id="18" name="Group 17"/>
          <p:cNvGrpSpPr/>
          <p:nvPr/>
        </p:nvGrpSpPr>
        <p:grpSpPr>
          <a:xfrm>
            <a:off x="956678" y="4724589"/>
            <a:ext cx="2963442" cy="1480411"/>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2" name="Group 41"/>
          <p:cNvGrpSpPr/>
          <p:nvPr/>
        </p:nvGrpSpPr>
        <p:grpSpPr>
          <a:xfrm>
            <a:off x="4747627" y="4742052"/>
            <a:ext cx="2924140" cy="1480411"/>
            <a:chOff x="4248149" y="4894263"/>
            <a:chExt cx="3543301" cy="1793875"/>
          </a:xfrm>
        </p:grpSpPr>
        <p:grpSp>
          <p:nvGrpSpPr>
            <p:cNvPr id="19" name="Group 18"/>
            <p:cNvGrpSpPr/>
            <p:nvPr/>
          </p:nvGrpSpPr>
          <p:grpSpPr>
            <a:xfrm>
              <a:off x="4248149" y="4894263"/>
              <a:ext cx="3543301" cy="1793875"/>
              <a:chOff x="2568574" y="4906962"/>
              <a:chExt cx="3543301" cy="1793875"/>
            </a:xfrm>
          </p:grpSpPr>
          <p:grpSp>
            <p:nvGrpSpPr>
              <p:cNvPr id="20" name="Group 19"/>
              <p:cNvGrpSpPr/>
              <p:nvPr/>
            </p:nvGrpSpPr>
            <p:grpSpPr>
              <a:xfrm>
                <a:off x="2568574" y="4906962"/>
                <a:ext cx="3048000" cy="1793875"/>
                <a:chOff x="3333750" y="2095499"/>
                <a:chExt cx="3048000" cy="1793875"/>
              </a:xfrm>
            </p:grpSpPr>
            <p:sp>
              <p:nvSpPr>
                <p:cNvPr id="23" name="Rectangle 22"/>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2" name="TextBox 21"/>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4" name="Group 33"/>
            <p:cNvGrpSpPr/>
            <p:nvPr/>
          </p:nvGrpSpPr>
          <p:grpSpPr>
            <a:xfrm>
              <a:off x="5772148" y="5404625"/>
              <a:ext cx="857251" cy="736600"/>
              <a:chOff x="936624" y="3121025"/>
              <a:chExt cx="857251" cy="736600"/>
            </a:xfrm>
          </p:grpSpPr>
          <p:sp>
            <p:nvSpPr>
              <p:cNvPr id="35" name="Rectangle 3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ed Rectangle 3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43" name="Line 7"/>
          <p:cNvSpPr>
            <a:spLocks noChangeShapeType="1"/>
          </p:cNvSpPr>
          <p:nvPr/>
        </p:nvSpPr>
        <p:spPr bwMode="auto">
          <a:xfrm>
            <a:off x="1927584" y="5372849"/>
            <a:ext cx="771524"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06258508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
            <a:ext cx="8229600" cy="1143000"/>
          </a:xfrm>
        </p:spPr>
        <p:txBody>
          <a:bodyPr/>
          <a:lstStyle/>
          <a:p>
            <a:r>
              <a:rPr lang="en-US" dirty="0" smtClean="0"/>
              <a:t>Closest to the Can</a:t>
            </a:r>
            <a:endParaRPr lang="en-US" dirty="0"/>
          </a:p>
        </p:txBody>
      </p:sp>
      <p:sp>
        <p:nvSpPr>
          <p:cNvPr id="3" name="Content Placeholder 2"/>
          <p:cNvSpPr>
            <a:spLocks noGrp="1"/>
          </p:cNvSpPr>
          <p:nvPr>
            <p:ph idx="1"/>
          </p:nvPr>
        </p:nvSpPr>
        <p:spPr>
          <a:xfrm>
            <a:off x="346074" y="1100138"/>
            <a:ext cx="8591550" cy="4525963"/>
          </a:xfrm>
        </p:spPr>
        <p:txBody>
          <a:bodyPr>
            <a:normAutofit/>
          </a:bodyPr>
          <a:lstStyle/>
          <a:p>
            <a:pPr marL="457200" indent="-457200">
              <a:buFont typeface="+mj-lt"/>
              <a:buAutoNum type="arabicPeriod"/>
            </a:pPr>
            <a:r>
              <a:rPr lang="en-US" sz="2000" dirty="0" smtClean="0"/>
              <a:t>Robots must start on or behind the starting mark and move to the object with the goal of stopping as close to the can as possible without touching it.</a:t>
            </a:r>
          </a:p>
          <a:p>
            <a:pPr lvl="1">
              <a:buFont typeface="Arial"/>
              <a:buChar char="•"/>
            </a:pPr>
            <a:r>
              <a:rPr lang="en-US" sz="2000" dirty="0" smtClean="0"/>
              <a:t>If they touch the can they must start over at the starting line</a:t>
            </a:r>
          </a:p>
          <a:p>
            <a:pPr lvl="1">
              <a:buFont typeface="Arial"/>
              <a:buChar char="•"/>
            </a:pPr>
            <a:r>
              <a:rPr lang="en-US" sz="2000" dirty="0" smtClean="0"/>
              <a:t>Use rulers to measure the distance stopped from the can- make a data table</a:t>
            </a:r>
          </a:p>
          <a:p>
            <a:pPr lvl="1">
              <a:buFont typeface="Arial"/>
              <a:buChar char="•"/>
            </a:pPr>
            <a:r>
              <a:rPr lang="en-US" sz="2000" dirty="0" smtClean="0"/>
              <a:t>You can use a sheet of paper passed between the robot and can to determine if it is touching</a:t>
            </a:r>
          </a:p>
          <a:p>
            <a:pPr lvl="1">
              <a:buFont typeface="Arial"/>
              <a:buChar char="•"/>
            </a:pPr>
            <a:r>
              <a:rPr lang="en-US" sz="2000" dirty="0" smtClean="0"/>
              <a:t>You can limit the number of attempts and take the best run or have them average several runs or add the distances together for a grand total</a:t>
            </a:r>
          </a:p>
          <a:p>
            <a:pPr marL="457200" indent="-457200">
              <a:buFont typeface="+mj-lt"/>
              <a:buAutoNum type="arabicPeriod"/>
            </a:pPr>
            <a:r>
              <a:rPr lang="en-US" sz="2000" dirty="0" smtClean="0"/>
              <a:t>Move the can to various distances and locations</a:t>
            </a:r>
          </a:p>
        </p:txBody>
      </p:sp>
      <p:grpSp>
        <p:nvGrpSpPr>
          <p:cNvPr id="20" name="Group 19"/>
          <p:cNvGrpSpPr/>
          <p:nvPr/>
        </p:nvGrpSpPr>
        <p:grpSpPr>
          <a:xfrm>
            <a:off x="4641849" y="4692651"/>
            <a:ext cx="2987225" cy="1512349"/>
            <a:chOff x="2568574" y="4906962"/>
            <a:chExt cx="3543301" cy="1793875"/>
          </a:xfrm>
        </p:grpSpPr>
        <p:grpSp>
          <p:nvGrpSpPr>
            <p:cNvPr id="21" name="Group 20"/>
            <p:cNvGrpSpPr/>
            <p:nvPr/>
          </p:nvGrpSpPr>
          <p:grpSpPr>
            <a:xfrm>
              <a:off x="2568574" y="4906962"/>
              <a:ext cx="3048000" cy="1793875"/>
              <a:chOff x="3333750" y="2095499"/>
              <a:chExt cx="3048000" cy="1793875"/>
            </a:xfrm>
          </p:grpSpPr>
          <p:sp>
            <p:nvSpPr>
              <p:cNvPr id="24" name="Rectangle 2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 name="Straight Connector 2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an 25"/>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TextBox 21"/>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3" name="TextBox 2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5855476" y="5149140"/>
            <a:ext cx="690974" cy="593725"/>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46" name="Group 45"/>
          <p:cNvGrpSpPr/>
          <p:nvPr/>
        </p:nvGrpSpPr>
        <p:grpSpPr>
          <a:xfrm>
            <a:off x="956678" y="4724589"/>
            <a:ext cx="2963442" cy="1480411"/>
            <a:chOff x="2520950" y="4906962"/>
            <a:chExt cx="3590925" cy="1793875"/>
          </a:xfrm>
        </p:grpSpPr>
        <p:grpSp>
          <p:nvGrpSpPr>
            <p:cNvPr id="47" name="Group 46"/>
            <p:cNvGrpSpPr/>
            <p:nvPr/>
          </p:nvGrpSpPr>
          <p:grpSpPr>
            <a:xfrm>
              <a:off x="2520950" y="4906962"/>
              <a:ext cx="3095624" cy="1793875"/>
              <a:chOff x="3286126" y="2095499"/>
              <a:chExt cx="3095624" cy="1793875"/>
            </a:xfrm>
          </p:grpSpPr>
          <p:sp>
            <p:nvSpPr>
              <p:cNvPr id="50" name="Rectangle 49"/>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Connector 50"/>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3286126" y="2527300"/>
                <a:ext cx="857251" cy="736600"/>
                <a:chOff x="936624" y="3121025"/>
                <a:chExt cx="857251" cy="736600"/>
              </a:xfrm>
            </p:grpSpPr>
            <p:sp>
              <p:nvSpPr>
                <p:cNvPr id="54" name="Rectangle 53"/>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0" name="Straight Connector 59"/>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48" name="TextBox 47"/>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49" name="TextBox 48"/>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Tree>
    <p:extLst>
      <p:ext uri="{BB962C8B-B14F-4D97-AF65-F5344CB8AC3E}">
        <p14:creationId xmlns:p14="http://schemas.microsoft.com/office/powerpoint/2010/main" val="40672526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86" y="336067"/>
            <a:ext cx="8229600" cy="1143000"/>
          </a:xfrm>
        </p:spPr>
        <p:txBody>
          <a:bodyPr>
            <a:normAutofit fontScale="90000"/>
          </a:bodyPr>
          <a:lstStyle/>
          <a:p>
            <a:r>
              <a:rPr lang="en-US" dirty="0" smtClean="0"/>
              <a:t>Closest to/touch the </a:t>
            </a:r>
            <a:r>
              <a:rPr lang="en-US" dirty="0"/>
              <a:t>C</a:t>
            </a:r>
            <a:r>
              <a:rPr lang="en-US" dirty="0" smtClean="0"/>
              <a:t>an and </a:t>
            </a:r>
            <a:r>
              <a:rPr lang="en-US" dirty="0"/>
              <a:t/>
            </a:r>
            <a:br>
              <a:rPr lang="en-US" dirty="0"/>
            </a:br>
            <a:r>
              <a:rPr lang="en-US" dirty="0" smtClean="0"/>
              <a:t>“Go Home”</a:t>
            </a:r>
            <a:endParaRPr lang="en-US" dirty="0"/>
          </a:p>
        </p:txBody>
      </p:sp>
      <p:sp>
        <p:nvSpPr>
          <p:cNvPr id="3" name="Content Placeholder 2"/>
          <p:cNvSpPr>
            <a:spLocks noGrp="1"/>
          </p:cNvSpPr>
          <p:nvPr>
            <p:ph idx="1"/>
          </p:nvPr>
        </p:nvSpPr>
        <p:spPr>
          <a:xfrm>
            <a:off x="204494" y="1470008"/>
            <a:ext cx="8591550" cy="4525963"/>
          </a:xfrm>
        </p:spPr>
        <p:txBody>
          <a:bodyPr>
            <a:normAutofit/>
          </a:bodyPr>
          <a:lstStyle/>
          <a:p>
            <a:pPr marL="457200" indent="-457200">
              <a:buFont typeface="+mj-lt"/>
              <a:buAutoNum type="arabicPeriod"/>
            </a:pPr>
            <a:r>
              <a:rPr lang="en-US" sz="2400" dirty="0" smtClean="0"/>
              <a:t>A variation on touch the can and closest to the can.</a:t>
            </a:r>
          </a:p>
          <a:p>
            <a:pPr marL="457200" indent="-457200">
              <a:buFont typeface="+mj-lt"/>
              <a:buAutoNum type="arabicPeriod"/>
            </a:pPr>
            <a:r>
              <a:rPr lang="en-US" sz="2400" dirty="0" smtClean="0"/>
              <a:t>After stopping closest/touching the can, back the robot up until touching the starting line</a:t>
            </a:r>
            <a:endParaRPr lang="en-US" sz="2400" dirty="0"/>
          </a:p>
          <a:p>
            <a:pPr lvl="1">
              <a:buFont typeface="Arial"/>
              <a:buChar char="•"/>
            </a:pPr>
            <a:r>
              <a:rPr lang="en-US" sz="2000" dirty="0" smtClean="0"/>
              <a:t>Move the can to various distances</a:t>
            </a:r>
          </a:p>
          <a:p>
            <a:pPr marL="914400" lvl="1" indent="-514350"/>
            <a:endParaRPr lang="en-US" sz="2400" dirty="0"/>
          </a:p>
        </p:txBody>
      </p:sp>
      <p:grpSp>
        <p:nvGrpSpPr>
          <p:cNvPr id="36" name="Group 35"/>
          <p:cNvGrpSpPr/>
          <p:nvPr/>
        </p:nvGrpSpPr>
        <p:grpSpPr>
          <a:xfrm>
            <a:off x="161923" y="3205165"/>
            <a:ext cx="9226590" cy="2413687"/>
            <a:chOff x="161923" y="3205165"/>
            <a:chExt cx="9226590" cy="2413687"/>
          </a:xfrm>
        </p:grpSpPr>
        <p:grpSp>
          <p:nvGrpSpPr>
            <p:cNvPr id="35" name="Group 34"/>
            <p:cNvGrpSpPr/>
            <p:nvPr/>
          </p:nvGrpSpPr>
          <p:grpSpPr>
            <a:xfrm>
              <a:off x="161923" y="3205165"/>
              <a:ext cx="9226590" cy="2413687"/>
              <a:chOff x="161923" y="2433639"/>
              <a:chExt cx="9226590" cy="2413687"/>
            </a:xfrm>
          </p:grpSpPr>
          <p:grpSp>
            <p:nvGrpSpPr>
              <p:cNvPr id="18" name="Group 17"/>
              <p:cNvGrpSpPr/>
              <p:nvPr/>
            </p:nvGrpSpPr>
            <p:grpSpPr>
              <a:xfrm>
                <a:off x="161923" y="2433639"/>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19" name="Group 18"/>
              <p:cNvGrpSpPr/>
              <p:nvPr/>
            </p:nvGrpSpPr>
            <p:grpSpPr>
              <a:xfrm>
                <a:off x="3143724" y="2822964"/>
                <a:ext cx="3263901" cy="1793875"/>
                <a:chOff x="4248149" y="4894263"/>
                <a:chExt cx="3543300" cy="1793875"/>
              </a:xfrm>
            </p:grpSpPr>
            <p:grpSp>
              <p:nvGrpSpPr>
                <p:cNvPr id="20" name="Group 19"/>
                <p:cNvGrpSpPr/>
                <p:nvPr/>
              </p:nvGrpSpPr>
              <p:grpSpPr>
                <a:xfrm>
                  <a:off x="4248149" y="4894263"/>
                  <a:ext cx="3543300" cy="1793875"/>
                  <a:chOff x="2568574" y="4906962"/>
                  <a:chExt cx="3543300" cy="1793875"/>
                </a:xfrm>
              </p:grpSpPr>
              <p:grpSp>
                <p:nvGrpSpPr>
                  <p:cNvPr id="29" name="Group 28"/>
                  <p:cNvGrpSpPr/>
                  <p:nvPr/>
                </p:nvGrpSpPr>
                <p:grpSpPr>
                  <a:xfrm>
                    <a:off x="2568574" y="4906962"/>
                    <a:ext cx="3048000" cy="1793875"/>
                    <a:chOff x="3333750" y="2095499"/>
                    <a:chExt cx="3048000" cy="1793875"/>
                  </a:xfrm>
                </p:grpSpPr>
                <p:sp>
                  <p:nvSpPr>
                    <p:cNvPr id="32" name="Rectangle 3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Can 33"/>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extBox 29"/>
                  <p:cNvSpPr txBox="1"/>
                  <p:nvPr/>
                </p:nvSpPr>
                <p:spPr>
                  <a:xfrm>
                    <a:off x="4632324" y="5157788"/>
                    <a:ext cx="1479550" cy="276999"/>
                  </a:xfrm>
                  <a:prstGeom prst="rect">
                    <a:avLst/>
                  </a:prstGeom>
                  <a:noFill/>
                </p:spPr>
                <p:txBody>
                  <a:bodyPr wrap="square" rtlCol="0">
                    <a:spAutoFit/>
                  </a:bodyPr>
                  <a:lstStyle/>
                  <a:p>
                    <a:r>
                      <a:rPr lang="en-US" sz="1200" dirty="0" smtClean="0"/>
                      <a:t>Soda Can</a:t>
                    </a:r>
                    <a:endParaRPr lang="en-US" sz="1200" dirty="0"/>
                  </a:p>
                </p:txBody>
              </p:sp>
              <p:sp>
                <p:nvSpPr>
                  <p:cNvPr id="31" name="TextBox 3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21" name="Group 20"/>
                <p:cNvGrpSpPr/>
                <p:nvPr/>
              </p:nvGrpSpPr>
              <p:grpSpPr>
                <a:xfrm>
                  <a:off x="5772148" y="5404625"/>
                  <a:ext cx="857251" cy="736600"/>
                  <a:chOff x="936624" y="3121025"/>
                  <a:chExt cx="857251" cy="736600"/>
                </a:xfrm>
              </p:grpSpPr>
              <p:sp>
                <p:nvSpPr>
                  <p:cNvPr id="22" name="Rectangle 2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37" name="Group 36"/>
              <p:cNvGrpSpPr/>
              <p:nvPr/>
            </p:nvGrpSpPr>
            <p:grpSpPr>
              <a:xfrm>
                <a:off x="6212688" y="3053451"/>
                <a:ext cx="3175825" cy="1793875"/>
                <a:chOff x="2686802" y="4002812"/>
                <a:chExt cx="3447684" cy="1793875"/>
              </a:xfrm>
            </p:grpSpPr>
            <p:grpSp>
              <p:nvGrpSpPr>
                <p:cNvPr id="46" name="Group 45"/>
                <p:cNvGrpSpPr/>
                <p:nvPr/>
              </p:nvGrpSpPr>
              <p:grpSpPr>
                <a:xfrm>
                  <a:off x="2686802" y="4002812"/>
                  <a:ext cx="3048000" cy="1793875"/>
                  <a:chOff x="3451978" y="1191349"/>
                  <a:chExt cx="3048000" cy="1793875"/>
                </a:xfrm>
              </p:grpSpPr>
              <p:sp>
                <p:nvSpPr>
                  <p:cNvPr id="49" name="Rectangle 48"/>
                  <p:cNvSpPr/>
                  <p:nvPr/>
                </p:nvSpPr>
                <p:spPr>
                  <a:xfrm>
                    <a:off x="3451978" y="119134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p:cNvCxnSpPr/>
                  <p:nvPr/>
                </p:nvCxnSpPr>
                <p:spPr>
                  <a:xfrm>
                    <a:off x="3959611" y="119135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5737611" y="176602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TextBox 46"/>
                <p:cNvSpPr txBox="1"/>
                <p:nvPr/>
              </p:nvSpPr>
              <p:spPr>
                <a:xfrm>
                  <a:off x="4654934" y="4253638"/>
                  <a:ext cx="1479552" cy="276999"/>
                </a:xfrm>
                <a:prstGeom prst="rect">
                  <a:avLst/>
                </a:prstGeom>
                <a:noFill/>
              </p:spPr>
              <p:txBody>
                <a:bodyPr wrap="square" rtlCol="0">
                  <a:spAutoFit/>
                </a:bodyPr>
                <a:lstStyle/>
                <a:p>
                  <a:r>
                    <a:rPr lang="en-US" sz="1200" dirty="0" smtClean="0"/>
                    <a:t>Soda Can</a:t>
                  </a:r>
                  <a:endParaRPr lang="en-US" sz="1200" dirty="0"/>
                </a:p>
              </p:txBody>
            </p:sp>
            <p:sp>
              <p:nvSpPr>
                <p:cNvPr id="48" name="TextBox 47"/>
                <p:cNvSpPr txBox="1"/>
                <p:nvPr/>
              </p:nvSpPr>
              <p:spPr>
                <a:xfrm>
                  <a:off x="3194435" y="4115138"/>
                  <a:ext cx="1479550" cy="276999"/>
                </a:xfrm>
                <a:prstGeom prst="rect">
                  <a:avLst/>
                </a:prstGeom>
                <a:noFill/>
              </p:spPr>
              <p:txBody>
                <a:bodyPr wrap="square" rtlCol="0">
                  <a:spAutoFit/>
                </a:bodyPr>
                <a:lstStyle/>
                <a:p>
                  <a:r>
                    <a:rPr lang="en-US" sz="1200" dirty="0" smtClean="0"/>
                    <a:t>Starting line</a:t>
                  </a:r>
                  <a:endParaRPr lang="en-US" sz="1200" dirty="0"/>
                </a:p>
              </p:txBody>
            </p:sp>
          </p:grpSp>
        </p:grpSp>
        <p:sp>
          <p:nvSpPr>
            <p:cNvPr id="60" name="Line 7"/>
            <p:cNvSpPr>
              <a:spLocks noChangeShapeType="1"/>
            </p:cNvSpPr>
            <p:nvPr/>
          </p:nvSpPr>
          <p:spPr bwMode="auto">
            <a:xfrm>
              <a:off x="1190625" y="3983815"/>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1" name="Line 7"/>
            <p:cNvSpPr>
              <a:spLocks noChangeShapeType="1"/>
            </p:cNvSpPr>
            <p:nvPr/>
          </p:nvSpPr>
          <p:spPr bwMode="auto">
            <a:xfrm flipH="1">
              <a:off x="7637344" y="4706939"/>
              <a:ext cx="776568"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52" name="Group 51"/>
          <p:cNvGrpSpPr/>
          <p:nvPr/>
        </p:nvGrpSpPr>
        <p:grpSpPr>
          <a:xfrm>
            <a:off x="6634115" y="4358852"/>
            <a:ext cx="857251" cy="736600"/>
            <a:chOff x="936624" y="3121025"/>
            <a:chExt cx="857251" cy="736600"/>
          </a:xfrm>
        </p:grpSpPr>
        <p:sp>
          <p:nvSpPr>
            <p:cNvPr id="53" name="Rectangle 5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ounded Rectangle 5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62" name="Picture 61"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3" name="Picture 6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97726288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Circle the Can and </a:t>
            </a:r>
            <a:br>
              <a:rPr lang="en-US" dirty="0" smtClean="0"/>
            </a:br>
            <a:r>
              <a:rPr lang="en-US" dirty="0" smtClean="0"/>
              <a:t>“Go Home”</a:t>
            </a:r>
            <a:endParaRPr lang="en-US" dirty="0"/>
          </a:p>
        </p:txBody>
      </p:sp>
      <p:sp>
        <p:nvSpPr>
          <p:cNvPr id="3" name="Content Placeholder 2"/>
          <p:cNvSpPr>
            <a:spLocks noGrp="1"/>
          </p:cNvSpPr>
          <p:nvPr>
            <p:ph idx="1"/>
          </p:nvPr>
        </p:nvSpPr>
        <p:spPr>
          <a:xfrm>
            <a:off x="770838" y="1173959"/>
            <a:ext cx="8591550" cy="4525963"/>
          </a:xfrm>
        </p:spPr>
        <p:txBody>
          <a:bodyPr>
            <a:normAutofit/>
          </a:bodyPr>
          <a:lstStyle/>
          <a:p>
            <a:pPr marL="457200" indent="-457200">
              <a:buFont typeface="+mj-lt"/>
              <a:buAutoNum type="arabicPeriod"/>
            </a:pPr>
            <a:r>
              <a:rPr lang="en-US" sz="2400" dirty="0" smtClean="0"/>
              <a:t>Brings in the concept of turning</a:t>
            </a:r>
          </a:p>
          <a:p>
            <a:pPr lvl="1" indent="-342900">
              <a:buFont typeface="Arial"/>
              <a:buChar char="•"/>
            </a:pPr>
            <a:r>
              <a:rPr lang="en-US" sz="2000" dirty="0"/>
              <a:t>I</a:t>
            </a:r>
            <a:r>
              <a:rPr lang="en-US" sz="2000" dirty="0" smtClean="0"/>
              <a:t>f you touch the can you must start over</a:t>
            </a:r>
          </a:p>
          <a:p>
            <a:pPr lvl="1" indent="-342900">
              <a:buFont typeface="Arial"/>
              <a:buChar char="•"/>
            </a:pPr>
            <a:r>
              <a:rPr lang="en-US" sz="2000" dirty="0" smtClean="0"/>
              <a:t>The quickest trip is the winner</a:t>
            </a:r>
          </a:p>
          <a:p>
            <a:pPr lvl="1" indent="-342900">
              <a:buFont typeface="Arial"/>
              <a:buChar char="•"/>
            </a:pPr>
            <a:r>
              <a:rPr lang="en-US" sz="2000" dirty="0" smtClean="0"/>
              <a:t>Move the can to various distances</a:t>
            </a:r>
          </a:p>
          <a:p>
            <a:pPr lvl="1" indent="-342900">
              <a:buFont typeface="Arial"/>
              <a:buChar char="•"/>
            </a:pPr>
            <a:r>
              <a:rPr lang="en-US" sz="2000" dirty="0" smtClean="0"/>
              <a:t>Make them go clockwise and then counter clockwise</a:t>
            </a:r>
          </a:p>
          <a:p>
            <a:pPr marL="914400" lvl="1" indent="-514350"/>
            <a:endParaRPr lang="en-US" sz="2400" dirty="0"/>
          </a:p>
        </p:txBody>
      </p:sp>
      <p:grpSp>
        <p:nvGrpSpPr>
          <p:cNvPr id="18" name="Group 17"/>
          <p:cNvGrpSpPr/>
          <p:nvPr/>
        </p:nvGrpSpPr>
        <p:grpSpPr>
          <a:xfrm>
            <a:off x="2299437" y="3436940"/>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35" name="Freeform 34"/>
          <p:cNvSpPr/>
          <p:nvPr/>
        </p:nvSpPr>
        <p:spPr>
          <a:xfrm>
            <a:off x="3182285" y="3810458"/>
            <a:ext cx="1702089" cy="956739"/>
          </a:xfrm>
          <a:custGeom>
            <a:avLst/>
            <a:gdLst>
              <a:gd name="connsiteX0" fmla="*/ 17600 w 1702089"/>
              <a:gd name="connsiteY0" fmla="*/ 379396 h 956739"/>
              <a:gd name="connsiteX1" fmla="*/ 17600 w 1702089"/>
              <a:gd name="connsiteY1" fmla="*/ 379396 h 956739"/>
              <a:gd name="connsiteX2" fmla="*/ 232025 w 1702089"/>
              <a:gd name="connsiteY2" fmla="*/ 395892 h 956739"/>
              <a:gd name="connsiteX3" fmla="*/ 380473 w 1702089"/>
              <a:gd name="connsiteY3" fmla="*/ 412387 h 956739"/>
              <a:gd name="connsiteX4" fmla="*/ 660875 w 1702089"/>
              <a:gd name="connsiteY4" fmla="*/ 395892 h 956739"/>
              <a:gd name="connsiteX5" fmla="*/ 726852 w 1702089"/>
              <a:gd name="connsiteY5" fmla="*/ 362901 h 956739"/>
              <a:gd name="connsiteX6" fmla="*/ 825818 w 1702089"/>
              <a:gd name="connsiteY6" fmla="*/ 346405 h 956739"/>
              <a:gd name="connsiteX7" fmla="*/ 875301 w 1702089"/>
              <a:gd name="connsiteY7" fmla="*/ 329910 h 956739"/>
              <a:gd name="connsiteX8" fmla="*/ 974266 w 1702089"/>
              <a:gd name="connsiteY8" fmla="*/ 263928 h 956739"/>
              <a:gd name="connsiteX9" fmla="*/ 1023749 w 1702089"/>
              <a:gd name="connsiteY9" fmla="*/ 230937 h 956739"/>
              <a:gd name="connsiteX10" fmla="*/ 1056737 w 1702089"/>
              <a:gd name="connsiteY10" fmla="*/ 181451 h 956739"/>
              <a:gd name="connsiteX11" fmla="*/ 1172197 w 1702089"/>
              <a:gd name="connsiteY11" fmla="*/ 115469 h 956739"/>
              <a:gd name="connsiteX12" fmla="*/ 1205186 w 1702089"/>
              <a:gd name="connsiteY12" fmla="*/ 65982 h 956739"/>
              <a:gd name="connsiteX13" fmla="*/ 1254668 w 1702089"/>
              <a:gd name="connsiteY13" fmla="*/ 49487 h 956739"/>
              <a:gd name="connsiteX14" fmla="*/ 1353634 w 1702089"/>
              <a:gd name="connsiteY14" fmla="*/ 0 h 956739"/>
              <a:gd name="connsiteX15" fmla="*/ 1518576 w 1702089"/>
              <a:gd name="connsiteY15" fmla="*/ 16496 h 956739"/>
              <a:gd name="connsiteX16" fmla="*/ 1584553 w 1702089"/>
              <a:gd name="connsiteY16" fmla="*/ 98973 h 956739"/>
              <a:gd name="connsiteX17" fmla="*/ 1617542 w 1702089"/>
              <a:gd name="connsiteY17" fmla="*/ 148460 h 956739"/>
              <a:gd name="connsiteX18" fmla="*/ 1650530 w 1702089"/>
              <a:gd name="connsiteY18" fmla="*/ 247433 h 956739"/>
              <a:gd name="connsiteX19" fmla="*/ 1683519 w 1702089"/>
              <a:gd name="connsiteY19" fmla="*/ 478369 h 956739"/>
              <a:gd name="connsiteX20" fmla="*/ 1700013 w 1702089"/>
              <a:gd name="connsiteY20" fmla="*/ 527856 h 956739"/>
              <a:gd name="connsiteX21" fmla="*/ 1634036 w 1702089"/>
              <a:gd name="connsiteY21" fmla="*/ 824775 h 956739"/>
              <a:gd name="connsiteX22" fmla="*/ 1584553 w 1702089"/>
              <a:gd name="connsiteY22" fmla="*/ 857766 h 956739"/>
              <a:gd name="connsiteX23" fmla="*/ 1551565 w 1702089"/>
              <a:gd name="connsiteY23" fmla="*/ 907252 h 956739"/>
              <a:gd name="connsiteX24" fmla="*/ 1271163 w 1702089"/>
              <a:gd name="connsiteY24" fmla="*/ 956739 h 956739"/>
              <a:gd name="connsiteX25" fmla="*/ 1089726 w 1702089"/>
              <a:gd name="connsiteY25" fmla="*/ 940243 h 956739"/>
              <a:gd name="connsiteX26" fmla="*/ 990760 w 1702089"/>
              <a:gd name="connsiteY26" fmla="*/ 874261 h 956739"/>
              <a:gd name="connsiteX27" fmla="*/ 875301 w 1702089"/>
              <a:gd name="connsiteY27" fmla="*/ 841270 h 956739"/>
              <a:gd name="connsiteX28" fmla="*/ 726852 w 1702089"/>
              <a:gd name="connsiteY28" fmla="*/ 824775 h 956739"/>
              <a:gd name="connsiteX29" fmla="*/ 528921 w 1702089"/>
              <a:gd name="connsiteY29" fmla="*/ 791784 h 956739"/>
              <a:gd name="connsiteX30" fmla="*/ 413462 w 1702089"/>
              <a:gd name="connsiteY30" fmla="*/ 758793 h 956739"/>
              <a:gd name="connsiteX31" fmla="*/ 1105 w 1702089"/>
              <a:gd name="connsiteY31" fmla="*/ 742297 h 956739"/>
              <a:gd name="connsiteX32" fmla="*/ 17600 w 1702089"/>
              <a:gd name="connsiteY32" fmla="*/ 742297 h 956739"/>
              <a:gd name="connsiteX33" fmla="*/ 17600 w 1702089"/>
              <a:gd name="connsiteY33" fmla="*/ 742297 h 95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2089" h="956739">
                <a:moveTo>
                  <a:pt x="17600" y="379396"/>
                </a:moveTo>
                <a:lnTo>
                  <a:pt x="17600" y="379396"/>
                </a:lnTo>
                <a:lnTo>
                  <a:pt x="232025" y="395892"/>
                </a:lnTo>
                <a:cubicBezTo>
                  <a:pt x="281608" y="400400"/>
                  <a:pt x="330686" y="412387"/>
                  <a:pt x="380473" y="412387"/>
                </a:cubicBezTo>
                <a:cubicBezTo>
                  <a:pt x="474102" y="412387"/>
                  <a:pt x="567408" y="401390"/>
                  <a:pt x="660875" y="395892"/>
                </a:cubicBezTo>
                <a:cubicBezTo>
                  <a:pt x="682867" y="384895"/>
                  <a:pt x="703301" y="369967"/>
                  <a:pt x="726852" y="362901"/>
                </a:cubicBezTo>
                <a:cubicBezTo>
                  <a:pt x="758885" y="353290"/>
                  <a:pt x="793171" y="353660"/>
                  <a:pt x="825818" y="346405"/>
                </a:cubicBezTo>
                <a:cubicBezTo>
                  <a:pt x="842791" y="342633"/>
                  <a:pt x="858807" y="335408"/>
                  <a:pt x="875301" y="329910"/>
                </a:cubicBezTo>
                <a:lnTo>
                  <a:pt x="974266" y="263928"/>
                </a:lnTo>
                <a:lnTo>
                  <a:pt x="1023749" y="230937"/>
                </a:lnTo>
                <a:cubicBezTo>
                  <a:pt x="1034745" y="214442"/>
                  <a:pt x="1042720" y="195469"/>
                  <a:pt x="1056737" y="181451"/>
                </a:cubicBezTo>
                <a:cubicBezTo>
                  <a:pt x="1080050" y="158136"/>
                  <a:pt x="1146323" y="128407"/>
                  <a:pt x="1172197" y="115469"/>
                </a:cubicBezTo>
                <a:cubicBezTo>
                  <a:pt x="1183193" y="98973"/>
                  <a:pt x="1189706" y="78367"/>
                  <a:pt x="1205186" y="65982"/>
                </a:cubicBezTo>
                <a:cubicBezTo>
                  <a:pt x="1218762" y="55120"/>
                  <a:pt x="1239117" y="57263"/>
                  <a:pt x="1254668" y="49487"/>
                </a:cubicBezTo>
                <a:cubicBezTo>
                  <a:pt x="1382571" y="-14469"/>
                  <a:pt x="1229254" y="41464"/>
                  <a:pt x="1353634" y="0"/>
                </a:cubicBezTo>
                <a:cubicBezTo>
                  <a:pt x="1408615" y="5499"/>
                  <a:pt x="1464736" y="4070"/>
                  <a:pt x="1518576" y="16496"/>
                </a:cubicBezTo>
                <a:cubicBezTo>
                  <a:pt x="1581439" y="31004"/>
                  <a:pt x="1562743" y="55351"/>
                  <a:pt x="1584553" y="98973"/>
                </a:cubicBezTo>
                <a:cubicBezTo>
                  <a:pt x="1593418" y="116705"/>
                  <a:pt x="1606546" y="131964"/>
                  <a:pt x="1617542" y="148460"/>
                </a:cubicBezTo>
                <a:cubicBezTo>
                  <a:pt x="1628538" y="181451"/>
                  <a:pt x="1646217" y="212926"/>
                  <a:pt x="1650530" y="247433"/>
                </a:cubicBezTo>
                <a:cubicBezTo>
                  <a:pt x="1657663" y="304496"/>
                  <a:pt x="1669931" y="417219"/>
                  <a:pt x="1683519" y="478369"/>
                </a:cubicBezTo>
                <a:cubicBezTo>
                  <a:pt x="1687291" y="495343"/>
                  <a:pt x="1694515" y="511360"/>
                  <a:pt x="1700013" y="527856"/>
                </a:cubicBezTo>
                <a:cubicBezTo>
                  <a:pt x="1686467" y="731066"/>
                  <a:pt x="1740697" y="735884"/>
                  <a:pt x="1634036" y="824775"/>
                </a:cubicBezTo>
                <a:cubicBezTo>
                  <a:pt x="1618807" y="837467"/>
                  <a:pt x="1601047" y="846769"/>
                  <a:pt x="1584553" y="857766"/>
                </a:cubicBezTo>
                <a:cubicBezTo>
                  <a:pt x="1573557" y="874261"/>
                  <a:pt x="1568376" y="896745"/>
                  <a:pt x="1551565" y="907252"/>
                </a:cubicBezTo>
                <a:cubicBezTo>
                  <a:pt x="1480495" y="951674"/>
                  <a:pt x="1337900" y="950671"/>
                  <a:pt x="1271163" y="956739"/>
                </a:cubicBezTo>
                <a:cubicBezTo>
                  <a:pt x="1210684" y="951240"/>
                  <a:pt x="1147986" y="957380"/>
                  <a:pt x="1089726" y="940243"/>
                </a:cubicBezTo>
                <a:cubicBezTo>
                  <a:pt x="1051689" y="929055"/>
                  <a:pt x="1028373" y="886800"/>
                  <a:pt x="990760" y="874261"/>
                </a:cubicBezTo>
                <a:cubicBezTo>
                  <a:pt x="953814" y="861945"/>
                  <a:pt x="913759" y="847187"/>
                  <a:pt x="875301" y="841270"/>
                </a:cubicBezTo>
                <a:cubicBezTo>
                  <a:pt x="826092" y="833699"/>
                  <a:pt x="776335" y="830273"/>
                  <a:pt x="726852" y="824775"/>
                </a:cubicBezTo>
                <a:cubicBezTo>
                  <a:pt x="552051" y="781070"/>
                  <a:pt x="812074" y="843270"/>
                  <a:pt x="528921" y="791784"/>
                </a:cubicBezTo>
                <a:cubicBezTo>
                  <a:pt x="464538" y="780077"/>
                  <a:pt x="487694" y="763913"/>
                  <a:pt x="413462" y="758793"/>
                </a:cubicBezTo>
                <a:cubicBezTo>
                  <a:pt x="276226" y="749328"/>
                  <a:pt x="138548" y="748024"/>
                  <a:pt x="1105" y="742297"/>
                </a:cubicBezTo>
                <a:cubicBezTo>
                  <a:pt x="-4389" y="742068"/>
                  <a:pt x="12102" y="742297"/>
                  <a:pt x="17600" y="742297"/>
                </a:cubicBezTo>
                <a:lnTo>
                  <a:pt x="17600" y="742297"/>
                </a:lnTo>
              </a:path>
            </a:pathLst>
          </a:custGeom>
          <a:ln w="28575">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0" name="Picture 1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1" name="Picture 2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79875985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913"/>
            <a:ext cx="8229600" cy="1143000"/>
          </a:xfrm>
        </p:spPr>
        <p:txBody>
          <a:bodyPr>
            <a:normAutofit fontScale="90000"/>
          </a:bodyPr>
          <a:lstStyle/>
          <a:p>
            <a:r>
              <a:rPr lang="en-US" dirty="0" smtClean="0"/>
              <a:t>Circle the Can(s) and</a:t>
            </a:r>
            <a:br>
              <a:rPr lang="en-US" dirty="0" smtClean="0"/>
            </a:br>
            <a:r>
              <a:rPr lang="en-US" dirty="0" smtClean="0"/>
              <a:t>“Go Home”</a:t>
            </a:r>
            <a:endParaRPr lang="en-US" dirty="0"/>
          </a:p>
        </p:txBody>
      </p:sp>
      <p:sp>
        <p:nvSpPr>
          <p:cNvPr id="3" name="Content Placeholder 2"/>
          <p:cNvSpPr>
            <a:spLocks noGrp="1"/>
          </p:cNvSpPr>
          <p:nvPr>
            <p:ph idx="1"/>
          </p:nvPr>
        </p:nvSpPr>
        <p:spPr>
          <a:xfrm>
            <a:off x="298450" y="1290507"/>
            <a:ext cx="8591550" cy="4525963"/>
          </a:xfrm>
        </p:spPr>
        <p:txBody>
          <a:bodyPr>
            <a:normAutofit/>
          </a:bodyPr>
          <a:lstStyle/>
          <a:p>
            <a:pPr marL="400050" lvl="1" indent="0">
              <a:buNone/>
            </a:pPr>
            <a:r>
              <a:rPr lang="en-US" sz="2000" dirty="0"/>
              <a:t>V</a:t>
            </a:r>
            <a:r>
              <a:rPr lang="en-US" sz="2000" dirty="0" smtClean="0"/>
              <a:t>ariation on Circle the Can</a:t>
            </a:r>
          </a:p>
          <a:p>
            <a:pPr marL="857250" lvl="1" indent="-457200">
              <a:buFont typeface="+mj-lt"/>
              <a:buAutoNum type="arabicPeriod"/>
            </a:pPr>
            <a:r>
              <a:rPr lang="en-US" sz="2000" dirty="0" smtClean="0"/>
              <a:t>Have them make a figure 8 around two objects</a:t>
            </a:r>
          </a:p>
          <a:p>
            <a:pPr marL="857250" lvl="1" indent="-457200">
              <a:buFont typeface="+mj-lt"/>
              <a:buAutoNum type="arabicPeriod"/>
            </a:pPr>
            <a:r>
              <a:rPr lang="en-US" sz="2000" dirty="0" smtClean="0"/>
              <a:t>Barrel Race (have them go around three cans)</a:t>
            </a:r>
            <a:endParaRPr lang="en-US" sz="2400" dirty="0"/>
          </a:p>
        </p:txBody>
      </p:sp>
      <p:grpSp>
        <p:nvGrpSpPr>
          <p:cNvPr id="18" name="Group 17"/>
          <p:cNvGrpSpPr/>
          <p:nvPr/>
        </p:nvGrpSpPr>
        <p:grpSpPr>
          <a:xfrm>
            <a:off x="976868" y="2929327"/>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20" name="Can 19"/>
          <p:cNvSpPr/>
          <p:nvPr/>
        </p:nvSpPr>
        <p:spPr>
          <a:xfrm>
            <a:off x="2211816" y="35421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reeform 18"/>
          <p:cNvSpPr/>
          <p:nvPr/>
        </p:nvSpPr>
        <p:spPr>
          <a:xfrm>
            <a:off x="1698908" y="3167134"/>
            <a:ext cx="1942262" cy="1173640"/>
          </a:xfrm>
          <a:custGeom>
            <a:avLst/>
            <a:gdLst>
              <a:gd name="connsiteX0" fmla="*/ 0 w 1942262"/>
              <a:gd name="connsiteY0" fmla="*/ 659820 h 1173640"/>
              <a:gd name="connsiteX1" fmla="*/ 0 w 1942262"/>
              <a:gd name="connsiteY1" fmla="*/ 659820 h 1173640"/>
              <a:gd name="connsiteX2" fmla="*/ 148448 w 1942262"/>
              <a:gd name="connsiteY2" fmla="*/ 626829 h 1173640"/>
              <a:gd name="connsiteX3" fmla="*/ 164942 w 1942262"/>
              <a:gd name="connsiteY3" fmla="*/ 577342 h 1173640"/>
              <a:gd name="connsiteX4" fmla="*/ 197931 w 1942262"/>
              <a:gd name="connsiteY4" fmla="*/ 527856 h 1173640"/>
              <a:gd name="connsiteX5" fmla="*/ 230919 w 1942262"/>
              <a:gd name="connsiteY5" fmla="*/ 428883 h 1173640"/>
              <a:gd name="connsiteX6" fmla="*/ 313391 w 1942262"/>
              <a:gd name="connsiteY6" fmla="*/ 280423 h 1173640"/>
              <a:gd name="connsiteX7" fmla="*/ 395862 w 1942262"/>
              <a:gd name="connsiteY7" fmla="*/ 247432 h 1173640"/>
              <a:gd name="connsiteX8" fmla="*/ 494827 w 1942262"/>
              <a:gd name="connsiteY8" fmla="*/ 197946 h 1173640"/>
              <a:gd name="connsiteX9" fmla="*/ 725747 w 1942262"/>
              <a:gd name="connsiteY9" fmla="*/ 214441 h 1173640"/>
              <a:gd name="connsiteX10" fmla="*/ 841207 w 1942262"/>
              <a:gd name="connsiteY10" fmla="*/ 247432 h 1173640"/>
              <a:gd name="connsiteX11" fmla="*/ 890689 w 1942262"/>
              <a:gd name="connsiteY11" fmla="*/ 313414 h 1173640"/>
              <a:gd name="connsiteX12" fmla="*/ 923678 w 1942262"/>
              <a:gd name="connsiteY12" fmla="*/ 362901 h 1173640"/>
              <a:gd name="connsiteX13" fmla="*/ 956666 w 1942262"/>
              <a:gd name="connsiteY13" fmla="*/ 692811 h 1173640"/>
              <a:gd name="connsiteX14" fmla="*/ 973161 w 1942262"/>
              <a:gd name="connsiteY14" fmla="*/ 742297 h 1173640"/>
              <a:gd name="connsiteX15" fmla="*/ 1022643 w 1942262"/>
              <a:gd name="connsiteY15" fmla="*/ 775288 h 1173640"/>
              <a:gd name="connsiteX16" fmla="*/ 1088620 w 1942262"/>
              <a:gd name="connsiteY16" fmla="*/ 874261 h 1173640"/>
              <a:gd name="connsiteX17" fmla="*/ 1154597 w 1942262"/>
              <a:gd name="connsiteY17" fmla="*/ 956739 h 1173640"/>
              <a:gd name="connsiteX18" fmla="*/ 1187586 w 1942262"/>
              <a:gd name="connsiteY18" fmla="*/ 1006225 h 1173640"/>
              <a:gd name="connsiteX19" fmla="*/ 1286551 w 1942262"/>
              <a:gd name="connsiteY19" fmla="*/ 1088702 h 1173640"/>
              <a:gd name="connsiteX20" fmla="*/ 1402011 w 1942262"/>
              <a:gd name="connsiteY20" fmla="*/ 1121693 h 1173640"/>
              <a:gd name="connsiteX21" fmla="*/ 1830862 w 1942262"/>
              <a:gd name="connsiteY21" fmla="*/ 1072207 h 1173640"/>
              <a:gd name="connsiteX22" fmla="*/ 1880344 w 1942262"/>
              <a:gd name="connsiteY22" fmla="*/ 1022720 h 1173640"/>
              <a:gd name="connsiteX23" fmla="*/ 1913333 w 1942262"/>
              <a:gd name="connsiteY23" fmla="*/ 973234 h 1173640"/>
              <a:gd name="connsiteX24" fmla="*/ 1913333 w 1942262"/>
              <a:gd name="connsiteY24" fmla="*/ 577342 h 1173640"/>
              <a:gd name="connsiteX25" fmla="*/ 1880344 w 1942262"/>
              <a:gd name="connsiteY25" fmla="*/ 329910 h 1173640"/>
              <a:gd name="connsiteX26" fmla="*/ 1847356 w 1942262"/>
              <a:gd name="connsiteY26" fmla="*/ 280423 h 1173640"/>
              <a:gd name="connsiteX27" fmla="*/ 1830862 w 1942262"/>
              <a:gd name="connsiteY27" fmla="*/ 230937 h 1173640"/>
              <a:gd name="connsiteX28" fmla="*/ 1781379 w 1942262"/>
              <a:gd name="connsiteY28" fmla="*/ 197946 h 1173640"/>
              <a:gd name="connsiteX29" fmla="*/ 1748390 w 1942262"/>
              <a:gd name="connsiteY29" fmla="*/ 148460 h 1173640"/>
              <a:gd name="connsiteX30" fmla="*/ 1731896 w 1942262"/>
              <a:gd name="connsiteY30" fmla="*/ 98973 h 1173640"/>
              <a:gd name="connsiteX31" fmla="*/ 1682413 w 1942262"/>
              <a:gd name="connsiteY31" fmla="*/ 82478 h 1173640"/>
              <a:gd name="connsiteX32" fmla="*/ 1632931 w 1942262"/>
              <a:gd name="connsiteY32" fmla="*/ 32991 h 1173640"/>
              <a:gd name="connsiteX33" fmla="*/ 1533965 w 1942262"/>
              <a:gd name="connsiteY33" fmla="*/ 0 h 1173640"/>
              <a:gd name="connsiteX34" fmla="*/ 1286551 w 1942262"/>
              <a:gd name="connsiteY34" fmla="*/ 16496 h 1173640"/>
              <a:gd name="connsiteX35" fmla="*/ 1237069 w 1942262"/>
              <a:gd name="connsiteY35" fmla="*/ 49487 h 1173640"/>
              <a:gd name="connsiteX36" fmla="*/ 1171092 w 1942262"/>
              <a:gd name="connsiteY36" fmla="*/ 82478 h 1173640"/>
              <a:gd name="connsiteX37" fmla="*/ 1055632 w 1942262"/>
              <a:gd name="connsiteY37" fmla="*/ 181450 h 1173640"/>
              <a:gd name="connsiteX38" fmla="*/ 1006149 w 1942262"/>
              <a:gd name="connsiteY38" fmla="*/ 247432 h 1173640"/>
              <a:gd name="connsiteX39" fmla="*/ 956666 w 1942262"/>
              <a:gd name="connsiteY39" fmla="*/ 296919 h 1173640"/>
              <a:gd name="connsiteX40" fmla="*/ 923678 w 1942262"/>
              <a:gd name="connsiteY40" fmla="*/ 395892 h 1173640"/>
              <a:gd name="connsiteX41" fmla="*/ 890689 w 1942262"/>
              <a:gd name="connsiteY41" fmla="*/ 511360 h 1173640"/>
              <a:gd name="connsiteX42" fmla="*/ 857701 w 1942262"/>
              <a:gd name="connsiteY42" fmla="*/ 725802 h 1173640"/>
              <a:gd name="connsiteX43" fmla="*/ 824712 w 1942262"/>
              <a:gd name="connsiteY43" fmla="*/ 824775 h 1173640"/>
              <a:gd name="connsiteX44" fmla="*/ 808218 w 1942262"/>
              <a:gd name="connsiteY44" fmla="*/ 874261 h 1173640"/>
              <a:gd name="connsiteX45" fmla="*/ 758735 w 1942262"/>
              <a:gd name="connsiteY45" fmla="*/ 989729 h 1173640"/>
              <a:gd name="connsiteX46" fmla="*/ 692758 w 1942262"/>
              <a:gd name="connsiteY46" fmla="*/ 1072207 h 1173640"/>
              <a:gd name="connsiteX47" fmla="*/ 643276 w 1942262"/>
              <a:gd name="connsiteY47" fmla="*/ 1121693 h 1173640"/>
              <a:gd name="connsiteX48" fmla="*/ 346379 w 1942262"/>
              <a:gd name="connsiteY48" fmla="*/ 1171180 h 1173640"/>
              <a:gd name="connsiteX49" fmla="*/ 32988 w 1942262"/>
              <a:gd name="connsiteY49" fmla="*/ 1171180 h 1173640"/>
              <a:gd name="connsiteX50" fmla="*/ 32988 w 1942262"/>
              <a:gd name="connsiteY50" fmla="*/ 1171180 h 117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42262" h="1173640">
                <a:moveTo>
                  <a:pt x="0" y="659820"/>
                </a:moveTo>
                <a:lnTo>
                  <a:pt x="0" y="659820"/>
                </a:lnTo>
                <a:cubicBezTo>
                  <a:pt x="49483" y="648823"/>
                  <a:pt x="103110" y="649500"/>
                  <a:pt x="148448" y="626829"/>
                </a:cubicBezTo>
                <a:cubicBezTo>
                  <a:pt x="164000" y="619052"/>
                  <a:pt x="157166" y="592894"/>
                  <a:pt x="164942" y="577342"/>
                </a:cubicBezTo>
                <a:cubicBezTo>
                  <a:pt x="173807" y="559610"/>
                  <a:pt x="186935" y="544351"/>
                  <a:pt x="197931" y="527856"/>
                </a:cubicBezTo>
                <a:lnTo>
                  <a:pt x="230919" y="428883"/>
                </a:lnTo>
                <a:cubicBezTo>
                  <a:pt x="245920" y="383877"/>
                  <a:pt x="269766" y="297874"/>
                  <a:pt x="313391" y="280423"/>
                </a:cubicBezTo>
                <a:cubicBezTo>
                  <a:pt x="340881" y="269426"/>
                  <a:pt x="369380" y="260674"/>
                  <a:pt x="395862" y="247432"/>
                </a:cubicBezTo>
                <a:cubicBezTo>
                  <a:pt x="523757" y="183480"/>
                  <a:pt x="370456" y="239405"/>
                  <a:pt x="494827" y="197946"/>
                </a:cubicBezTo>
                <a:cubicBezTo>
                  <a:pt x="571800" y="203444"/>
                  <a:pt x="649050" y="205918"/>
                  <a:pt x="725747" y="214441"/>
                </a:cubicBezTo>
                <a:cubicBezTo>
                  <a:pt x="756808" y="217892"/>
                  <a:pt x="809934" y="237007"/>
                  <a:pt x="841207" y="247432"/>
                </a:cubicBezTo>
                <a:cubicBezTo>
                  <a:pt x="857701" y="269426"/>
                  <a:pt x="874711" y="291043"/>
                  <a:pt x="890689" y="313414"/>
                </a:cubicBezTo>
                <a:cubicBezTo>
                  <a:pt x="902211" y="329547"/>
                  <a:pt x="920586" y="343319"/>
                  <a:pt x="923678" y="362901"/>
                </a:cubicBezTo>
                <a:cubicBezTo>
                  <a:pt x="976693" y="698689"/>
                  <a:pt x="909766" y="528650"/>
                  <a:pt x="956666" y="692811"/>
                </a:cubicBezTo>
                <a:cubicBezTo>
                  <a:pt x="961442" y="709530"/>
                  <a:pt x="962300" y="728719"/>
                  <a:pt x="973161" y="742297"/>
                </a:cubicBezTo>
                <a:cubicBezTo>
                  <a:pt x="985544" y="757777"/>
                  <a:pt x="1006149" y="764291"/>
                  <a:pt x="1022643" y="775288"/>
                </a:cubicBezTo>
                <a:cubicBezTo>
                  <a:pt x="1061865" y="892958"/>
                  <a:pt x="1006250" y="750697"/>
                  <a:pt x="1088620" y="874261"/>
                </a:cubicBezTo>
                <a:cubicBezTo>
                  <a:pt x="1152356" y="969872"/>
                  <a:pt x="1043936" y="882958"/>
                  <a:pt x="1154597" y="956739"/>
                </a:cubicBezTo>
                <a:cubicBezTo>
                  <a:pt x="1165593" y="973234"/>
                  <a:pt x="1174895" y="990995"/>
                  <a:pt x="1187586" y="1006225"/>
                </a:cubicBezTo>
                <a:cubicBezTo>
                  <a:pt x="1213641" y="1037492"/>
                  <a:pt x="1249482" y="1070166"/>
                  <a:pt x="1286551" y="1088702"/>
                </a:cubicBezTo>
                <a:cubicBezTo>
                  <a:pt x="1310217" y="1100536"/>
                  <a:pt x="1380867" y="1116407"/>
                  <a:pt x="1402011" y="1121693"/>
                </a:cubicBezTo>
                <a:cubicBezTo>
                  <a:pt x="1592616" y="1113405"/>
                  <a:pt x="1708730" y="1173993"/>
                  <a:pt x="1830862" y="1072207"/>
                </a:cubicBezTo>
                <a:cubicBezTo>
                  <a:pt x="1848782" y="1057273"/>
                  <a:pt x="1865411" y="1040641"/>
                  <a:pt x="1880344" y="1022720"/>
                </a:cubicBezTo>
                <a:cubicBezTo>
                  <a:pt x="1893035" y="1007490"/>
                  <a:pt x="1902337" y="989729"/>
                  <a:pt x="1913333" y="973234"/>
                </a:cubicBezTo>
                <a:cubicBezTo>
                  <a:pt x="1965695" y="816137"/>
                  <a:pt x="1935212" y="927440"/>
                  <a:pt x="1913333" y="577342"/>
                </a:cubicBezTo>
                <a:cubicBezTo>
                  <a:pt x="1911771" y="552355"/>
                  <a:pt x="1905228" y="387977"/>
                  <a:pt x="1880344" y="329910"/>
                </a:cubicBezTo>
                <a:cubicBezTo>
                  <a:pt x="1872535" y="311688"/>
                  <a:pt x="1856221" y="298155"/>
                  <a:pt x="1847356" y="280423"/>
                </a:cubicBezTo>
                <a:cubicBezTo>
                  <a:pt x="1839581" y="264871"/>
                  <a:pt x="1841723" y="244515"/>
                  <a:pt x="1830862" y="230937"/>
                </a:cubicBezTo>
                <a:cubicBezTo>
                  <a:pt x="1818478" y="215457"/>
                  <a:pt x="1797873" y="208943"/>
                  <a:pt x="1781379" y="197946"/>
                </a:cubicBezTo>
                <a:cubicBezTo>
                  <a:pt x="1770383" y="181451"/>
                  <a:pt x="1757255" y="166192"/>
                  <a:pt x="1748390" y="148460"/>
                </a:cubicBezTo>
                <a:cubicBezTo>
                  <a:pt x="1740614" y="132908"/>
                  <a:pt x="1744191" y="111268"/>
                  <a:pt x="1731896" y="98973"/>
                </a:cubicBezTo>
                <a:cubicBezTo>
                  <a:pt x="1719602" y="86678"/>
                  <a:pt x="1698907" y="87976"/>
                  <a:pt x="1682413" y="82478"/>
                </a:cubicBezTo>
                <a:cubicBezTo>
                  <a:pt x="1665919" y="65982"/>
                  <a:pt x="1653322" y="44320"/>
                  <a:pt x="1632931" y="32991"/>
                </a:cubicBezTo>
                <a:cubicBezTo>
                  <a:pt x="1602534" y="16102"/>
                  <a:pt x="1533965" y="0"/>
                  <a:pt x="1533965" y="0"/>
                </a:cubicBezTo>
                <a:cubicBezTo>
                  <a:pt x="1451494" y="5499"/>
                  <a:pt x="1368081" y="2907"/>
                  <a:pt x="1286551" y="16496"/>
                </a:cubicBezTo>
                <a:cubicBezTo>
                  <a:pt x="1266997" y="19755"/>
                  <a:pt x="1254281" y="39651"/>
                  <a:pt x="1237069" y="49487"/>
                </a:cubicBezTo>
                <a:cubicBezTo>
                  <a:pt x="1215721" y="61687"/>
                  <a:pt x="1193084" y="71481"/>
                  <a:pt x="1171092" y="82478"/>
                </a:cubicBezTo>
                <a:cubicBezTo>
                  <a:pt x="1030911" y="269399"/>
                  <a:pt x="1214123" y="45592"/>
                  <a:pt x="1055632" y="181450"/>
                </a:cubicBezTo>
                <a:cubicBezTo>
                  <a:pt x="1034759" y="199342"/>
                  <a:pt x="1024040" y="226558"/>
                  <a:pt x="1006149" y="247432"/>
                </a:cubicBezTo>
                <a:cubicBezTo>
                  <a:pt x="990968" y="265144"/>
                  <a:pt x="973160" y="280423"/>
                  <a:pt x="956666" y="296919"/>
                </a:cubicBezTo>
                <a:lnTo>
                  <a:pt x="923678" y="395892"/>
                </a:lnTo>
                <a:cubicBezTo>
                  <a:pt x="909547" y="438288"/>
                  <a:pt x="898973" y="465797"/>
                  <a:pt x="890689" y="511360"/>
                </a:cubicBezTo>
                <a:cubicBezTo>
                  <a:pt x="883713" y="549729"/>
                  <a:pt x="868330" y="683283"/>
                  <a:pt x="857701" y="725802"/>
                </a:cubicBezTo>
                <a:cubicBezTo>
                  <a:pt x="849267" y="759539"/>
                  <a:pt x="835708" y="791784"/>
                  <a:pt x="824712" y="824775"/>
                </a:cubicBezTo>
                <a:cubicBezTo>
                  <a:pt x="819214" y="841270"/>
                  <a:pt x="812435" y="857393"/>
                  <a:pt x="808218" y="874261"/>
                </a:cubicBezTo>
                <a:cubicBezTo>
                  <a:pt x="786916" y="959476"/>
                  <a:pt x="804299" y="921379"/>
                  <a:pt x="758735" y="989729"/>
                </a:cubicBezTo>
                <a:cubicBezTo>
                  <a:pt x="731658" y="1070968"/>
                  <a:pt x="761627" y="1014812"/>
                  <a:pt x="692758" y="1072207"/>
                </a:cubicBezTo>
                <a:cubicBezTo>
                  <a:pt x="674838" y="1087141"/>
                  <a:pt x="661196" y="1106759"/>
                  <a:pt x="643276" y="1121693"/>
                </a:cubicBezTo>
                <a:cubicBezTo>
                  <a:pt x="552508" y="1197338"/>
                  <a:pt x="498972" y="1166692"/>
                  <a:pt x="346379" y="1171180"/>
                </a:cubicBezTo>
                <a:cubicBezTo>
                  <a:pt x="241960" y="1174251"/>
                  <a:pt x="137452" y="1171180"/>
                  <a:pt x="32988" y="1171180"/>
                </a:cubicBezTo>
                <a:lnTo>
                  <a:pt x="32988" y="1171180"/>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22" name="Group 21"/>
          <p:cNvGrpSpPr/>
          <p:nvPr/>
        </p:nvGrpSpPr>
        <p:grpSpPr>
          <a:xfrm>
            <a:off x="4889957" y="2929328"/>
            <a:ext cx="3209925" cy="1793875"/>
            <a:chOff x="2520950" y="4906962"/>
            <a:chExt cx="3590925" cy="1793875"/>
          </a:xfrm>
        </p:grpSpPr>
        <p:grpSp>
          <p:nvGrpSpPr>
            <p:cNvPr id="23" name="Group 22"/>
            <p:cNvGrpSpPr/>
            <p:nvPr/>
          </p:nvGrpSpPr>
          <p:grpSpPr>
            <a:xfrm>
              <a:off x="2520950" y="4906962"/>
              <a:ext cx="3095624" cy="1793875"/>
              <a:chOff x="3286126" y="2095499"/>
              <a:chExt cx="3095624" cy="1793875"/>
            </a:xfrm>
          </p:grpSpPr>
          <p:sp>
            <p:nvSpPr>
              <p:cNvPr id="26" name="Rectangle 25"/>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Can 27"/>
              <p:cNvSpPr/>
              <p:nvPr/>
            </p:nvSpPr>
            <p:spPr>
              <a:xfrm>
                <a:off x="5788807" y="2719660"/>
                <a:ext cx="158751"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p:cNvGrpSpPr/>
              <p:nvPr/>
            </p:nvGrpSpPr>
            <p:grpSpPr>
              <a:xfrm>
                <a:off x="3286126" y="2527300"/>
                <a:ext cx="857251" cy="736600"/>
                <a:chOff x="936624" y="3121025"/>
                <a:chExt cx="857251" cy="736600"/>
              </a:xfrm>
            </p:grpSpPr>
            <p:sp>
              <p:nvSpPr>
                <p:cNvPr id="30" name="Rectangle 29"/>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33"/>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5" name="TextBox 24"/>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38" name="Can 37"/>
          <p:cNvSpPr/>
          <p:nvPr/>
        </p:nvSpPr>
        <p:spPr>
          <a:xfrm>
            <a:off x="6409259" y="313887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Can 38"/>
          <p:cNvSpPr/>
          <p:nvPr/>
        </p:nvSpPr>
        <p:spPr>
          <a:xfrm>
            <a:off x="6409259" y="39866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p:cNvSpPr/>
          <p:nvPr/>
        </p:nvSpPr>
        <p:spPr>
          <a:xfrm>
            <a:off x="5739999" y="2985685"/>
            <a:ext cx="1698908" cy="1600062"/>
          </a:xfrm>
          <a:custGeom>
            <a:avLst/>
            <a:gdLst>
              <a:gd name="connsiteX0" fmla="*/ 0 w 1698908"/>
              <a:gd name="connsiteY0" fmla="*/ 709306 h 1600062"/>
              <a:gd name="connsiteX1" fmla="*/ 0 w 1698908"/>
              <a:gd name="connsiteY1" fmla="*/ 709306 h 1600062"/>
              <a:gd name="connsiteX2" fmla="*/ 148448 w 1698908"/>
              <a:gd name="connsiteY2" fmla="*/ 692810 h 1600062"/>
              <a:gd name="connsiteX3" fmla="*/ 824713 w 1698908"/>
              <a:gd name="connsiteY3" fmla="*/ 676315 h 1600062"/>
              <a:gd name="connsiteX4" fmla="*/ 923678 w 1698908"/>
              <a:gd name="connsiteY4" fmla="*/ 610333 h 1600062"/>
              <a:gd name="connsiteX5" fmla="*/ 940172 w 1698908"/>
              <a:gd name="connsiteY5" fmla="*/ 560846 h 1600062"/>
              <a:gd name="connsiteX6" fmla="*/ 973161 w 1698908"/>
              <a:gd name="connsiteY6" fmla="*/ 511360 h 1600062"/>
              <a:gd name="connsiteX7" fmla="*/ 923678 w 1698908"/>
              <a:gd name="connsiteY7" fmla="*/ 230937 h 1600062"/>
              <a:gd name="connsiteX8" fmla="*/ 841207 w 1698908"/>
              <a:gd name="connsiteY8" fmla="*/ 65982 h 1600062"/>
              <a:gd name="connsiteX9" fmla="*/ 808218 w 1698908"/>
              <a:gd name="connsiteY9" fmla="*/ 16495 h 1600062"/>
              <a:gd name="connsiteX10" fmla="*/ 758736 w 1698908"/>
              <a:gd name="connsiteY10" fmla="*/ 0 h 1600062"/>
              <a:gd name="connsiteX11" fmla="*/ 626782 w 1698908"/>
              <a:gd name="connsiteY11" fmla="*/ 16495 h 1600062"/>
              <a:gd name="connsiteX12" fmla="*/ 577299 w 1698908"/>
              <a:gd name="connsiteY12" fmla="*/ 32991 h 1600062"/>
              <a:gd name="connsiteX13" fmla="*/ 511322 w 1698908"/>
              <a:gd name="connsiteY13" fmla="*/ 131964 h 1600062"/>
              <a:gd name="connsiteX14" fmla="*/ 511322 w 1698908"/>
              <a:gd name="connsiteY14" fmla="*/ 362900 h 1600062"/>
              <a:gd name="connsiteX15" fmla="*/ 527816 w 1698908"/>
              <a:gd name="connsiteY15" fmla="*/ 412387 h 1600062"/>
              <a:gd name="connsiteX16" fmla="*/ 577299 w 1698908"/>
              <a:gd name="connsiteY16" fmla="*/ 445378 h 1600062"/>
              <a:gd name="connsiteX17" fmla="*/ 626782 w 1698908"/>
              <a:gd name="connsiteY17" fmla="*/ 494864 h 1600062"/>
              <a:gd name="connsiteX18" fmla="*/ 659770 w 1698908"/>
              <a:gd name="connsiteY18" fmla="*/ 544351 h 1600062"/>
              <a:gd name="connsiteX19" fmla="*/ 709253 w 1698908"/>
              <a:gd name="connsiteY19" fmla="*/ 593837 h 1600062"/>
              <a:gd name="connsiteX20" fmla="*/ 742241 w 1698908"/>
              <a:gd name="connsiteY20" fmla="*/ 643324 h 1600062"/>
              <a:gd name="connsiteX21" fmla="*/ 857701 w 1698908"/>
              <a:gd name="connsiteY21" fmla="*/ 791783 h 1600062"/>
              <a:gd name="connsiteX22" fmla="*/ 890690 w 1698908"/>
              <a:gd name="connsiteY22" fmla="*/ 857765 h 1600062"/>
              <a:gd name="connsiteX23" fmla="*/ 923678 w 1698908"/>
              <a:gd name="connsiteY23" fmla="*/ 907252 h 1600062"/>
              <a:gd name="connsiteX24" fmla="*/ 940172 w 1698908"/>
              <a:gd name="connsiteY24" fmla="*/ 956738 h 1600062"/>
              <a:gd name="connsiteX25" fmla="*/ 973161 w 1698908"/>
              <a:gd name="connsiteY25" fmla="*/ 1121693 h 1600062"/>
              <a:gd name="connsiteX26" fmla="*/ 989655 w 1698908"/>
              <a:gd name="connsiteY26" fmla="*/ 1204170 h 1600062"/>
              <a:gd name="connsiteX27" fmla="*/ 973161 w 1698908"/>
              <a:gd name="connsiteY27" fmla="*/ 1484594 h 1600062"/>
              <a:gd name="connsiteX28" fmla="*/ 956667 w 1698908"/>
              <a:gd name="connsiteY28" fmla="*/ 1534080 h 1600062"/>
              <a:gd name="connsiteX29" fmla="*/ 907184 w 1698908"/>
              <a:gd name="connsiteY29" fmla="*/ 1567071 h 1600062"/>
              <a:gd name="connsiteX30" fmla="*/ 808218 w 1698908"/>
              <a:gd name="connsiteY30" fmla="*/ 1600062 h 1600062"/>
              <a:gd name="connsiteX31" fmla="*/ 610287 w 1698908"/>
              <a:gd name="connsiteY31" fmla="*/ 1550576 h 1600062"/>
              <a:gd name="connsiteX32" fmla="*/ 511322 w 1698908"/>
              <a:gd name="connsiteY32" fmla="*/ 1484594 h 1600062"/>
              <a:gd name="connsiteX33" fmla="*/ 478333 w 1698908"/>
              <a:gd name="connsiteY33" fmla="*/ 1418612 h 1600062"/>
              <a:gd name="connsiteX34" fmla="*/ 428851 w 1698908"/>
              <a:gd name="connsiteY34" fmla="*/ 1369125 h 1600062"/>
              <a:gd name="connsiteX35" fmla="*/ 527816 w 1698908"/>
              <a:gd name="connsiteY35" fmla="*/ 1072207 h 1600062"/>
              <a:gd name="connsiteX36" fmla="*/ 577299 w 1698908"/>
              <a:gd name="connsiteY36" fmla="*/ 1022720 h 1600062"/>
              <a:gd name="connsiteX37" fmla="*/ 610287 w 1698908"/>
              <a:gd name="connsiteY37" fmla="*/ 973234 h 1600062"/>
              <a:gd name="connsiteX38" fmla="*/ 676264 w 1698908"/>
              <a:gd name="connsiteY38" fmla="*/ 940243 h 1600062"/>
              <a:gd name="connsiteX39" fmla="*/ 775230 w 1698908"/>
              <a:gd name="connsiteY39" fmla="*/ 907252 h 1600062"/>
              <a:gd name="connsiteX40" fmla="*/ 874195 w 1698908"/>
              <a:gd name="connsiteY40" fmla="*/ 874261 h 1600062"/>
              <a:gd name="connsiteX41" fmla="*/ 923678 w 1698908"/>
              <a:gd name="connsiteY41" fmla="*/ 857765 h 1600062"/>
              <a:gd name="connsiteX42" fmla="*/ 973161 w 1698908"/>
              <a:gd name="connsiteY42" fmla="*/ 841270 h 1600062"/>
              <a:gd name="connsiteX43" fmla="*/ 1022644 w 1698908"/>
              <a:gd name="connsiteY43" fmla="*/ 808279 h 1600062"/>
              <a:gd name="connsiteX44" fmla="*/ 1138103 w 1698908"/>
              <a:gd name="connsiteY44" fmla="*/ 709306 h 1600062"/>
              <a:gd name="connsiteX45" fmla="*/ 1187586 w 1698908"/>
              <a:gd name="connsiteY45" fmla="*/ 692810 h 1600062"/>
              <a:gd name="connsiteX46" fmla="*/ 1220575 w 1698908"/>
              <a:gd name="connsiteY46" fmla="*/ 643324 h 1600062"/>
              <a:gd name="connsiteX47" fmla="*/ 1270057 w 1698908"/>
              <a:gd name="connsiteY47" fmla="*/ 626828 h 1600062"/>
              <a:gd name="connsiteX48" fmla="*/ 1319540 w 1698908"/>
              <a:gd name="connsiteY48" fmla="*/ 593837 h 1600062"/>
              <a:gd name="connsiteX49" fmla="*/ 1352529 w 1698908"/>
              <a:gd name="connsiteY49" fmla="*/ 544351 h 1600062"/>
              <a:gd name="connsiteX50" fmla="*/ 1402011 w 1698908"/>
              <a:gd name="connsiteY50" fmla="*/ 511360 h 1600062"/>
              <a:gd name="connsiteX51" fmla="*/ 1418506 w 1698908"/>
              <a:gd name="connsiteY51" fmla="*/ 461873 h 1600062"/>
              <a:gd name="connsiteX52" fmla="*/ 1632931 w 1698908"/>
              <a:gd name="connsiteY52" fmla="*/ 478369 h 1600062"/>
              <a:gd name="connsiteX53" fmla="*/ 1665919 w 1698908"/>
              <a:gd name="connsiteY53" fmla="*/ 527855 h 1600062"/>
              <a:gd name="connsiteX54" fmla="*/ 1698908 w 1698908"/>
              <a:gd name="connsiteY54" fmla="*/ 626828 h 1600062"/>
              <a:gd name="connsiteX55" fmla="*/ 1682414 w 1698908"/>
              <a:gd name="connsiteY55" fmla="*/ 890756 h 1600062"/>
              <a:gd name="connsiteX56" fmla="*/ 1566954 w 1698908"/>
              <a:gd name="connsiteY56" fmla="*/ 1022720 h 1600062"/>
              <a:gd name="connsiteX57" fmla="*/ 1467988 w 1698908"/>
              <a:gd name="connsiteY57" fmla="*/ 1088702 h 1600062"/>
              <a:gd name="connsiteX58" fmla="*/ 1336034 w 1698908"/>
              <a:gd name="connsiteY58" fmla="*/ 1055711 h 1600062"/>
              <a:gd name="connsiteX59" fmla="*/ 1237069 w 1698908"/>
              <a:gd name="connsiteY59" fmla="*/ 956738 h 1600062"/>
              <a:gd name="connsiteX60" fmla="*/ 1220575 w 1698908"/>
              <a:gd name="connsiteY60" fmla="*/ 907252 h 1600062"/>
              <a:gd name="connsiteX61" fmla="*/ 1022644 w 1698908"/>
              <a:gd name="connsiteY61" fmla="*/ 808279 h 1600062"/>
              <a:gd name="connsiteX62" fmla="*/ 874195 w 1698908"/>
              <a:gd name="connsiteY62" fmla="*/ 775288 h 1600062"/>
              <a:gd name="connsiteX63" fmla="*/ 511322 w 1698908"/>
              <a:gd name="connsiteY63" fmla="*/ 791783 h 1600062"/>
              <a:gd name="connsiteX64" fmla="*/ 412356 w 1698908"/>
              <a:gd name="connsiteY64" fmla="*/ 824774 h 1600062"/>
              <a:gd name="connsiteX65" fmla="*/ 346379 w 1698908"/>
              <a:gd name="connsiteY65" fmla="*/ 841270 h 1600062"/>
              <a:gd name="connsiteX66" fmla="*/ 296897 w 1698908"/>
              <a:gd name="connsiteY66" fmla="*/ 857765 h 1600062"/>
              <a:gd name="connsiteX67" fmla="*/ 49483 w 1698908"/>
              <a:gd name="connsiteY67" fmla="*/ 874261 h 1600062"/>
              <a:gd name="connsiteX68" fmla="*/ 49483 w 1698908"/>
              <a:gd name="connsiteY68" fmla="*/ 874261 h 16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98908" h="1600062">
                <a:moveTo>
                  <a:pt x="0" y="709306"/>
                </a:moveTo>
                <a:lnTo>
                  <a:pt x="0" y="709306"/>
                </a:lnTo>
                <a:cubicBezTo>
                  <a:pt x="49483" y="703807"/>
                  <a:pt x="98701" y="694800"/>
                  <a:pt x="148448" y="692810"/>
                </a:cubicBezTo>
                <a:cubicBezTo>
                  <a:pt x="373757" y="683797"/>
                  <a:pt x="600490" y="700170"/>
                  <a:pt x="824713" y="676315"/>
                </a:cubicBezTo>
                <a:cubicBezTo>
                  <a:pt x="864139" y="672121"/>
                  <a:pt x="923678" y="610333"/>
                  <a:pt x="923678" y="610333"/>
                </a:cubicBezTo>
                <a:cubicBezTo>
                  <a:pt x="929176" y="593837"/>
                  <a:pt x="932396" y="576398"/>
                  <a:pt x="940172" y="560846"/>
                </a:cubicBezTo>
                <a:cubicBezTo>
                  <a:pt x="949037" y="543114"/>
                  <a:pt x="971997" y="531150"/>
                  <a:pt x="973161" y="511360"/>
                </a:cubicBezTo>
                <a:cubicBezTo>
                  <a:pt x="985261" y="305660"/>
                  <a:pt x="991767" y="333075"/>
                  <a:pt x="923678" y="230937"/>
                </a:cubicBezTo>
                <a:cubicBezTo>
                  <a:pt x="897568" y="126489"/>
                  <a:pt x="919759" y="183818"/>
                  <a:pt x="841207" y="65982"/>
                </a:cubicBezTo>
                <a:cubicBezTo>
                  <a:pt x="830211" y="49486"/>
                  <a:pt x="827025" y="22765"/>
                  <a:pt x="808218" y="16495"/>
                </a:cubicBezTo>
                <a:lnTo>
                  <a:pt x="758736" y="0"/>
                </a:lnTo>
                <a:cubicBezTo>
                  <a:pt x="714751" y="5498"/>
                  <a:pt x="670394" y="8565"/>
                  <a:pt x="626782" y="16495"/>
                </a:cubicBezTo>
                <a:cubicBezTo>
                  <a:pt x="609676" y="19605"/>
                  <a:pt x="589593" y="20696"/>
                  <a:pt x="577299" y="32991"/>
                </a:cubicBezTo>
                <a:cubicBezTo>
                  <a:pt x="549264" y="61028"/>
                  <a:pt x="511322" y="131964"/>
                  <a:pt x="511322" y="131964"/>
                </a:cubicBezTo>
                <a:cubicBezTo>
                  <a:pt x="483991" y="241298"/>
                  <a:pt x="486323" y="200389"/>
                  <a:pt x="511322" y="362900"/>
                </a:cubicBezTo>
                <a:cubicBezTo>
                  <a:pt x="513966" y="380086"/>
                  <a:pt x="516954" y="398809"/>
                  <a:pt x="527816" y="412387"/>
                </a:cubicBezTo>
                <a:cubicBezTo>
                  <a:pt x="540199" y="427868"/>
                  <a:pt x="562070" y="432686"/>
                  <a:pt x="577299" y="445378"/>
                </a:cubicBezTo>
                <a:cubicBezTo>
                  <a:pt x="595219" y="460312"/>
                  <a:pt x="611849" y="476943"/>
                  <a:pt x="626782" y="494864"/>
                </a:cubicBezTo>
                <a:cubicBezTo>
                  <a:pt x="639473" y="510094"/>
                  <a:pt x="647079" y="529121"/>
                  <a:pt x="659770" y="544351"/>
                </a:cubicBezTo>
                <a:cubicBezTo>
                  <a:pt x="674703" y="562272"/>
                  <a:pt x="694320" y="575916"/>
                  <a:pt x="709253" y="593837"/>
                </a:cubicBezTo>
                <a:cubicBezTo>
                  <a:pt x="721944" y="609067"/>
                  <a:pt x="729550" y="628094"/>
                  <a:pt x="742241" y="643324"/>
                </a:cubicBezTo>
                <a:cubicBezTo>
                  <a:pt x="810124" y="724790"/>
                  <a:pt x="795163" y="666699"/>
                  <a:pt x="857701" y="791783"/>
                </a:cubicBezTo>
                <a:cubicBezTo>
                  <a:pt x="868697" y="813777"/>
                  <a:pt x="878491" y="836415"/>
                  <a:pt x="890690" y="857765"/>
                </a:cubicBezTo>
                <a:cubicBezTo>
                  <a:pt x="900525" y="874978"/>
                  <a:pt x="914813" y="889520"/>
                  <a:pt x="923678" y="907252"/>
                </a:cubicBezTo>
                <a:cubicBezTo>
                  <a:pt x="931453" y="922804"/>
                  <a:pt x="936263" y="939796"/>
                  <a:pt x="940172" y="956738"/>
                </a:cubicBezTo>
                <a:cubicBezTo>
                  <a:pt x="952780" y="1011376"/>
                  <a:pt x="962165" y="1066708"/>
                  <a:pt x="973161" y="1121693"/>
                </a:cubicBezTo>
                <a:lnTo>
                  <a:pt x="989655" y="1204170"/>
                </a:lnTo>
                <a:cubicBezTo>
                  <a:pt x="984157" y="1297645"/>
                  <a:pt x="982477" y="1391422"/>
                  <a:pt x="973161" y="1484594"/>
                </a:cubicBezTo>
                <a:cubicBezTo>
                  <a:pt x="971431" y="1501895"/>
                  <a:pt x="967528" y="1520502"/>
                  <a:pt x="956667" y="1534080"/>
                </a:cubicBezTo>
                <a:cubicBezTo>
                  <a:pt x="944283" y="1549560"/>
                  <a:pt x="925299" y="1559019"/>
                  <a:pt x="907184" y="1567071"/>
                </a:cubicBezTo>
                <a:cubicBezTo>
                  <a:pt x="875408" y="1581195"/>
                  <a:pt x="808218" y="1600062"/>
                  <a:pt x="808218" y="1600062"/>
                </a:cubicBezTo>
                <a:cubicBezTo>
                  <a:pt x="691953" y="1585528"/>
                  <a:pt x="693674" y="1600612"/>
                  <a:pt x="610287" y="1550576"/>
                </a:cubicBezTo>
                <a:cubicBezTo>
                  <a:pt x="576290" y="1530176"/>
                  <a:pt x="511322" y="1484594"/>
                  <a:pt x="511322" y="1484594"/>
                </a:cubicBezTo>
                <a:cubicBezTo>
                  <a:pt x="500326" y="1462600"/>
                  <a:pt x="492625" y="1438622"/>
                  <a:pt x="478333" y="1418612"/>
                </a:cubicBezTo>
                <a:cubicBezTo>
                  <a:pt x="464775" y="1399629"/>
                  <a:pt x="430145" y="1392416"/>
                  <a:pt x="428851" y="1369125"/>
                </a:cubicBezTo>
                <a:cubicBezTo>
                  <a:pt x="413671" y="1095860"/>
                  <a:pt x="412390" y="1171151"/>
                  <a:pt x="527816" y="1072207"/>
                </a:cubicBezTo>
                <a:cubicBezTo>
                  <a:pt x="545527" y="1057025"/>
                  <a:pt x="562366" y="1040641"/>
                  <a:pt x="577299" y="1022720"/>
                </a:cubicBezTo>
                <a:cubicBezTo>
                  <a:pt x="589990" y="1007490"/>
                  <a:pt x="595058" y="985926"/>
                  <a:pt x="610287" y="973234"/>
                </a:cubicBezTo>
                <a:cubicBezTo>
                  <a:pt x="629176" y="957492"/>
                  <a:pt x="653434" y="949376"/>
                  <a:pt x="676264" y="940243"/>
                </a:cubicBezTo>
                <a:cubicBezTo>
                  <a:pt x="708550" y="927328"/>
                  <a:pt x="742241" y="918249"/>
                  <a:pt x="775230" y="907252"/>
                </a:cubicBezTo>
                <a:lnTo>
                  <a:pt x="874195" y="874261"/>
                </a:lnTo>
                <a:lnTo>
                  <a:pt x="923678" y="857765"/>
                </a:lnTo>
                <a:lnTo>
                  <a:pt x="973161" y="841270"/>
                </a:lnTo>
                <a:cubicBezTo>
                  <a:pt x="989655" y="830273"/>
                  <a:pt x="1007415" y="820971"/>
                  <a:pt x="1022644" y="808279"/>
                </a:cubicBezTo>
                <a:cubicBezTo>
                  <a:pt x="1086461" y="755093"/>
                  <a:pt x="1059479" y="754238"/>
                  <a:pt x="1138103" y="709306"/>
                </a:cubicBezTo>
                <a:cubicBezTo>
                  <a:pt x="1153199" y="700679"/>
                  <a:pt x="1171092" y="698309"/>
                  <a:pt x="1187586" y="692810"/>
                </a:cubicBezTo>
                <a:cubicBezTo>
                  <a:pt x="1198582" y="676315"/>
                  <a:pt x="1205095" y="655709"/>
                  <a:pt x="1220575" y="643324"/>
                </a:cubicBezTo>
                <a:cubicBezTo>
                  <a:pt x="1234151" y="632462"/>
                  <a:pt x="1254506" y="634604"/>
                  <a:pt x="1270057" y="626828"/>
                </a:cubicBezTo>
                <a:cubicBezTo>
                  <a:pt x="1287788" y="617962"/>
                  <a:pt x="1303046" y="604834"/>
                  <a:pt x="1319540" y="593837"/>
                </a:cubicBezTo>
                <a:cubicBezTo>
                  <a:pt x="1330536" y="577342"/>
                  <a:pt x="1338511" y="558370"/>
                  <a:pt x="1352529" y="544351"/>
                </a:cubicBezTo>
                <a:cubicBezTo>
                  <a:pt x="1366546" y="530333"/>
                  <a:pt x="1389628" y="526840"/>
                  <a:pt x="1402011" y="511360"/>
                </a:cubicBezTo>
                <a:cubicBezTo>
                  <a:pt x="1412873" y="497782"/>
                  <a:pt x="1413008" y="478369"/>
                  <a:pt x="1418506" y="461873"/>
                </a:cubicBezTo>
                <a:cubicBezTo>
                  <a:pt x="1489981" y="467372"/>
                  <a:pt x="1563666" y="459897"/>
                  <a:pt x="1632931" y="478369"/>
                </a:cubicBezTo>
                <a:cubicBezTo>
                  <a:pt x="1652086" y="483477"/>
                  <a:pt x="1657868" y="509739"/>
                  <a:pt x="1665919" y="527855"/>
                </a:cubicBezTo>
                <a:cubicBezTo>
                  <a:pt x="1680042" y="559634"/>
                  <a:pt x="1698908" y="626828"/>
                  <a:pt x="1698908" y="626828"/>
                </a:cubicBezTo>
                <a:cubicBezTo>
                  <a:pt x="1693410" y="714804"/>
                  <a:pt x="1701948" y="804800"/>
                  <a:pt x="1682414" y="890756"/>
                </a:cubicBezTo>
                <a:cubicBezTo>
                  <a:pt x="1660319" y="987984"/>
                  <a:pt x="1621989" y="976854"/>
                  <a:pt x="1566954" y="1022720"/>
                </a:cubicBezTo>
                <a:cubicBezTo>
                  <a:pt x="1484585" y="1091366"/>
                  <a:pt x="1554949" y="1059714"/>
                  <a:pt x="1467988" y="1088702"/>
                </a:cubicBezTo>
                <a:cubicBezTo>
                  <a:pt x="1462828" y="1087670"/>
                  <a:pt x="1353592" y="1069368"/>
                  <a:pt x="1336034" y="1055711"/>
                </a:cubicBezTo>
                <a:cubicBezTo>
                  <a:pt x="1299208" y="1027066"/>
                  <a:pt x="1237069" y="956738"/>
                  <a:pt x="1237069" y="956738"/>
                </a:cubicBezTo>
                <a:cubicBezTo>
                  <a:pt x="1231571" y="940243"/>
                  <a:pt x="1232869" y="919547"/>
                  <a:pt x="1220575" y="907252"/>
                </a:cubicBezTo>
                <a:cubicBezTo>
                  <a:pt x="1156626" y="843298"/>
                  <a:pt x="1103137" y="835112"/>
                  <a:pt x="1022644" y="808279"/>
                </a:cubicBezTo>
                <a:cubicBezTo>
                  <a:pt x="941432" y="781206"/>
                  <a:pt x="990315" y="794642"/>
                  <a:pt x="874195" y="775288"/>
                </a:cubicBezTo>
                <a:cubicBezTo>
                  <a:pt x="753237" y="780786"/>
                  <a:pt x="631715" y="778883"/>
                  <a:pt x="511322" y="791783"/>
                </a:cubicBezTo>
                <a:cubicBezTo>
                  <a:pt x="476747" y="795488"/>
                  <a:pt x="446091" y="816339"/>
                  <a:pt x="412356" y="824774"/>
                </a:cubicBezTo>
                <a:cubicBezTo>
                  <a:pt x="390364" y="830273"/>
                  <a:pt x="368176" y="835042"/>
                  <a:pt x="346379" y="841270"/>
                </a:cubicBezTo>
                <a:cubicBezTo>
                  <a:pt x="329662" y="846047"/>
                  <a:pt x="313869" y="853993"/>
                  <a:pt x="296897" y="857765"/>
                </a:cubicBezTo>
                <a:cubicBezTo>
                  <a:pt x="186063" y="882397"/>
                  <a:pt x="176717" y="874261"/>
                  <a:pt x="49483" y="874261"/>
                </a:cubicBezTo>
                <a:lnTo>
                  <a:pt x="49483" y="874261"/>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40" name="Picture 3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1" name="Picture 4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54871637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71" y="208134"/>
            <a:ext cx="8229600" cy="1143000"/>
          </a:xfrm>
        </p:spPr>
        <p:txBody>
          <a:bodyPr/>
          <a:lstStyle/>
          <a:p>
            <a:r>
              <a:rPr lang="en-US" dirty="0" smtClean="0"/>
              <a:t>Park in the Garage</a:t>
            </a:r>
            <a:endParaRPr lang="en-US" dirty="0"/>
          </a:p>
        </p:txBody>
      </p:sp>
      <p:sp>
        <p:nvSpPr>
          <p:cNvPr id="3" name="Content Placeholder 2"/>
          <p:cNvSpPr>
            <a:spLocks noGrp="1"/>
          </p:cNvSpPr>
          <p:nvPr>
            <p:ph idx="1"/>
          </p:nvPr>
        </p:nvSpPr>
        <p:spPr>
          <a:xfrm>
            <a:off x="335052" y="1354626"/>
            <a:ext cx="8591550" cy="4525963"/>
          </a:xfrm>
        </p:spPr>
        <p:txBody>
          <a:bodyPr>
            <a:normAutofit/>
          </a:bodyPr>
          <a:lstStyle/>
          <a:p>
            <a:pPr marL="457200" indent="-457200">
              <a:buFont typeface="+mj-lt"/>
              <a:buAutoNum type="arabicPeriod"/>
            </a:pPr>
            <a:r>
              <a:rPr lang="en-US" sz="2400" dirty="0" smtClean="0"/>
              <a:t>Robots must start on or behind the starting mark and park in the garage (box or tape outline on board)</a:t>
            </a:r>
          </a:p>
          <a:p>
            <a:pPr lvl="1">
              <a:buFont typeface="Arial"/>
              <a:buChar char="•"/>
            </a:pPr>
            <a:r>
              <a:rPr lang="en-US" sz="2000" dirty="0" smtClean="0"/>
              <a:t>Start with the garage straight across from the starting line</a:t>
            </a:r>
          </a:p>
          <a:p>
            <a:pPr lvl="2">
              <a:buFont typeface="Courier New"/>
              <a:buChar char="o"/>
            </a:pPr>
            <a:r>
              <a:rPr lang="en-US" sz="2000" dirty="0" smtClean="0"/>
              <a:t>Garage can be roomy and then make it a tight fit</a:t>
            </a:r>
          </a:p>
          <a:p>
            <a:pPr lvl="2">
              <a:buFont typeface="Courier New"/>
              <a:buChar char="o"/>
            </a:pPr>
            <a:r>
              <a:rPr lang="en-US" sz="2000" dirty="0" smtClean="0"/>
              <a:t>If they touch the garage they must start over at the starting line</a:t>
            </a:r>
          </a:p>
          <a:p>
            <a:pPr lvl="1">
              <a:buFont typeface="Arial"/>
              <a:buChar char="•"/>
            </a:pPr>
            <a:r>
              <a:rPr lang="en-US" sz="2000" dirty="0" smtClean="0"/>
              <a:t>If </a:t>
            </a:r>
            <a:r>
              <a:rPr lang="en-US" sz="2000" dirty="0"/>
              <a:t>they touch the garage they must start over at the starting </a:t>
            </a:r>
            <a:r>
              <a:rPr lang="en-US" sz="2000" dirty="0" smtClean="0"/>
              <a:t>line</a:t>
            </a:r>
          </a:p>
          <a:p>
            <a:pPr lvl="1">
              <a:buFont typeface="Arial"/>
              <a:buChar char="•"/>
            </a:pPr>
            <a:r>
              <a:rPr lang="en-US" sz="2000" dirty="0" smtClean="0"/>
              <a:t>Move the garage to various distances and locations</a:t>
            </a:r>
          </a:p>
          <a:p>
            <a:pPr marL="914400" lvl="1" indent="-514350"/>
            <a:endParaRPr lang="en-US" sz="2400" dirty="0"/>
          </a:p>
        </p:txBody>
      </p:sp>
      <p:grpSp>
        <p:nvGrpSpPr>
          <p:cNvPr id="18" name="Group 17"/>
          <p:cNvGrpSpPr/>
          <p:nvPr/>
        </p:nvGrpSpPr>
        <p:grpSpPr>
          <a:xfrm>
            <a:off x="692654" y="4319910"/>
            <a:ext cx="3551917" cy="1793875"/>
            <a:chOff x="2520950" y="4906962"/>
            <a:chExt cx="3551917"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593316" y="6361550"/>
              <a:ext cx="1479551" cy="276999"/>
            </a:xfrm>
            <a:prstGeom prst="rect">
              <a:avLst/>
            </a:prstGeom>
            <a:noFill/>
          </p:spPr>
          <p:txBody>
            <a:bodyPr wrap="square" rtlCol="0">
              <a:spAutoFit/>
            </a:bodyPr>
            <a:lstStyle/>
            <a:p>
              <a:r>
                <a:rPr lang="en-US" sz="1200" dirty="0" smtClean="0"/>
                <a:t>Garage</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2796769" y="4748678"/>
            <a:ext cx="857251" cy="736600"/>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43" name="Line 7"/>
          <p:cNvSpPr>
            <a:spLocks noChangeShapeType="1"/>
          </p:cNvSpPr>
          <p:nvPr/>
        </p:nvSpPr>
        <p:spPr bwMode="auto">
          <a:xfrm>
            <a:off x="1750584" y="5052837"/>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49" name="Group 48"/>
          <p:cNvGrpSpPr/>
          <p:nvPr/>
        </p:nvGrpSpPr>
        <p:grpSpPr>
          <a:xfrm>
            <a:off x="2765020" y="4669394"/>
            <a:ext cx="984250" cy="926715"/>
            <a:chOff x="2732693" y="3790229"/>
            <a:chExt cx="984250" cy="926715"/>
          </a:xfrm>
        </p:grpSpPr>
        <p:cxnSp>
          <p:nvCxnSpPr>
            <p:cNvPr id="46" name="Straight Connector 45"/>
            <p:cNvCxnSpPr/>
            <p:nvPr/>
          </p:nvCxnSpPr>
          <p:spPr>
            <a:xfrm>
              <a:off x="3685119" y="3802544"/>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732693" y="471694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732693" y="3790229"/>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440327" y="4374718"/>
            <a:ext cx="3590925" cy="1793875"/>
            <a:chOff x="2520950" y="4906962"/>
            <a:chExt cx="3590925"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2" name="TextBox 5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4" name="Group 63"/>
          <p:cNvGrpSpPr/>
          <p:nvPr/>
        </p:nvGrpSpPr>
        <p:grpSpPr>
          <a:xfrm rot="19004405">
            <a:off x="6326775" y="4637158"/>
            <a:ext cx="1007382" cy="916713"/>
            <a:chOff x="2780896" y="3930488"/>
            <a:chExt cx="1007382" cy="916713"/>
          </a:xfrm>
        </p:grpSpPr>
        <p:cxnSp>
          <p:nvCxnSpPr>
            <p:cNvPr id="65" name="Straight Connector 64"/>
            <p:cNvCxnSpPr/>
            <p:nvPr/>
          </p:nvCxnSpPr>
          <p:spPr>
            <a:xfrm>
              <a:off x="3767323" y="3930488"/>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8" name="Picture 6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46819804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579"/>
            <a:ext cx="8229600" cy="1143000"/>
          </a:xfrm>
        </p:spPr>
        <p:txBody>
          <a:bodyPr>
            <a:normAutofit fontScale="90000"/>
          </a:bodyPr>
          <a:lstStyle/>
          <a:p>
            <a:r>
              <a:rPr lang="en-US" dirty="0" smtClean="0"/>
              <a:t>Park in the </a:t>
            </a:r>
            <a:r>
              <a:rPr lang="en-US" dirty="0"/>
              <a:t>g</a:t>
            </a:r>
            <a:r>
              <a:rPr lang="en-US" dirty="0" smtClean="0"/>
              <a:t>arage and </a:t>
            </a:r>
            <a:br>
              <a:rPr lang="en-US" dirty="0" smtClean="0"/>
            </a:br>
            <a:r>
              <a:rPr lang="en-US" dirty="0" smtClean="0"/>
              <a:t>Miss the Bicycle</a:t>
            </a:r>
            <a:endParaRPr lang="en-US" dirty="0"/>
          </a:p>
        </p:txBody>
      </p:sp>
      <p:sp>
        <p:nvSpPr>
          <p:cNvPr id="3" name="Content Placeholder 2"/>
          <p:cNvSpPr>
            <a:spLocks noGrp="1"/>
          </p:cNvSpPr>
          <p:nvPr>
            <p:ph idx="1"/>
          </p:nvPr>
        </p:nvSpPr>
        <p:spPr>
          <a:xfrm>
            <a:off x="255443" y="1556111"/>
            <a:ext cx="8591550" cy="4525963"/>
          </a:xfrm>
        </p:spPr>
        <p:txBody>
          <a:bodyPr>
            <a:normAutofit/>
          </a:bodyPr>
          <a:lstStyle/>
          <a:p>
            <a:pPr marL="457200" lvl="1" indent="0">
              <a:buNone/>
            </a:pPr>
            <a:r>
              <a:rPr lang="en-US" sz="2000" dirty="0" smtClean="0"/>
              <a:t>“Park in the Garage” </a:t>
            </a:r>
            <a:r>
              <a:rPr lang="en-US" sz="2000" dirty="0"/>
              <a:t>v</a:t>
            </a:r>
            <a:r>
              <a:rPr lang="en-US" sz="2000" dirty="0" smtClean="0"/>
              <a:t>ariation</a:t>
            </a:r>
          </a:p>
          <a:p>
            <a:pPr lvl="1">
              <a:buFont typeface="Courier New"/>
              <a:buChar char="o"/>
            </a:pPr>
            <a:r>
              <a:rPr lang="en-US" sz="2000" dirty="0" smtClean="0"/>
              <a:t>Place an object(s) between the starting line and garage</a:t>
            </a:r>
          </a:p>
          <a:p>
            <a:pPr lvl="1"/>
            <a:endParaRPr lang="en-US" sz="2000" dirty="0" smtClean="0"/>
          </a:p>
          <a:p>
            <a:pPr lvl="1"/>
            <a:endParaRPr lang="en-US" sz="2000" dirty="0"/>
          </a:p>
          <a:p>
            <a:pPr lvl="1"/>
            <a:endParaRPr lang="en-US" sz="2000" dirty="0" smtClean="0"/>
          </a:p>
          <a:p>
            <a:pPr marL="914400" lvl="1" indent="-514350"/>
            <a:endParaRPr lang="en-US" sz="2400" dirty="0"/>
          </a:p>
        </p:txBody>
      </p:sp>
      <p:grpSp>
        <p:nvGrpSpPr>
          <p:cNvPr id="18" name="Group 17"/>
          <p:cNvGrpSpPr/>
          <p:nvPr/>
        </p:nvGrpSpPr>
        <p:grpSpPr>
          <a:xfrm>
            <a:off x="692654" y="3071694"/>
            <a:ext cx="3590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2892021" y="3638118"/>
            <a:ext cx="857251" cy="736600"/>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2790091" y="3569525"/>
            <a:ext cx="1007382" cy="929428"/>
            <a:chOff x="2780896" y="3953604"/>
            <a:chExt cx="1007382" cy="929428"/>
          </a:xfrm>
        </p:grpSpPr>
        <p:cxnSp>
          <p:nvCxnSpPr>
            <p:cNvPr id="46" name="Straight Connector 45"/>
            <p:cNvCxnSpPr>
              <a:stCxn id="5"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935628" y="3503495"/>
            <a:ext cx="3590925" cy="1793875"/>
            <a:chOff x="2520950" y="4906962"/>
            <a:chExt cx="3590925"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2" name="TextBox 5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4" name="Group 63"/>
          <p:cNvGrpSpPr/>
          <p:nvPr/>
        </p:nvGrpSpPr>
        <p:grpSpPr>
          <a:xfrm rot="19004405">
            <a:off x="6862724" y="3720171"/>
            <a:ext cx="1007382" cy="929428"/>
            <a:chOff x="2780896" y="3953604"/>
            <a:chExt cx="1007382" cy="929428"/>
          </a:xfrm>
        </p:grpSpPr>
        <p:cxnSp>
          <p:nvCxnSpPr>
            <p:cNvPr id="65" name="Straight Connector 64"/>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8" name="Can 67"/>
          <p:cNvSpPr/>
          <p:nvPr/>
        </p:nvSpPr>
        <p:spPr>
          <a:xfrm>
            <a:off x="2120416" y="365272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Can 68"/>
          <p:cNvSpPr/>
          <p:nvPr/>
        </p:nvSpPr>
        <p:spPr>
          <a:xfrm>
            <a:off x="6244002" y="483188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Can 69"/>
          <p:cNvSpPr/>
          <p:nvPr/>
        </p:nvSpPr>
        <p:spPr>
          <a:xfrm>
            <a:off x="5879304" y="384154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1" name="Picture 7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2" name="Picture 71"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91209273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61" y="-23812"/>
            <a:ext cx="8229600" cy="1143000"/>
          </a:xfrm>
        </p:spPr>
        <p:txBody>
          <a:bodyPr/>
          <a:lstStyle/>
          <a:p>
            <a:r>
              <a:rPr lang="en-US" dirty="0" smtClean="0"/>
              <a:t>Walk the Line</a:t>
            </a:r>
            <a:endParaRPr lang="en-US" dirty="0"/>
          </a:p>
        </p:txBody>
      </p:sp>
      <p:sp>
        <p:nvSpPr>
          <p:cNvPr id="3" name="Content Placeholder 2"/>
          <p:cNvSpPr>
            <a:spLocks noGrp="1"/>
          </p:cNvSpPr>
          <p:nvPr>
            <p:ph idx="1"/>
          </p:nvPr>
        </p:nvSpPr>
        <p:spPr>
          <a:xfrm>
            <a:off x="145301" y="979058"/>
            <a:ext cx="9112300" cy="4525963"/>
          </a:xfrm>
        </p:spPr>
        <p:txBody>
          <a:bodyPr>
            <a:normAutofit/>
          </a:bodyPr>
          <a:lstStyle/>
          <a:p>
            <a:pPr marL="457200" lvl="1" indent="0">
              <a:buNone/>
            </a:pPr>
            <a:r>
              <a:rPr lang="en-US" sz="2000" dirty="0" smtClean="0"/>
              <a:t>Brings in the concept of driving in a straight line</a:t>
            </a:r>
          </a:p>
          <a:p>
            <a:pPr lvl="1">
              <a:buFont typeface="Arial"/>
              <a:buChar char="•"/>
            </a:pPr>
            <a:r>
              <a:rPr lang="en-US" sz="2000" dirty="0" smtClean="0"/>
              <a:t>Robot must move without touching the line (easiest to hardest below)</a:t>
            </a:r>
          </a:p>
          <a:p>
            <a:pPr lvl="2">
              <a:buFont typeface="Courier New"/>
              <a:buChar char="o"/>
            </a:pPr>
            <a:r>
              <a:rPr lang="en-US" sz="1700" dirty="0"/>
              <a:t>You can use one line and have the robot move down the side without touching </a:t>
            </a:r>
            <a:r>
              <a:rPr lang="en-US" sz="1700" dirty="0" smtClean="0"/>
              <a:t>it</a:t>
            </a:r>
          </a:p>
          <a:p>
            <a:pPr lvl="3">
              <a:buFont typeface="Arial"/>
              <a:buChar char="•"/>
            </a:pPr>
            <a:r>
              <a:rPr lang="en-US" sz="1700" dirty="0" smtClean="0"/>
              <a:t>Make this a time trial-quickest time without touching (faster is harder to control)</a:t>
            </a:r>
            <a:endParaRPr lang="en-US" sz="1700" dirty="0"/>
          </a:p>
          <a:p>
            <a:pPr lvl="2">
              <a:buFont typeface="Courier New"/>
              <a:buChar char="o"/>
            </a:pPr>
            <a:r>
              <a:rPr lang="en-US" sz="1700" dirty="0" smtClean="0"/>
              <a:t>You can make a lane and have the robot drive down it without touching either side.</a:t>
            </a:r>
          </a:p>
          <a:p>
            <a:pPr lvl="3">
              <a:buFont typeface="Arial"/>
              <a:buChar char="•"/>
            </a:pPr>
            <a:r>
              <a:rPr lang="en-US" sz="1700" dirty="0" smtClean="0"/>
              <a:t>Increase difficulty by making the lane narrower</a:t>
            </a:r>
          </a:p>
          <a:p>
            <a:pPr lvl="2">
              <a:buFont typeface="Courier New"/>
              <a:buChar char="o"/>
            </a:pPr>
            <a:r>
              <a:rPr lang="en-US" sz="1700" dirty="0" smtClean="0"/>
              <a:t>You can use one line and have the robot straddle it with the goal of running the full length without either wheel touching the line</a:t>
            </a:r>
          </a:p>
          <a:p>
            <a:pPr marL="457200" lvl="1" indent="0">
              <a:buNone/>
            </a:pPr>
            <a:endParaRPr lang="en-US" sz="2000" dirty="0" smtClean="0"/>
          </a:p>
          <a:p>
            <a:pPr marL="914400" lvl="1" indent="-514350"/>
            <a:endParaRPr lang="en-US" sz="2400" dirty="0"/>
          </a:p>
        </p:txBody>
      </p:sp>
      <p:sp>
        <p:nvSpPr>
          <p:cNvPr id="5" name="Rectangle 4"/>
          <p:cNvSpPr/>
          <p:nvPr/>
        </p:nvSpPr>
        <p:spPr>
          <a:xfrm>
            <a:off x="145301" y="4017624"/>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95861" y="4641672"/>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145301" y="454626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3037394" y="415868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917785" y="4301558"/>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3037394" y="447800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917785" y="5097564"/>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37394" y="550502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037394" y="4568647"/>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6308802" y="4730504"/>
            <a:ext cx="857251" cy="736600"/>
            <a:chOff x="936624" y="3121025"/>
            <a:chExt cx="857251" cy="736600"/>
          </a:xfrm>
        </p:grpSpPr>
        <p:sp>
          <p:nvSpPr>
            <p:cNvPr id="55" name="Rectangle 5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ounded Rectangle 5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2" name="Line 7"/>
          <p:cNvSpPr>
            <a:spLocks noChangeShapeType="1"/>
          </p:cNvSpPr>
          <p:nvPr/>
        </p:nvSpPr>
        <p:spPr bwMode="auto">
          <a:xfrm>
            <a:off x="1555072" y="4981397"/>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3" name="Line 7"/>
          <p:cNvSpPr>
            <a:spLocks noChangeShapeType="1"/>
          </p:cNvSpPr>
          <p:nvPr/>
        </p:nvSpPr>
        <p:spPr bwMode="auto">
          <a:xfrm>
            <a:off x="4140525" y="490837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4" name="Line 7"/>
          <p:cNvSpPr>
            <a:spLocks noChangeShapeType="1"/>
          </p:cNvSpPr>
          <p:nvPr/>
        </p:nvSpPr>
        <p:spPr bwMode="auto">
          <a:xfrm>
            <a:off x="7354293" y="4988313"/>
            <a:ext cx="771524"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40" name="Picture 3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9" name="Picture 4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90561568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2"/>
            <a:ext cx="8229600" cy="1143000"/>
          </a:xfrm>
        </p:spPr>
        <p:txBody>
          <a:bodyPr/>
          <a:lstStyle/>
          <a:p>
            <a:r>
              <a:rPr lang="en-US" dirty="0" smtClean="0"/>
              <a:t>Variations on Walk the Line</a:t>
            </a:r>
            <a:endParaRPr lang="en-US" dirty="0"/>
          </a:p>
        </p:txBody>
      </p:sp>
      <p:sp>
        <p:nvSpPr>
          <p:cNvPr id="3" name="Content Placeholder 2"/>
          <p:cNvSpPr>
            <a:spLocks noGrp="1"/>
          </p:cNvSpPr>
          <p:nvPr>
            <p:ph idx="1"/>
          </p:nvPr>
        </p:nvSpPr>
        <p:spPr>
          <a:xfrm>
            <a:off x="278270" y="1130886"/>
            <a:ext cx="8591550" cy="4525963"/>
          </a:xfrm>
        </p:spPr>
        <p:txBody>
          <a:bodyPr>
            <a:normAutofit/>
          </a:bodyPr>
          <a:lstStyle/>
          <a:p>
            <a:pPr marL="457200" lvl="1" indent="0">
              <a:buNone/>
            </a:pPr>
            <a:r>
              <a:rPr lang="en-US" sz="2000" dirty="0" smtClean="0"/>
              <a:t>Same as before only have them stop and go backwards without touching the line as well</a:t>
            </a:r>
          </a:p>
          <a:p>
            <a:pPr marL="914400" lvl="1" indent="-514350">
              <a:buFont typeface="Arial"/>
              <a:buChar char="•"/>
            </a:pPr>
            <a:r>
              <a:rPr lang="en-US" sz="2000" dirty="0" smtClean="0"/>
              <a:t>Add a starting line to begin and a finish line the robot must touch before backing up</a:t>
            </a:r>
            <a:endParaRPr lang="en-US" sz="2000" dirty="0"/>
          </a:p>
        </p:txBody>
      </p:sp>
      <p:grpSp>
        <p:nvGrpSpPr>
          <p:cNvPr id="4" name="Group 3"/>
          <p:cNvGrpSpPr/>
          <p:nvPr/>
        </p:nvGrpSpPr>
        <p:grpSpPr>
          <a:xfrm>
            <a:off x="145301" y="2647231"/>
            <a:ext cx="8541499" cy="3104636"/>
            <a:chOff x="145301" y="2975323"/>
            <a:chExt cx="8541499" cy="3104636"/>
          </a:xfrm>
        </p:grpSpPr>
        <p:sp>
          <p:nvSpPr>
            <p:cNvPr id="5" name="Rectangle 4"/>
            <p:cNvSpPr/>
            <p:nvPr/>
          </p:nvSpPr>
          <p:spPr>
            <a:xfrm>
              <a:off x="145301" y="297532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95861" y="3605824"/>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145301" y="3503960"/>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917785" y="446991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3037394" y="407956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917785" y="5330766"/>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37394" y="510658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037394" y="4170207"/>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6308802" y="4963706"/>
              <a:ext cx="857251" cy="736600"/>
              <a:chOff x="936624" y="3121025"/>
              <a:chExt cx="857251" cy="736600"/>
            </a:xfrm>
          </p:grpSpPr>
          <p:sp>
            <p:nvSpPr>
              <p:cNvPr id="55" name="Rectangle 5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ounded Rectangle 5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2" name="Line 7"/>
            <p:cNvSpPr>
              <a:spLocks noChangeShapeType="1"/>
            </p:cNvSpPr>
            <p:nvPr/>
          </p:nvSpPr>
          <p:spPr bwMode="auto">
            <a:xfrm>
              <a:off x="1555072" y="394554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3" name="Line 7"/>
            <p:cNvSpPr>
              <a:spLocks noChangeShapeType="1"/>
            </p:cNvSpPr>
            <p:nvPr/>
          </p:nvSpPr>
          <p:spPr bwMode="auto">
            <a:xfrm>
              <a:off x="4140525" y="450993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4" name="Line 7"/>
            <p:cNvSpPr>
              <a:spLocks noChangeShapeType="1"/>
            </p:cNvSpPr>
            <p:nvPr/>
          </p:nvSpPr>
          <p:spPr bwMode="auto">
            <a:xfrm>
              <a:off x="7354293" y="5221515"/>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cxnSp>
        <p:nvCxnSpPr>
          <p:cNvPr id="40" name="Straight Connector 39"/>
          <p:cNvCxnSpPr/>
          <p:nvPr/>
        </p:nvCxnSpPr>
        <p:spPr>
          <a:xfrm>
            <a:off x="2914316" y="264723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45301" y="2647232"/>
            <a:ext cx="0" cy="16100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917785"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5779673" y="3781203"/>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3066716" y="3760332"/>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663656"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Line 7"/>
          <p:cNvSpPr>
            <a:spLocks noChangeShapeType="1"/>
          </p:cNvSpPr>
          <p:nvPr/>
        </p:nvSpPr>
        <p:spPr bwMode="auto">
          <a:xfrm flipH="1">
            <a:off x="7793789" y="5182945"/>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1" name="Line 7"/>
          <p:cNvSpPr>
            <a:spLocks noChangeShapeType="1"/>
          </p:cNvSpPr>
          <p:nvPr/>
        </p:nvSpPr>
        <p:spPr bwMode="auto">
          <a:xfrm flipH="1">
            <a:off x="2091311" y="3871457"/>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4912049" y="4435840"/>
            <a:ext cx="761608"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68" name="Picture 67"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30694373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Variations on Walk the Line- </a:t>
            </a:r>
            <a:br>
              <a:rPr lang="en-US" dirty="0" smtClean="0"/>
            </a:br>
            <a:r>
              <a:rPr lang="en-US" dirty="0" smtClean="0"/>
              <a:t>Jousting!</a:t>
            </a:r>
            <a:endParaRPr lang="en-US" dirty="0"/>
          </a:p>
        </p:txBody>
      </p:sp>
      <p:sp>
        <p:nvSpPr>
          <p:cNvPr id="3" name="Content Placeholder 2"/>
          <p:cNvSpPr>
            <a:spLocks noGrp="1"/>
          </p:cNvSpPr>
          <p:nvPr>
            <p:ph idx="1"/>
          </p:nvPr>
        </p:nvSpPr>
        <p:spPr>
          <a:xfrm>
            <a:off x="295861" y="1143000"/>
            <a:ext cx="8591550" cy="4525963"/>
          </a:xfrm>
        </p:spPr>
        <p:txBody>
          <a:bodyPr>
            <a:normAutofit/>
          </a:bodyPr>
          <a:lstStyle/>
          <a:p>
            <a:pPr marL="914400" lvl="1" indent="-514350">
              <a:buFont typeface="Arial"/>
              <a:buChar char="•"/>
            </a:pPr>
            <a:r>
              <a:rPr lang="en-US" sz="2000" dirty="0" smtClean="0"/>
              <a:t>Robots on opposite sides of the line move towards each other and try to knock object off of other robot</a:t>
            </a:r>
          </a:p>
          <a:p>
            <a:pPr marL="1314450" lvl="2" indent="-514350">
              <a:buFont typeface="Courier New"/>
              <a:buChar char="o"/>
            </a:pPr>
            <a:r>
              <a:rPr lang="en-US" sz="2000" dirty="0" smtClean="0"/>
              <a:t>Use whatever object is handy</a:t>
            </a:r>
          </a:p>
          <a:p>
            <a:pPr marL="400050" lvl="1" indent="0">
              <a:buNone/>
            </a:pPr>
            <a:r>
              <a:rPr lang="en-US" sz="2400" dirty="0" smtClean="0"/>
              <a:t>Engineering Point-</a:t>
            </a:r>
            <a:endParaRPr lang="en-US" sz="2400" dirty="0"/>
          </a:p>
          <a:p>
            <a:pPr marL="400050" lvl="1" indent="0">
              <a:buNone/>
            </a:pPr>
            <a:r>
              <a:rPr lang="en-US" sz="2000" dirty="0" smtClean="0"/>
              <a:t>Have the students engineer how they attach their lance (new unsharpened pencils work well) to their robot</a:t>
            </a:r>
          </a:p>
        </p:txBody>
      </p:sp>
      <p:grpSp>
        <p:nvGrpSpPr>
          <p:cNvPr id="22" name="Group 21"/>
          <p:cNvGrpSpPr/>
          <p:nvPr/>
        </p:nvGrpSpPr>
        <p:grpSpPr>
          <a:xfrm>
            <a:off x="2048131" y="3712536"/>
            <a:ext cx="4569238" cy="2514974"/>
            <a:chOff x="2048131" y="3276023"/>
            <a:chExt cx="4569238" cy="2514974"/>
          </a:xfrm>
        </p:grpSpPr>
        <p:sp>
          <p:nvSpPr>
            <p:cNvPr id="38" name="Rectangle 37"/>
            <p:cNvSpPr/>
            <p:nvPr/>
          </p:nvSpPr>
          <p:spPr>
            <a:xfrm>
              <a:off x="2048131" y="3276023"/>
              <a:ext cx="4569238" cy="251497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rot="10800000">
              <a:off x="5539622" y="4623981"/>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a:off x="2048131" y="4578715"/>
              <a:ext cx="45692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180143" y="3797961"/>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3" name="Line 7"/>
            <p:cNvSpPr>
              <a:spLocks noChangeShapeType="1"/>
            </p:cNvSpPr>
            <p:nvPr/>
          </p:nvSpPr>
          <p:spPr bwMode="auto">
            <a:xfrm>
              <a:off x="3369001" y="4192733"/>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4531245" y="4890367"/>
              <a:ext cx="761608" cy="0"/>
            </a:xfrm>
            <a:prstGeom prst="line">
              <a:avLst/>
            </a:prstGeom>
            <a:noFill/>
            <a:ln w="38100">
              <a:solidFill>
                <a:srgbClr val="FF0000"/>
              </a:solidFill>
              <a:prstDash val="sysDash"/>
              <a:round/>
              <a:headEnd/>
              <a:tailEnd type="stealth" w="med" len="med"/>
            </a:ln>
          </p:spPr>
          <p:txBody>
            <a:bodyPr/>
            <a:lstStyle/>
            <a:p>
              <a:endParaRPr lang="en-US" dirty="0"/>
            </a:p>
          </p:txBody>
        </p:sp>
        <p:cxnSp>
          <p:nvCxnSpPr>
            <p:cNvPr id="18" name="Straight Connector 17"/>
            <p:cNvCxnSpPr/>
            <p:nvPr/>
          </p:nvCxnSpPr>
          <p:spPr>
            <a:xfrm>
              <a:off x="2831019" y="4296436"/>
              <a:ext cx="778455" cy="492645"/>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126291" y="4296436"/>
              <a:ext cx="778455" cy="654414"/>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27" name="Picture 2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8" name="Picture 2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774878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KIPR DemoBot </a:t>
            </a:r>
            <a:endParaRPr lang="en-US" dirty="0"/>
          </a:p>
        </p:txBody>
      </p:sp>
      <p:pic>
        <p:nvPicPr>
          <p:cNvPr id="3" name="Picture 2"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Race Track</a:t>
            </a:r>
            <a:endParaRPr lang="en-US" dirty="0"/>
          </a:p>
        </p:txBody>
      </p:sp>
      <p:sp>
        <p:nvSpPr>
          <p:cNvPr id="3" name="Content Placeholder 2"/>
          <p:cNvSpPr>
            <a:spLocks noGrp="1"/>
          </p:cNvSpPr>
          <p:nvPr>
            <p:ph idx="1"/>
          </p:nvPr>
        </p:nvSpPr>
        <p:spPr>
          <a:xfrm>
            <a:off x="511278" y="633730"/>
            <a:ext cx="8591550" cy="4525963"/>
          </a:xfrm>
        </p:spPr>
        <p:txBody>
          <a:bodyPr>
            <a:normAutofit/>
          </a:bodyPr>
          <a:lstStyle/>
          <a:p>
            <a:pPr marL="457200" lvl="1" indent="0">
              <a:buNone/>
            </a:pPr>
            <a:r>
              <a:rPr lang="en-US" sz="2000" dirty="0" smtClean="0"/>
              <a:t>Brings in the concept of controlled driving</a:t>
            </a:r>
          </a:p>
          <a:p>
            <a:pPr marL="457200" lvl="1" indent="0">
              <a:buNone/>
            </a:pPr>
            <a:r>
              <a:rPr lang="en-US" sz="2000" dirty="0" smtClean="0"/>
              <a:t>Robot must move within the lane  completing the course</a:t>
            </a:r>
          </a:p>
          <a:p>
            <a:pPr lvl="1">
              <a:buFont typeface="Arial"/>
              <a:buChar char="•"/>
            </a:pPr>
            <a:r>
              <a:rPr lang="en-US" sz="1500" dirty="0" smtClean="0"/>
              <a:t>Make this a time trial the fastest to complete the course with no errors</a:t>
            </a:r>
          </a:p>
          <a:p>
            <a:pPr lvl="2">
              <a:buFont typeface="Courier New"/>
              <a:buChar char="o"/>
            </a:pPr>
            <a:r>
              <a:rPr lang="en-US" sz="1500" dirty="0" smtClean="0"/>
              <a:t>If you touch the line then you have to start over and the clock keeps running</a:t>
            </a:r>
          </a:p>
          <a:p>
            <a:pPr lvl="1">
              <a:buFont typeface="Arial"/>
              <a:buChar char="•"/>
            </a:pPr>
            <a:r>
              <a:rPr lang="en-US" sz="1500" dirty="0" smtClean="0"/>
              <a:t>You can use a much larger track if desired (taped lanes on the classroom floor work well)</a:t>
            </a:r>
          </a:p>
          <a:p>
            <a:pPr lvl="1">
              <a:buFont typeface="Arial"/>
              <a:buChar char="•"/>
            </a:pPr>
            <a:r>
              <a:rPr lang="en-US" sz="1500" dirty="0" smtClean="0"/>
              <a:t>You </a:t>
            </a:r>
            <a:r>
              <a:rPr lang="en-US" sz="1500" dirty="0"/>
              <a:t>can </a:t>
            </a:r>
            <a:r>
              <a:rPr lang="en-US" sz="1500" dirty="0" smtClean="0"/>
              <a:t>use different lane setups</a:t>
            </a:r>
          </a:p>
          <a:p>
            <a:pPr lvl="2">
              <a:buFont typeface="Courier New"/>
              <a:buChar char="o"/>
            </a:pPr>
            <a:r>
              <a:rPr lang="en-US" sz="1500" dirty="0" smtClean="0"/>
              <a:t>The tighter and more numerous the turns the more difficult it is</a:t>
            </a:r>
          </a:p>
          <a:p>
            <a:pPr lvl="1">
              <a:buFont typeface="Arial"/>
              <a:buChar char="•"/>
            </a:pPr>
            <a:r>
              <a:rPr lang="en-US" sz="1500" dirty="0" smtClean="0"/>
              <a:t>Extension- once finished, make them stop and back up all the way to the start</a:t>
            </a:r>
          </a:p>
          <a:p>
            <a:pPr marL="457200" lvl="1" indent="0">
              <a:buNone/>
            </a:pPr>
            <a:endParaRPr lang="en-US" sz="2000" dirty="0" smtClean="0"/>
          </a:p>
          <a:p>
            <a:pPr marL="914400" lvl="1" indent="-514350"/>
            <a:endParaRPr lang="en-US" sz="2400" dirty="0"/>
          </a:p>
        </p:txBody>
      </p:sp>
      <p:grpSp>
        <p:nvGrpSpPr>
          <p:cNvPr id="18" name="Group 17"/>
          <p:cNvGrpSpPr/>
          <p:nvPr/>
        </p:nvGrpSpPr>
        <p:grpSpPr>
          <a:xfrm>
            <a:off x="819358" y="3139802"/>
            <a:ext cx="2152045" cy="1407928"/>
            <a:chOff x="278985" y="2980095"/>
            <a:chExt cx="2780632" cy="1819167"/>
          </a:xfrm>
        </p:grpSpPr>
        <p:grpSp>
          <p:nvGrpSpPr>
            <p:cNvPr id="17" name="Group 16"/>
            <p:cNvGrpSpPr/>
            <p:nvPr/>
          </p:nvGrpSpPr>
          <p:grpSpPr>
            <a:xfrm>
              <a:off x="278985" y="2980095"/>
              <a:ext cx="2769015" cy="1819167"/>
              <a:chOff x="3037394" y="3721960"/>
              <a:chExt cx="2769015" cy="1610046"/>
            </a:xfrm>
          </p:grpSpPr>
          <p:sp>
            <p:nvSpPr>
              <p:cNvPr id="38" name="Rectangle 37"/>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4" name="Group 43"/>
              <p:cNvGrpSpPr/>
              <p:nvPr/>
            </p:nvGrpSpPr>
            <p:grpSpPr>
              <a:xfrm>
                <a:off x="3037394" y="4170207"/>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4" name="Freeform 3"/>
              <p:cNvSpPr/>
              <p:nvPr/>
            </p:nvSpPr>
            <p:spPr>
              <a:xfrm>
                <a:off x="3048000" y="3729789"/>
                <a:ext cx="2205789" cy="922422"/>
              </a:xfrm>
              <a:custGeom>
                <a:avLst/>
                <a:gdLst>
                  <a:gd name="connsiteX0" fmla="*/ 0 w 2205789"/>
                  <a:gd name="connsiteY0" fmla="*/ 347579 h 922422"/>
                  <a:gd name="connsiteX1" fmla="*/ 401053 w 2205789"/>
                  <a:gd name="connsiteY1" fmla="*/ 374316 h 922422"/>
                  <a:gd name="connsiteX2" fmla="*/ 548105 w 2205789"/>
                  <a:gd name="connsiteY2" fmla="*/ 387685 h 922422"/>
                  <a:gd name="connsiteX3" fmla="*/ 949158 w 2205789"/>
                  <a:gd name="connsiteY3" fmla="*/ 401053 h 922422"/>
                  <a:gd name="connsiteX4" fmla="*/ 1082842 w 2205789"/>
                  <a:gd name="connsiteY4" fmla="*/ 441158 h 922422"/>
                  <a:gd name="connsiteX5" fmla="*/ 1122947 w 2205789"/>
                  <a:gd name="connsiteY5" fmla="*/ 454527 h 922422"/>
                  <a:gd name="connsiteX6" fmla="*/ 1163053 w 2205789"/>
                  <a:gd name="connsiteY6" fmla="*/ 481264 h 922422"/>
                  <a:gd name="connsiteX7" fmla="*/ 1189789 w 2205789"/>
                  <a:gd name="connsiteY7" fmla="*/ 521369 h 922422"/>
                  <a:gd name="connsiteX8" fmla="*/ 1229895 w 2205789"/>
                  <a:gd name="connsiteY8" fmla="*/ 534737 h 922422"/>
                  <a:gd name="connsiteX9" fmla="*/ 1243263 w 2205789"/>
                  <a:gd name="connsiteY9" fmla="*/ 588211 h 922422"/>
                  <a:gd name="connsiteX10" fmla="*/ 1270000 w 2205789"/>
                  <a:gd name="connsiteY10" fmla="*/ 641685 h 922422"/>
                  <a:gd name="connsiteX11" fmla="*/ 1310105 w 2205789"/>
                  <a:gd name="connsiteY11" fmla="*/ 681790 h 922422"/>
                  <a:gd name="connsiteX12" fmla="*/ 1363579 w 2205789"/>
                  <a:gd name="connsiteY12" fmla="*/ 762000 h 922422"/>
                  <a:gd name="connsiteX13" fmla="*/ 1390316 w 2205789"/>
                  <a:gd name="connsiteY13" fmla="*/ 802106 h 922422"/>
                  <a:gd name="connsiteX14" fmla="*/ 1430421 w 2205789"/>
                  <a:gd name="connsiteY14" fmla="*/ 828843 h 922422"/>
                  <a:gd name="connsiteX15" fmla="*/ 1470526 w 2205789"/>
                  <a:gd name="connsiteY15" fmla="*/ 842211 h 922422"/>
                  <a:gd name="connsiteX16" fmla="*/ 1590842 w 2205789"/>
                  <a:gd name="connsiteY16" fmla="*/ 909053 h 922422"/>
                  <a:gd name="connsiteX17" fmla="*/ 1724526 w 2205789"/>
                  <a:gd name="connsiteY17" fmla="*/ 922422 h 922422"/>
                  <a:gd name="connsiteX18" fmla="*/ 2045368 w 2205789"/>
                  <a:gd name="connsiteY18" fmla="*/ 909053 h 922422"/>
                  <a:gd name="connsiteX19" fmla="*/ 2085474 w 2205789"/>
                  <a:gd name="connsiteY19" fmla="*/ 868948 h 922422"/>
                  <a:gd name="connsiteX20" fmla="*/ 2138947 w 2205789"/>
                  <a:gd name="connsiteY20" fmla="*/ 788737 h 922422"/>
                  <a:gd name="connsiteX21" fmla="*/ 2165684 w 2205789"/>
                  <a:gd name="connsiteY21" fmla="*/ 748632 h 922422"/>
                  <a:gd name="connsiteX22" fmla="*/ 2192421 w 2205789"/>
                  <a:gd name="connsiteY22" fmla="*/ 708527 h 922422"/>
                  <a:gd name="connsiteX23" fmla="*/ 2205789 w 2205789"/>
                  <a:gd name="connsiteY23" fmla="*/ 655053 h 922422"/>
                  <a:gd name="connsiteX24" fmla="*/ 2165684 w 2205789"/>
                  <a:gd name="connsiteY24" fmla="*/ 414422 h 922422"/>
                  <a:gd name="connsiteX25" fmla="*/ 2152316 w 2205789"/>
                  <a:gd name="connsiteY25" fmla="*/ 374316 h 922422"/>
                  <a:gd name="connsiteX26" fmla="*/ 2112211 w 2205789"/>
                  <a:gd name="connsiteY26" fmla="*/ 360948 h 922422"/>
                  <a:gd name="connsiteX27" fmla="*/ 2072105 w 2205789"/>
                  <a:gd name="connsiteY27" fmla="*/ 280737 h 922422"/>
                  <a:gd name="connsiteX28" fmla="*/ 2032000 w 2205789"/>
                  <a:gd name="connsiteY28" fmla="*/ 200527 h 922422"/>
                  <a:gd name="connsiteX29" fmla="*/ 1991895 w 2205789"/>
                  <a:gd name="connsiteY29" fmla="*/ 80211 h 922422"/>
                  <a:gd name="connsiteX30" fmla="*/ 1978526 w 2205789"/>
                  <a:gd name="connsiteY30" fmla="*/ 40106 h 922422"/>
                  <a:gd name="connsiteX31" fmla="*/ 1965158 w 2205789"/>
                  <a:gd name="connsiteY31" fmla="*/ 0 h 9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05789" h="922422">
                    <a:moveTo>
                      <a:pt x="0" y="347579"/>
                    </a:moveTo>
                    <a:cubicBezTo>
                      <a:pt x="214148" y="378173"/>
                      <a:pt x="200" y="350736"/>
                      <a:pt x="401053" y="374316"/>
                    </a:cubicBezTo>
                    <a:cubicBezTo>
                      <a:pt x="450188" y="377206"/>
                      <a:pt x="498944" y="385287"/>
                      <a:pt x="548105" y="387685"/>
                    </a:cubicBezTo>
                    <a:cubicBezTo>
                      <a:pt x="681705" y="394202"/>
                      <a:pt x="815474" y="396597"/>
                      <a:pt x="949158" y="401053"/>
                    </a:cubicBezTo>
                    <a:cubicBezTo>
                      <a:pt x="1029967" y="421256"/>
                      <a:pt x="985211" y="408614"/>
                      <a:pt x="1082842" y="441158"/>
                    </a:cubicBezTo>
                    <a:cubicBezTo>
                      <a:pt x="1096210" y="445614"/>
                      <a:pt x="1111222" y="446710"/>
                      <a:pt x="1122947" y="454527"/>
                    </a:cubicBezTo>
                    <a:lnTo>
                      <a:pt x="1163053" y="481264"/>
                    </a:lnTo>
                    <a:cubicBezTo>
                      <a:pt x="1171965" y="494632"/>
                      <a:pt x="1177243" y="511332"/>
                      <a:pt x="1189789" y="521369"/>
                    </a:cubicBezTo>
                    <a:cubicBezTo>
                      <a:pt x="1200793" y="530172"/>
                      <a:pt x="1221092" y="523733"/>
                      <a:pt x="1229895" y="534737"/>
                    </a:cubicBezTo>
                    <a:cubicBezTo>
                      <a:pt x="1241373" y="549084"/>
                      <a:pt x="1236812" y="571008"/>
                      <a:pt x="1243263" y="588211"/>
                    </a:cubicBezTo>
                    <a:cubicBezTo>
                      <a:pt x="1250260" y="606871"/>
                      <a:pt x="1258417" y="625468"/>
                      <a:pt x="1270000" y="641685"/>
                    </a:cubicBezTo>
                    <a:cubicBezTo>
                      <a:pt x="1280989" y="657069"/>
                      <a:pt x="1298498" y="666867"/>
                      <a:pt x="1310105" y="681790"/>
                    </a:cubicBezTo>
                    <a:cubicBezTo>
                      <a:pt x="1329833" y="707155"/>
                      <a:pt x="1345754" y="735263"/>
                      <a:pt x="1363579" y="762000"/>
                    </a:cubicBezTo>
                    <a:cubicBezTo>
                      <a:pt x="1372491" y="775369"/>
                      <a:pt x="1376947" y="793194"/>
                      <a:pt x="1390316" y="802106"/>
                    </a:cubicBezTo>
                    <a:cubicBezTo>
                      <a:pt x="1403684" y="811018"/>
                      <a:pt x="1416050" y="821658"/>
                      <a:pt x="1430421" y="828843"/>
                    </a:cubicBezTo>
                    <a:cubicBezTo>
                      <a:pt x="1443025" y="835145"/>
                      <a:pt x="1457158" y="837755"/>
                      <a:pt x="1470526" y="842211"/>
                    </a:cubicBezTo>
                    <a:cubicBezTo>
                      <a:pt x="1506124" y="865943"/>
                      <a:pt x="1544957" y="901994"/>
                      <a:pt x="1590842" y="909053"/>
                    </a:cubicBezTo>
                    <a:cubicBezTo>
                      <a:pt x="1635105" y="915863"/>
                      <a:pt x="1679965" y="917966"/>
                      <a:pt x="1724526" y="922422"/>
                    </a:cubicBezTo>
                    <a:cubicBezTo>
                      <a:pt x="1831473" y="917966"/>
                      <a:pt x="1939484" y="924740"/>
                      <a:pt x="2045368" y="909053"/>
                    </a:cubicBezTo>
                    <a:cubicBezTo>
                      <a:pt x="2064070" y="906282"/>
                      <a:pt x="2073867" y="883871"/>
                      <a:pt x="2085474" y="868948"/>
                    </a:cubicBezTo>
                    <a:cubicBezTo>
                      <a:pt x="2105202" y="843583"/>
                      <a:pt x="2121123" y="815474"/>
                      <a:pt x="2138947" y="788737"/>
                    </a:cubicBezTo>
                    <a:lnTo>
                      <a:pt x="2165684" y="748632"/>
                    </a:lnTo>
                    <a:lnTo>
                      <a:pt x="2192421" y="708527"/>
                    </a:lnTo>
                    <a:cubicBezTo>
                      <a:pt x="2196877" y="690702"/>
                      <a:pt x="2205789" y="673426"/>
                      <a:pt x="2205789" y="655053"/>
                    </a:cubicBezTo>
                    <a:cubicBezTo>
                      <a:pt x="2205789" y="513667"/>
                      <a:pt x="2201139" y="520789"/>
                      <a:pt x="2165684" y="414422"/>
                    </a:cubicBezTo>
                    <a:cubicBezTo>
                      <a:pt x="2161228" y="401053"/>
                      <a:pt x="2165685" y="378772"/>
                      <a:pt x="2152316" y="374316"/>
                    </a:cubicBezTo>
                    <a:lnTo>
                      <a:pt x="2112211" y="360948"/>
                    </a:lnTo>
                    <a:cubicBezTo>
                      <a:pt x="2078606" y="260137"/>
                      <a:pt x="2123938" y="384405"/>
                      <a:pt x="2072105" y="280737"/>
                    </a:cubicBezTo>
                    <a:cubicBezTo>
                      <a:pt x="2016760" y="170046"/>
                      <a:pt x="2108622" y="315458"/>
                      <a:pt x="2032000" y="200527"/>
                    </a:cubicBezTo>
                    <a:lnTo>
                      <a:pt x="1991895" y="80211"/>
                    </a:lnTo>
                    <a:lnTo>
                      <a:pt x="1978526" y="40106"/>
                    </a:lnTo>
                    <a:lnTo>
                      <a:pt x="1965158" y="0"/>
                    </a:ln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Freeform 15"/>
              <p:cNvSpPr/>
              <p:nvPr/>
            </p:nvSpPr>
            <p:spPr>
              <a:xfrm>
                <a:off x="3997160" y="4313083"/>
                <a:ext cx="1524000" cy="766918"/>
              </a:xfrm>
              <a:custGeom>
                <a:avLst/>
                <a:gdLst>
                  <a:gd name="connsiteX0" fmla="*/ 0 w 1524000"/>
                  <a:gd name="connsiteY0" fmla="*/ 240631 h 735263"/>
                  <a:gd name="connsiteX1" fmla="*/ 66842 w 1524000"/>
                  <a:gd name="connsiteY1" fmla="*/ 254000 h 735263"/>
                  <a:gd name="connsiteX2" fmla="*/ 147052 w 1524000"/>
                  <a:gd name="connsiteY2" fmla="*/ 307474 h 735263"/>
                  <a:gd name="connsiteX3" fmla="*/ 187157 w 1524000"/>
                  <a:gd name="connsiteY3" fmla="*/ 334210 h 735263"/>
                  <a:gd name="connsiteX4" fmla="*/ 227263 w 1524000"/>
                  <a:gd name="connsiteY4" fmla="*/ 360947 h 735263"/>
                  <a:gd name="connsiteX5" fmla="*/ 267368 w 1524000"/>
                  <a:gd name="connsiteY5" fmla="*/ 387684 h 735263"/>
                  <a:gd name="connsiteX6" fmla="*/ 320842 w 1524000"/>
                  <a:gd name="connsiteY6" fmla="*/ 467895 h 735263"/>
                  <a:gd name="connsiteX7" fmla="*/ 374315 w 1524000"/>
                  <a:gd name="connsiteY7" fmla="*/ 521368 h 735263"/>
                  <a:gd name="connsiteX8" fmla="*/ 414421 w 1524000"/>
                  <a:gd name="connsiteY8" fmla="*/ 548105 h 735263"/>
                  <a:gd name="connsiteX9" fmla="*/ 441157 w 1524000"/>
                  <a:gd name="connsiteY9" fmla="*/ 588210 h 735263"/>
                  <a:gd name="connsiteX10" fmla="*/ 481263 w 1524000"/>
                  <a:gd name="connsiteY10" fmla="*/ 601579 h 735263"/>
                  <a:gd name="connsiteX11" fmla="*/ 588210 w 1524000"/>
                  <a:gd name="connsiteY11" fmla="*/ 641684 h 735263"/>
                  <a:gd name="connsiteX12" fmla="*/ 628315 w 1524000"/>
                  <a:gd name="connsiteY12" fmla="*/ 668421 h 735263"/>
                  <a:gd name="connsiteX13" fmla="*/ 695157 w 1524000"/>
                  <a:gd name="connsiteY13" fmla="*/ 681789 h 735263"/>
                  <a:gd name="connsiteX14" fmla="*/ 748631 w 1524000"/>
                  <a:gd name="connsiteY14" fmla="*/ 695158 h 735263"/>
                  <a:gd name="connsiteX15" fmla="*/ 788736 w 1524000"/>
                  <a:gd name="connsiteY15" fmla="*/ 708526 h 735263"/>
                  <a:gd name="connsiteX16" fmla="*/ 1069473 w 1524000"/>
                  <a:gd name="connsiteY16" fmla="*/ 735263 h 735263"/>
                  <a:gd name="connsiteX17" fmla="*/ 1256631 w 1524000"/>
                  <a:gd name="connsiteY17" fmla="*/ 721895 h 735263"/>
                  <a:gd name="connsiteX18" fmla="*/ 1336842 w 1524000"/>
                  <a:gd name="connsiteY18" fmla="*/ 668421 h 735263"/>
                  <a:gd name="connsiteX19" fmla="*/ 1390315 w 1524000"/>
                  <a:gd name="connsiteY19" fmla="*/ 601579 h 735263"/>
                  <a:gd name="connsiteX20" fmla="*/ 1483894 w 1524000"/>
                  <a:gd name="connsiteY20" fmla="*/ 508000 h 735263"/>
                  <a:gd name="connsiteX21" fmla="*/ 1524000 w 1524000"/>
                  <a:gd name="connsiteY21" fmla="*/ 360947 h 735263"/>
                  <a:gd name="connsiteX22" fmla="*/ 1497263 w 1524000"/>
                  <a:gd name="connsiteY22" fmla="*/ 147052 h 735263"/>
                  <a:gd name="connsiteX23" fmla="*/ 1483894 w 1524000"/>
                  <a:gd name="connsiteY23" fmla="*/ 106947 h 735263"/>
                  <a:gd name="connsiteX24" fmla="*/ 1457157 w 1524000"/>
                  <a:gd name="connsiteY24" fmla="*/ 66842 h 735263"/>
                  <a:gd name="connsiteX25" fmla="*/ 1457157 w 1524000"/>
                  <a:gd name="connsiteY25" fmla="*/ 0 h 73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4000" h="735263">
                    <a:moveTo>
                      <a:pt x="0" y="240631"/>
                    </a:moveTo>
                    <a:cubicBezTo>
                      <a:pt x="22281" y="245087"/>
                      <a:pt x="46157" y="244597"/>
                      <a:pt x="66842" y="254000"/>
                    </a:cubicBezTo>
                    <a:cubicBezTo>
                      <a:pt x="96095" y="267297"/>
                      <a:pt x="120315" y="289649"/>
                      <a:pt x="147052" y="307474"/>
                    </a:cubicBezTo>
                    <a:lnTo>
                      <a:pt x="187157" y="334210"/>
                    </a:lnTo>
                    <a:lnTo>
                      <a:pt x="227263" y="360947"/>
                    </a:lnTo>
                    <a:lnTo>
                      <a:pt x="267368" y="387684"/>
                    </a:lnTo>
                    <a:cubicBezTo>
                      <a:pt x="299154" y="483043"/>
                      <a:pt x="254083" y="367756"/>
                      <a:pt x="320842" y="467895"/>
                    </a:cubicBezTo>
                    <a:cubicBezTo>
                      <a:pt x="361584" y="529007"/>
                      <a:pt x="297924" y="495905"/>
                      <a:pt x="374315" y="521368"/>
                    </a:cubicBezTo>
                    <a:cubicBezTo>
                      <a:pt x="387684" y="530280"/>
                      <a:pt x="403060" y="536744"/>
                      <a:pt x="414421" y="548105"/>
                    </a:cubicBezTo>
                    <a:cubicBezTo>
                      <a:pt x="425782" y="559466"/>
                      <a:pt x="428611" y="578173"/>
                      <a:pt x="441157" y="588210"/>
                    </a:cubicBezTo>
                    <a:cubicBezTo>
                      <a:pt x="452161" y="597013"/>
                      <a:pt x="468311" y="596028"/>
                      <a:pt x="481263" y="601579"/>
                    </a:cubicBezTo>
                    <a:cubicBezTo>
                      <a:pt x="579130" y="643523"/>
                      <a:pt x="489624" y="617038"/>
                      <a:pt x="588210" y="641684"/>
                    </a:cubicBezTo>
                    <a:cubicBezTo>
                      <a:pt x="601578" y="650596"/>
                      <a:pt x="613271" y="662780"/>
                      <a:pt x="628315" y="668421"/>
                    </a:cubicBezTo>
                    <a:cubicBezTo>
                      <a:pt x="649590" y="676399"/>
                      <a:pt x="672976" y="676860"/>
                      <a:pt x="695157" y="681789"/>
                    </a:cubicBezTo>
                    <a:cubicBezTo>
                      <a:pt x="713093" y="685775"/>
                      <a:pt x="730965" y="690110"/>
                      <a:pt x="748631" y="695158"/>
                    </a:cubicBezTo>
                    <a:cubicBezTo>
                      <a:pt x="762180" y="699029"/>
                      <a:pt x="774918" y="705762"/>
                      <a:pt x="788736" y="708526"/>
                    </a:cubicBezTo>
                    <a:cubicBezTo>
                      <a:pt x="875130" y="725805"/>
                      <a:pt x="988048" y="729447"/>
                      <a:pt x="1069473" y="735263"/>
                    </a:cubicBezTo>
                    <a:cubicBezTo>
                      <a:pt x="1131859" y="730807"/>
                      <a:pt x="1195953" y="737064"/>
                      <a:pt x="1256631" y="721895"/>
                    </a:cubicBezTo>
                    <a:cubicBezTo>
                      <a:pt x="1287805" y="714101"/>
                      <a:pt x="1336842" y="668421"/>
                      <a:pt x="1336842" y="668421"/>
                    </a:cubicBezTo>
                    <a:cubicBezTo>
                      <a:pt x="1366946" y="578107"/>
                      <a:pt x="1325196" y="676001"/>
                      <a:pt x="1390315" y="601579"/>
                    </a:cubicBezTo>
                    <a:cubicBezTo>
                      <a:pt x="1478645" y="500630"/>
                      <a:pt x="1401447" y="535482"/>
                      <a:pt x="1483894" y="508000"/>
                    </a:cubicBezTo>
                    <a:cubicBezTo>
                      <a:pt x="1514049" y="387381"/>
                      <a:pt x="1499010" y="435913"/>
                      <a:pt x="1524000" y="360947"/>
                    </a:cubicBezTo>
                    <a:cubicBezTo>
                      <a:pt x="1513639" y="236622"/>
                      <a:pt x="1522092" y="233954"/>
                      <a:pt x="1497263" y="147052"/>
                    </a:cubicBezTo>
                    <a:cubicBezTo>
                      <a:pt x="1493392" y="133503"/>
                      <a:pt x="1490196" y="119551"/>
                      <a:pt x="1483894" y="106947"/>
                    </a:cubicBezTo>
                    <a:cubicBezTo>
                      <a:pt x="1476709" y="92576"/>
                      <a:pt x="1461054" y="82429"/>
                      <a:pt x="1457157" y="66842"/>
                    </a:cubicBezTo>
                    <a:cubicBezTo>
                      <a:pt x="1451753" y="45227"/>
                      <a:pt x="1457157" y="22281"/>
                      <a:pt x="1457157" y="0"/>
                    </a:cubicBezTo>
                  </a:path>
                </a:pathLst>
              </a:custGeom>
              <a:ln w="38100">
                <a:solidFill>
                  <a:srgbClr val="FF0000"/>
                </a:solidFill>
                <a:prstDash val="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7" name="Freeform 6"/>
            <p:cNvSpPr/>
            <p:nvPr/>
          </p:nvSpPr>
          <p:spPr>
            <a:xfrm>
              <a:off x="278985" y="3117187"/>
              <a:ext cx="2780632" cy="1671053"/>
            </a:xfrm>
            <a:custGeom>
              <a:avLst/>
              <a:gdLst>
                <a:gd name="connsiteX0" fmla="*/ 0 w 2780632"/>
                <a:gd name="connsiteY0" fmla="*/ 1283369 h 1671053"/>
                <a:gd name="connsiteX1" fmla="*/ 213895 w 2780632"/>
                <a:gd name="connsiteY1" fmla="*/ 1296737 h 1671053"/>
                <a:gd name="connsiteX2" fmla="*/ 307474 w 2780632"/>
                <a:gd name="connsiteY2" fmla="*/ 1323474 h 1671053"/>
                <a:gd name="connsiteX3" fmla="*/ 374316 w 2780632"/>
                <a:gd name="connsiteY3" fmla="*/ 1336842 h 1671053"/>
                <a:gd name="connsiteX4" fmla="*/ 1002632 w 2780632"/>
                <a:gd name="connsiteY4" fmla="*/ 1363579 h 1671053"/>
                <a:gd name="connsiteX5" fmla="*/ 1082842 w 2780632"/>
                <a:gd name="connsiteY5" fmla="*/ 1417053 h 1671053"/>
                <a:gd name="connsiteX6" fmla="*/ 1122948 w 2780632"/>
                <a:gd name="connsiteY6" fmla="*/ 1443790 h 1671053"/>
                <a:gd name="connsiteX7" fmla="*/ 1243263 w 2780632"/>
                <a:gd name="connsiteY7" fmla="*/ 1497263 h 1671053"/>
                <a:gd name="connsiteX8" fmla="*/ 1310105 w 2780632"/>
                <a:gd name="connsiteY8" fmla="*/ 1550737 h 1671053"/>
                <a:gd name="connsiteX9" fmla="*/ 1390316 w 2780632"/>
                <a:gd name="connsiteY9" fmla="*/ 1604211 h 1671053"/>
                <a:gd name="connsiteX10" fmla="*/ 1483895 w 2780632"/>
                <a:gd name="connsiteY10" fmla="*/ 1630948 h 1671053"/>
                <a:gd name="connsiteX11" fmla="*/ 1577474 w 2780632"/>
                <a:gd name="connsiteY11" fmla="*/ 1644316 h 1671053"/>
                <a:gd name="connsiteX12" fmla="*/ 1764632 w 2780632"/>
                <a:gd name="connsiteY12" fmla="*/ 1671053 h 1671053"/>
                <a:gd name="connsiteX13" fmla="*/ 2245895 w 2780632"/>
                <a:gd name="connsiteY13" fmla="*/ 1657684 h 1671053"/>
                <a:gd name="connsiteX14" fmla="*/ 2299369 w 2780632"/>
                <a:gd name="connsiteY14" fmla="*/ 1644316 h 1671053"/>
                <a:gd name="connsiteX15" fmla="*/ 2379579 w 2780632"/>
                <a:gd name="connsiteY15" fmla="*/ 1604211 h 1671053"/>
                <a:gd name="connsiteX16" fmla="*/ 2513263 w 2780632"/>
                <a:gd name="connsiteY16" fmla="*/ 1537369 h 1671053"/>
                <a:gd name="connsiteX17" fmla="*/ 2580105 w 2780632"/>
                <a:gd name="connsiteY17" fmla="*/ 1470527 h 1671053"/>
                <a:gd name="connsiteX18" fmla="*/ 2620211 w 2780632"/>
                <a:gd name="connsiteY18" fmla="*/ 1457158 h 1671053"/>
                <a:gd name="connsiteX19" fmla="*/ 2700421 w 2780632"/>
                <a:gd name="connsiteY19" fmla="*/ 1403684 h 1671053"/>
                <a:gd name="connsiteX20" fmla="*/ 2753895 w 2780632"/>
                <a:gd name="connsiteY20" fmla="*/ 1283369 h 1671053"/>
                <a:gd name="connsiteX21" fmla="*/ 2767263 w 2780632"/>
                <a:gd name="connsiteY21" fmla="*/ 1243263 h 1671053"/>
                <a:gd name="connsiteX22" fmla="*/ 2780632 w 2780632"/>
                <a:gd name="connsiteY22" fmla="*/ 1203158 h 1671053"/>
                <a:gd name="connsiteX23" fmla="*/ 2767263 w 2780632"/>
                <a:gd name="connsiteY23" fmla="*/ 1056105 h 1671053"/>
                <a:gd name="connsiteX24" fmla="*/ 2740526 w 2780632"/>
                <a:gd name="connsiteY24" fmla="*/ 815474 h 1671053"/>
                <a:gd name="connsiteX25" fmla="*/ 2713790 w 2780632"/>
                <a:gd name="connsiteY25" fmla="*/ 601579 h 1671053"/>
                <a:gd name="connsiteX26" fmla="*/ 2727158 w 2780632"/>
                <a:gd name="connsiteY26" fmla="*/ 0 h 167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80632" h="1671053">
                  <a:moveTo>
                    <a:pt x="0" y="1283369"/>
                  </a:moveTo>
                  <a:cubicBezTo>
                    <a:pt x="71298" y="1287825"/>
                    <a:pt x="142812" y="1289629"/>
                    <a:pt x="213895" y="1296737"/>
                  </a:cubicBezTo>
                  <a:cubicBezTo>
                    <a:pt x="255582" y="1300906"/>
                    <a:pt x="269464" y="1313971"/>
                    <a:pt x="307474" y="1323474"/>
                  </a:cubicBezTo>
                  <a:cubicBezTo>
                    <a:pt x="329517" y="1328985"/>
                    <a:pt x="351680" y="1334874"/>
                    <a:pt x="374316" y="1336842"/>
                  </a:cubicBezTo>
                  <a:cubicBezTo>
                    <a:pt x="522818" y="1349755"/>
                    <a:pt x="890759" y="1359721"/>
                    <a:pt x="1002632" y="1363579"/>
                  </a:cubicBezTo>
                  <a:lnTo>
                    <a:pt x="1082842" y="1417053"/>
                  </a:lnTo>
                  <a:cubicBezTo>
                    <a:pt x="1096211" y="1425965"/>
                    <a:pt x="1107705" y="1438709"/>
                    <a:pt x="1122948" y="1443790"/>
                  </a:cubicBezTo>
                  <a:cubicBezTo>
                    <a:pt x="1218400" y="1475608"/>
                    <a:pt x="1179708" y="1454894"/>
                    <a:pt x="1243263" y="1497263"/>
                  </a:cubicBezTo>
                  <a:cubicBezTo>
                    <a:pt x="1292665" y="1571367"/>
                    <a:pt x="1241734" y="1512753"/>
                    <a:pt x="1310105" y="1550737"/>
                  </a:cubicBezTo>
                  <a:cubicBezTo>
                    <a:pt x="1338195" y="1566343"/>
                    <a:pt x="1359831" y="1594050"/>
                    <a:pt x="1390316" y="1604211"/>
                  </a:cubicBezTo>
                  <a:cubicBezTo>
                    <a:pt x="1424674" y="1615663"/>
                    <a:pt x="1446971" y="1624235"/>
                    <a:pt x="1483895" y="1630948"/>
                  </a:cubicBezTo>
                  <a:cubicBezTo>
                    <a:pt x="1514896" y="1636585"/>
                    <a:pt x="1546393" y="1639136"/>
                    <a:pt x="1577474" y="1644316"/>
                  </a:cubicBezTo>
                  <a:cubicBezTo>
                    <a:pt x="1747741" y="1672693"/>
                    <a:pt x="1508330" y="1642574"/>
                    <a:pt x="1764632" y="1671053"/>
                  </a:cubicBezTo>
                  <a:cubicBezTo>
                    <a:pt x="1925053" y="1666597"/>
                    <a:pt x="2085612" y="1665698"/>
                    <a:pt x="2245895" y="1657684"/>
                  </a:cubicBezTo>
                  <a:cubicBezTo>
                    <a:pt x="2264245" y="1656766"/>
                    <a:pt x="2282481" y="1651554"/>
                    <a:pt x="2299369" y="1644316"/>
                  </a:cubicBezTo>
                  <a:cubicBezTo>
                    <a:pt x="2480772" y="1566572"/>
                    <a:pt x="2210589" y="1660540"/>
                    <a:pt x="2379579" y="1604211"/>
                  </a:cubicBezTo>
                  <a:cubicBezTo>
                    <a:pt x="2475077" y="1540546"/>
                    <a:pt x="2428616" y="1558530"/>
                    <a:pt x="2513263" y="1537369"/>
                  </a:cubicBezTo>
                  <a:cubicBezTo>
                    <a:pt x="2540000" y="1497263"/>
                    <a:pt x="2535543" y="1492808"/>
                    <a:pt x="2580105" y="1470527"/>
                  </a:cubicBezTo>
                  <a:cubicBezTo>
                    <a:pt x="2592709" y="1464225"/>
                    <a:pt x="2607893" y="1464002"/>
                    <a:pt x="2620211" y="1457158"/>
                  </a:cubicBezTo>
                  <a:cubicBezTo>
                    <a:pt x="2648301" y="1441552"/>
                    <a:pt x="2700421" y="1403684"/>
                    <a:pt x="2700421" y="1403684"/>
                  </a:cubicBezTo>
                  <a:cubicBezTo>
                    <a:pt x="2742790" y="1340131"/>
                    <a:pt x="2722078" y="1378819"/>
                    <a:pt x="2753895" y="1283369"/>
                  </a:cubicBezTo>
                  <a:lnTo>
                    <a:pt x="2767263" y="1243263"/>
                  </a:lnTo>
                  <a:lnTo>
                    <a:pt x="2780632" y="1203158"/>
                  </a:lnTo>
                  <a:cubicBezTo>
                    <a:pt x="2776176" y="1154140"/>
                    <a:pt x="2772416" y="1105054"/>
                    <a:pt x="2767263" y="1056105"/>
                  </a:cubicBezTo>
                  <a:cubicBezTo>
                    <a:pt x="2738487" y="782730"/>
                    <a:pt x="2769753" y="1136971"/>
                    <a:pt x="2740526" y="815474"/>
                  </a:cubicBezTo>
                  <a:cubicBezTo>
                    <a:pt x="2723504" y="628228"/>
                    <a:pt x="2740901" y="710026"/>
                    <a:pt x="2713790" y="601579"/>
                  </a:cubicBezTo>
                  <a:cubicBezTo>
                    <a:pt x="2728431" y="89141"/>
                    <a:pt x="2727158" y="289713"/>
                    <a:pt x="2727158" y="0"/>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82" name="Group 81"/>
          <p:cNvGrpSpPr/>
          <p:nvPr/>
        </p:nvGrpSpPr>
        <p:grpSpPr>
          <a:xfrm>
            <a:off x="3682111" y="3138773"/>
            <a:ext cx="3856702" cy="2976209"/>
            <a:chOff x="3421073" y="3311380"/>
            <a:chExt cx="4333873" cy="3344441"/>
          </a:xfrm>
        </p:grpSpPr>
        <p:grpSp>
          <p:nvGrpSpPr>
            <p:cNvPr id="37" name="Group 36"/>
            <p:cNvGrpSpPr/>
            <p:nvPr/>
          </p:nvGrpSpPr>
          <p:grpSpPr>
            <a:xfrm>
              <a:off x="3421073" y="3311380"/>
              <a:ext cx="4333873" cy="3344441"/>
              <a:chOff x="3486653" y="2999974"/>
              <a:chExt cx="4333873" cy="3344441"/>
            </a:xfrm>
          </p:grpSpPr>
          <p:sp>
            <p:nvSpPr>
              <p:cNvPr id="49" name="Rectangle 48"/>
              <p:cNvSpPr/>
              <p:nvPr/>
            </p:nvSpPr>
            <p:spPr>
              <a:xfrm>
                <a:off x="3513390" y="2999974"/>
                <a:ext cx="4307136" cy="3344441"/>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2" name="Group 51"/>
              <p:cNvGrpSpPr/>
              <p:nvPr/>
            </p:nvGrpSpPr>
            <p:grpSpPr>
              <a:xfrm>
                <a:off x="3796637" y="3049760"/>
                <a:ext cx="508001" cy="482600"/>
                <a:chOff x="936624" y="3121025"/>
                <a:chExt cx="857251" cy="736600"/>
              </a:xfrm>
            </p:grpSpPr>
            <p:sp>
              <p:nvSpPr>
                <p:cNvPr id="65" name="Rectangle 6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ounded Rectangle 6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ounded Rectangle 6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26" name="Straight Connector 25"/>
              <p:cNvCxnSpPr/>
              <p:nvPr/>
            </p:nvCxnSpPr>
            <p:spPr>
              <a:xfrm>
                <a:off x="3513390" y="2999974"/>
                <a:ext cx="306387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505158" y="4503931"/>
                <a:ext cx="222450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Freeform 27"/>
              <p:cNvSpPr/>
              <p:nvPr/>
            </p:nvSpPr>
            <p:spPr>
              <a:xfrm>
                <a:off x="6550526" y="3007895"/>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34" name="Group 33"/>
              <p:cNvGrpSpPr/>
              <p:nvPr/>
            </p:nvGrpSpPr>
            <p:grpSpPr>
              <a:xfrm>
                <a:off x="3486653" y="3631037"/>
                <a:ext cx="3367944" cy="2033762"/>
                <a:chOff x="3486653" y="3787022"/>
                <a:chExt cx="3367944" cy="2033762"/>
              </a:xfrm>
            </p:grpSpPr>
            <p:cxnSp>
              <p:nvCxnSpPr>
                <p:cNvPr id="72" name="Straight Connector 71"/>
                <p:cNvCxnSpPr/>
                <p:nvPr/>
              </p:nvCxnSpPr>
              <p:spPr>
                <a:xfrm>
                  <a:off x="3486653" y="3787022"/>
                  <a:ext cx="3117346" cy="802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465054" y="5293410"/>
                  <a:ext cx="1122946" cy="2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Freeform 74"/>
                <p:cNvSpPr/>
                <p:nvPr/>
              </p:nvSpPr>
              <p:spPr>
                <a:xfrm rot="10800000">
                  <a:off x="3513390" y="3787022"/>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6" name="Freeform 75"/>
                <p:cNvSpPr/>
                <p:nvPr/>
              </p:nvSpPr>
              <p:spPr>
                <a:xfrm>
                  <a:off x="5588010" y="5297654"/>
                  <a:ext cx="1266587" cy="519371"/>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7" name="Straight Connector 76"/>
                <p:cNvCxnSpPr/>
                <p:nvPr/>
              </p:nvCxnSpPr>
              <p:spPr>
                <a:xfrm>
                  <a:off x="3513389" y="5817025"/>
                  <a:ext cx="2206957" cy="3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8" name="Freeform 77"/>
              <p:cNvSpPr/>
              <p:nvPr/>
            </p:nvSpPr>
            <p:spPr>
              <a:xfrm>
                <a:off x="6550526" y="4514525"/>
                <a:ext cx="1266587" cy="182989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9" name="Straight Connector 78"/>
              <p:cNvCxnSpPr/>
              <p:nvPr/>
            </p:nvCxnSpPr>
            <p:spPr>
              <a:xfrm>
                <a:off x="3486653" y="6344415"/>
                <a:ext cx="324301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1" name="Freeform 80"/>
            <p:cNvSpPr/>
            <p:nvPr/>
          </p:nvSpPr>
          <p:spPr>
            <a:xfrm>
              <a:off x="3529263" y="3569368"/>
              <a:ext cx="3703053" cy="2870069"/>
            </a:xfrm>
            <a:custGeom>
              <a:avLst/>
              <a:gdLst>
                <a:gd name="connsiteX0" fmla="*/ 828842 w 3703053"/>
                <a:gd name="connsiteY0" fmla="*/ 0 h 2870069"/>
                <a:gd name="connsiteX1" fmla="*/ 2767263 w 3703053"/>
                <a:gd name="connsiteY1" fmla="*/ 13369 h 2870069"/>
                <a:gd name="connsiteX2" fmla="*/ 2981158 w 3703053"/>
                <a:gd name="connsiteY2" fmla="*/ 26737 h 2870069"/>
                <a:gd name="connsiteX3" fmla="*/ 3034632 w 3703053"/>
                <a:gd name="connsiteY3" fmla="*/ 40106 h 2870069"/>
                <a:gd name="connsiteX4" fmla="*/ 3128211 w 3703053"/>
                <a:gd name="connsiteY4" fmla="*/ 66843 h 2870069"/>
                <a:gd name="connsiteX5" fmla="*/ 3261895 w 3703053"/>
                <a:gd name="connsiteY5" fmla="*/ 80211 h 2870069"/>
                <a:gd name="connsiteX6" fmla="*/ 3355474 w 3703053"/>
                <a:gd name="connsiteY6" fmla="*/ 93579 h 2870069"/>
                <a:gd name="connsiteX7" fmla="*/ 3395579 w 3703053"/>
                <a:gd name="connsiteY7" fmla="*/ 106948 h 2870069"/>
                <a:gd name="connsiteX8" fmla="*/ 3449053 w 3703053"/>
                <a:gd name="connsiteY8" fmla="*/ 187158 h 2870069"/>
                <a:gd name="connsiteX9" fmla="*/ 3489158 w 3703053"/>
                <a:gd name="connsiteY9" fmla="*/ 200527 h 2870069"/>
                <a:gd name="connsiteX10" fmla="*/ 3542632 w 3703053"/>
                <a:gd name="connsiteY10" fmla="*/ 280737 h 2870069"/>
                <a:gd name="connsiteX11" fmla="*/ 3636211 w 3703053"/>
                <a:gd name="connsiteY11" fmla="*/ 401053 h 2870069"/>
                <a:gd name="connsiteX12" fmla="*/ 3649579 w 3703053"/>
                <a:gd name="connsiteY12" fmla="*/ 762000 h 2870069"/>
                <a:gd name="connsiteX13" fmla="*/ 3609474 w 3703053"/>
                <a:gd name="connsiteY13" fmla="*/ 802106 h 2870069"/>
                <a:gd name="connsiteX14" fmla="*/ 3569369 w 3703053"/>
                <a:gd name="connsiteY14" fmla="*/ 815474 h 2870069"/>
                <a:gd name="connsiteX15" fmla="*/ 3475790 w 3703053"/>
                <a:gd name="connsiteY15" fmla="*/ 868948 h 2870069"/>
                <a:gd name="connsiteX16" fmla="*/ 3395579 w 3703053"/>
                <a:gd name="connsiteY16" fmla="*/ 882316 h 2870069"/>
                <a:gd name="connsiteX17" fmla="*/ 2419684 w 3703053"/>
                <a:gd name="connsiteY17" fmla="*/ 855579 h 2870069"/>
                <a:gd name="connsiteX18" fmla="*/ 2366211 w 3703053"/>
                <a:gd name="connsiteY18" fmla="*/ 842211 h 2870069"/>
                <a:gd name="connsiteX19" fmla="*/ 2045369 w 3703053"/>
                <a:gd name="connsiteY19" fmla="*/ 828843 h 2870069"/>
                <a:gd name="connsiteX20" fmla="*/ 681790 w 3703053"/>
                <a:gd name="connsiteY20" fmla="*/ 842211 h 2870069"/>
                <a:gd name="connsiteX21" fmla="*/ 628316 w 3703053"/>
                <a:gd name="connsiteY21" fmla="*/ 855579 h 2870069"/>
                <a:gd name="connsiteX22" fmla="*/ 588211 w 3703053"/>
                <a:gd name="connsiteY22" fmla="*/ 868948 h 2870069"/>
                <a:gd name="connsiteX23" fmla="*/ 561474 w 3703053"/>
                <a:gd name="connsiteY23" fmla="*/ 909053 h 2870069"/>
                <a:gd name="connsiteX24" fmla="*/ 521369 w 3703053"/>
                <a:gd name="connsiteY24" fmla="*/ 949158 h 2870069"/>
                <a:gd name="connsiteX25" fmla="*/ 508000 w 3703053"/>
                <a:gd name="connsiteY25" fmla="*/ 1002632 h 2870069"/>
                <a:gd name="connsiteX26" fmla="*/ 481263 w 3703053"/>
                <a:gd name="connsiteY26" fmla="*/ 1056106 h 2870069"/>
                <a:gd name="connsiteX27" fmla="*/ 467895 w 3703053"/>
                <a:gd name="connsiteY27" fmla="*/ 1096211 h 2870069"/>
                <a:gd name="connsiteX28" fmla="*/ 561474 w 3703053"/>
                <a:gd name="connsiteY28" fmla="*/ 1483895 h 2870069"/>
                <a:gd name="connsiteX29" fmla="*/ 601579 w 3703053"/>
                <a:gd name="connsiteY29" fmla="*/ 1497264 h 2870069"/>
                <a:gd name="connsiteX30" fmla="*/ 655053 w 3703053"/>
                <a:gd name="connsiteY30" fmla="*/ 1537369 h 2870069"/>
                <a:gd name="connsiteX31" fmla="*/ 695158 w 3703053"/>
                <a:gd name="connsiteY31" fmla="*/ 1564106 h 2870069"/>
                <a:gd name="connsiteX32" fmla="*/ 989263 w 3703053"/>
                <a:gd name="connsiteY32" fmla="*/ 1590843 h 2870069"/>
                <a:gd name="connsiteX33" fmla="*/ 1363579 w 3703053"/>
                <a:gd name="connsiteY33" fmla="*/ 1617579 h 2870069"/>
                <a:gd name="connsiteX34" fmla="*/ 1590842 w 3703053"/>
                <a:gd name="connsiteY34" fmla="*/ 1630948 h 2870069"/>
                <a:gd name="connsiteX35" fmla="*/ 2580105 w 3703053"/>
                <a:gd name="connsiteY35" fmla="*/ 1657685 h 2870069"/>
                <a:gd name="connsiteX36" fmla="*/ 2900948 w 3703053"/>
                <a:gd name="connsiteY36" fmla="*/ 1671053 h 2870069"/>
                <a:gd name="connsiteX37" fmla="*/ 3034632 w 3703053"/>
                <a:gd name="connsiteY37" fmla="*/ 1684421 h 2870069"/>
                <a:gd name="connsiteX38" fmla="*/ 3114842 w 3703053"/>
                <a:gd name="connsiteY38" fmla="*/ 1697790 h 2870069"/>
                <a:gd name="connsiteX39" fmla="*/ 3235158 w 3703053"/>
                <a:gd name="connsiteY39" fmla="*/ 1724527 h 2870069"/>
                <a:gd name="connsiteX40" fmla="*/ 3342105 w 3703053"/>
                <a:gd name="connsiteY40" fmla="*/ 1737895 h 2870069"/>
                <a:gd name="connsiteX41" fmla="*/ 3382211 w 3703053"/>
                <a:gd name="connsiteY41" fmla="*/ 1751264 h 2870069"/>
                <a:gd name="connsiteX42" fmla="*/ 3542632 w 3703053"/>
                <a:gd name="connsiteY42" fmla="*/ 1911685 h 2870069"/>
                <a:gd name="connsiteX43" fmla="*/ 3636211 w 3703053"/>
                <a:gd name="connsiteY43" fmla="*/ 2085474 h 2870069"/>
                <a:gd name="connsiteX44" fmla="*/ 3689684 w 3703053"/>
                <a:gd name="connsiteY44" fmla="*/ 2272632 h 2870069"/>
                <a:gd name="connsiteX45" fmla="*/ 3703053 w 3703053"/>
                <a:gd name="connsiteY45" fmla="*/ 2326106 h 2870069"/>
                <a:gd name="connsiteX46" fmla="*/ 3689684 w 3703053"/>
                <a:gd name="connsiteY46" fmla="*/ 2673685 h 2870069"/>
                <a:gd name="connsiteX47" fmla="*/ 3649579 w 3703053"/>
                <a:gd name="connsiteY47" fmla="*/ 2687053 h 2870069"/>
                <a:gd name="connsiteX48" fmla="*/ 3569369 w 3703053"/>
                <a:gd name="connsiteY48" fmla="*/ 2700421 h 2870069"/>
                <a:gd name="connsiteX49" fmla="*/ 3154948 w 3703053"/>
                <a:gd name="connsiteY49" fmla="*/ 2713790 h 2870069"/>
                <a:gd name="connsiteX50" fmla="*/ 2941053 w 3703053"/>
                <a:gd name="connsiteY50" fmla="*/ 2727158 h 2870069"/>
                <a:gd name="connsiteX51" fmla="*/ 2433053 w 3703053"/>
                <a:gd name="connsiteY51" fmla="*/ 2753895 h 2870069"/>
                <a:gd name="connsiteX52" fmla="*/ 2326105 w 3703053"/>
                <a:gd name="connsiteY52" fmla="*/ 2780632 h 2870069"/>
                <a:gd name="connsiteX53" fmla="*/ 2245895 w 3703053"/>
                <a:gd name="connsiteY53" fmla="*/ 2820737 h 2870069"/>
                <a:gd name="connsiteX54" fmla="*/ 2152316 w 3703053"/>
                <a:gd name="connsiteY54" fmla="*/ 2834106 h 2870069"/>
                <a:gd name="connsiteX55" fmla="*/ 1590842 w 3703053"/>
                <a:gd name="connsiteY55" fmla="*/ 2834106 h 2870069"/>
                <a:gd name="connsiteX56" fmla="*/ 1537369 w 3703053"/>
                <a:gd name="connsiteY56" fmla="*/ 2820737 h 2870069"/>
                <a:gd name="connsiteX57" fmla="*/ 1336842 w 3703053"/>
                <a:gd name="connsiteY57" fmla="*/ 2780632 h 2870069"/>
                <a:gd name="connsiteX58" fmla="*/ 1136316 w 3703053"/>
                <a:gd name="connsiteY58" fmla="*/ 2753895 h 2870069"/>
                <a:gd name="connsiteX59" fmla="*/ 160421 w 3703053"/>
                <a:gd name="connsiteY59" fmla="*/ 2740527 h 2870069"/>
                <a:gd name="connsiteX60" fmla="*/ 0 w 3703053"/>
                <a:gd name="connsiteY60" fmla="*/ 2740527 h 287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03053" h="2870069">
                  <a:moveTo>
                    <a:pt x="828842" y="0"/>
                  </a:moveTo>
                  <a:lnTo>
                    <a:pt x="2767263" y="13369"/>
                  </a:lnTo>
                  <a:cubicBezTo>
                    <a:pt x="2838695" y="14256"/>
                    <a:pt x="2910075" y="19629"/>
                    <a:pt x="2981158" y="26737"/>
                  </a:cubicBezTo>
                  <a:cubicBezTo>
                    <a:pt x="2999440" y="28565"/>
                    <a:pt x="3016966" y="35058"/>
                    <a:pt x="3034632" y="40106"/>
                  </a:cubicBezTo>
                  <a:cubicBezTo>
                    <a:pt x="3072716" y="50987"/>
                    <a:pt x="3086428" y="60874"/>
                    <a:pt x="3128211" y="66843"/>
                  </a:cubicBezTo>
                  <a:cubicBezTo>
                    <a:pt x="3172544" y="73176"/>
                    <a:pt x="3217418" y="74979"/>
                    <a:pt x="3261895" y="80211"/>
                  </a:cubicBezTo>
                  <a:cubicBezTo>
                    <a:pt x="3293189" y="83893"/>
                    <a:pt x="3324281" y="89123"/>
                    <a:pt x="3355474" y="93579"/>
                  </a:cubicBezTo>
                  <a:cubicBezTo>
                    <a:pt x="3368842" y="98035"/>
                    <a:pt x="3385615" y="96984"/>
                    <a:pt x="3395579" y="106948"/>
                  </a:cubicBezTo>
                  <a:cubicBezTo>
                    <a:pt x="3418301" y="129670"/>
                    <a:pt x="3418569" y="176996"/>
                    <a:pt x="3449053" y="187158"/>
                  </a:cubicBezTo>
                  <a:lnTo>
                    <a:pt x="3489158" y="200527"/>
                  </a:lnTo>
                  <a:cubicBezTo>
                    <a:pt x="3578158" y="289527"/>
                    <a:pt x="3494267" y="193679"/>
                    <a:pt x="3542632" y="280737"/>
                  </a:cubicBezTo>
                  <a:cubicBezTo>
                    <a:pt x="3582610" y="352697"/>
                    <a:pt x="3587493" y="352336"/>
                    <a:pt x="3636211" y="401053"/>
                  </a:cubicBezTo>
                  <a:cubicBezTo>
                    <a:pt x="3674088" y="552561"/>
                    <a:pt x="3686621" y="558270"/>
                    <a:pt x="3649579" y="762000"/>
                  </a:cubicBezTo>
                  <a:cubicBezTo>
                    <a:pt x="3646197" y="780601"/>
                    <a:pt x="3625205" y="791619"/>
                    <a:pt x="3609474" y="802106"/>
                  </a:cubicBezTo>
                  <a:cubicBezTo>
                    <a:pt x="3597749" y="809923"/>
                    <a:pt x="3582737" y="811018"/>
                    <a:pt x="3569369" y="815474"/>
                  </a:cubicBezTo>
                  <a:cubicBezTo>
                    <a:pt x="3542519" y="833373"/>
                    <a:pt x="3506625" y="859697"/>
                    <a:pt x="3475790" y="868948"/>
                  </a:cubicBezTo>
                  <a:cubicBezTo>
                    <a:pt x="3449827" y="876737"/>
                    <a:pt x="3422316" y="877860"/>
                    <a:pt x="3395579" y="882316"/>
                  </a:cubicBezTo>
                  <a:lnTo>
                    <a:pt x="2419684" y="855579"/>
                  </a:lnTo>
                  <a:cubicBezTo>
                    <a:pt x="2401345" y="854468"/>
                    <a:pt x="2384537" y="843520"/>
                    <a:pt x="2366211" y="842211"/>
                  </a:cubicBezTo>
                  <a:cubicBezTo>
                    <a:pt x="2259443" y="834585"/>
                    <a:pt x="2152316" y="833299"/>
                    <a:pt x="2045369" y="828843"/>
                  </a:cubicBezTo>
                  <a:lnTo>
                    <a:pt x="681790" y="842211"/>
                  </a:lnTo>
                  <a:cubicBezTo>
                    <a:pt x="663420" y="842558"/>
                    <a:pt x="645982" y="850531"/>
                    <a:pt x="628316" y="855579"/>
                  </a:cubicBezTo>
                  <a:cubicBezTo>
                    <a:pt x="614767" y="859450"/>
                    <a:pt x="601579" y="864492"/>
                    <a:pt x="588211" y="868948"/>
                  </a:cubicBezTo>
                  <a:cubicBezTo>
                    <a:pt x="579299" y="882316"/>
                    <a:pt x="571760" y="896710"/>
                    <a:pt x="561474" y="909053"/>
                  </a:cubicBezTo>
                  <a:cubicBezTo>
                    <a:pt x="549371" y="923577"/>
                    <a:pt x="530749" y="932743"/>
                    <a:pt x="521369" y="949158"/>
                  </a:cubicBezTo>
                  <a:cubicBezTo>
                    <a:pt x="512253" y="965110"/>
                    <a:pt x="514451" y="985429"/>
                    <a:pt x="508000" y="1002632"/>
                  </a:cubicBezTo>
                  <a:cubicBezTo>
                    <a:pt x="501003" y="1021292"/>
                    <a:pt x="489113" y="1037789"/>
                    <a:pt x="481263" y="1056106"/>
                  </a:cubicBezTo>
                  <a:cubicBezTo>
                    <a:pt x="475712" y="1069058"/>
                    <a:pt x="472351" y="1082843"/>
                    <a:pt x="467895" y="1096211"/>
                  </a:cubicBezTo>
                  <a:cubicBezTo>
                    <a:pt x="470717" y="1161118"/>
                    <a:pt x="413214" y="1434473"/>
                    <a:pt x="561474" y="1483895"/>
                  </a:cubicBezTo>
                  <a:lnTo>
                    <a:pt x="601579" y="1497264"/>
                  </a:lnTo>
                  <a:cubicBezTo>
                    <a:pt x="619404" y="1510632"/>
                    <a:pt x="636922" y="1524419"/>
                    <a:pt x="655053" y="1537369"/>
                  </a:cubicBezTo>
                  <a:cubicBezTo>
                    <a:pt x="668127" y="1546708"/>
                    <a:pt x="679503" y="1560493"/>
                    <a:pt x="695158" y="1564106"/>
                  </a:cubicBezTo>
                  <a:cubicBezTo>
                    <a:pt x="716754" y="1569090"/>
                    <a:pt x="982489" y="1590198"/>
                    <a:pt x="989263" y="1590843"/>
                  </a:cubicBezTo>
                  <a:cubicBezTo>
                    <a:pt x="1285983" y="1619102"/>
                    <a:pt x="875691" y="1590474"/>
                    <a:pt x="1363579" y="1617579"/>
                  </a:cubicBezTo>
                  <a:lnTo>
                    <a:pt x="1590842" y="1630948"/>
                  </a:lnTo>
                  <a:cubicBezTo>
                    <a:pt x="1977521" y="1646731"/>
                    <a:pt x="2175496" y="1645424"/>
                    <a:pt x="2580105" y="1657685"/>
                  </a:cubicBezTo>
                  <a:cubicBezTo>
                    <a:pt x="2687096" y="1660927"/>
                    <a:pt x="2794000" y="1666597"/>
                    <a:pt x="2900948" y="1671053"/>
                  </a:cubicBezTo>
                  <a:cubicBezTo>
                    <a:pt x="2945509" y="1675509"/>
                    <a:pt x="2990194" y="1678866"/>
                    <a:pt x="3034632" y="1684421"/>
                  </a:cubicBezTo>
                  <a:cubicBezTo>
                    <a:pt x="3061528" y="1687783"/>
                    <a:pt x="3088263" y="1692474"/>
                    <a:pt x="3114842" y="1697790"/>
                  </a:cubicBezTo>
                  <a:cubicBezTo>
                    <a:pt x="3203524" y="1715526"/>
                    <a:pt x="3134020" y="1708967"/>
                    <a:pt x="3235158" y="1724527"/>
                  </a:cubicBezTo>
                  <a:cubicBezTo>
                    <a:pt x="3270667" y="1729990"/>
                    <a:pt x="3306456" y="1733439"/>
                    <a:pt x="3342105" y="1737895"/>
                  </a:cubicBezTo>
                  <a:cubicBezTo>
                    <a:pt x="3355474" y="1742351"/>
                    <a:pt x="3369892" y="1744420"/>
                    <a:pt x="3382211" y="1751264"/>
                  </a:cubicBezTo>
                  <a:cubicBezTo>
                    <a:pt x="3473039" y="1801724"/>
                    <a:pt x="3479834" y="1817487"/>
                    <a:pt x="3542632" y="1911685"/>
                  </a:cubicBezTo>
                  <a:cubicBezTo>
                    <a:pt x="3602817" y="2001963"/>
                    <a:pt x="3596239" y="1981549"/>
                    <a:pt x="3636211" y="2085474"/>
                  </a:cubicBezTo>
                  <a:cubicBezTo>
                    <a:pt x="3663610" y="2156711"/>
                    <a:pt x="3670400" y="2195495"/>
                    <a:pt x="3689684" y="2272632"/>
                  </a:cubicBezTo>
                  <a:lnTo>
                    <a:pt x="3703053" y="2326106"/>
                  </a:lnTo>
                  <a:cubicBezTo>
                    <a:pt x="3698597" y="2441966"/>
                    <a:pt x="3706676" y="2558991"/>
                    <a:pt x="3689684" y="2673685"/>
                  </a:cubicBezTo>
                  <a:cubicBezTo>
                    <a:pt x="3687619" y="2687624"/>
                    <a:pt x="3663335" y="2683996"/>
                    <a:pt x="3649579" y="2687053"/>
                  </a:cubicBezTo>
                  <a:cubicBezTo>
                    <a:pt x="3623119" y="2692933"/>
                    <a:pt x="3596435" y="2698958"/>
                    <a:pt x="3569369" y="2700421"/>
                  </a:cubicBezTo>
                  <a:cubicBezTo>
                    <a:pt x="3431358" y="2707881"/>
                    <a:pt x="3293035" y="2707914"/>
                    <a:pt x="3154948" y="2713790"/>
                  </a:cubicBezTo>
                  <a:cubicBezTo>
                    <a:pt x="3083575" y="2716827"/>
                    <a:pt x="3012351" y="2722702"/>
                    <a:pt x="2941053" y="2727158"/>
                  </a:cubicBezTo>
                  <a:cubicBezTo>
                    <a:pt x="2660199" y="2762266"/>
                    <a:pt x="3023330" y="2720165"/>
                    <a:pt x="2433053" y="2753895"/>
                  </a:cubicBezTo>
                  <a:cubicBezTo>
                    <a:pt x="2410674" y="2755174"/>
                    <a:pt x="2351622" y="2769291"/>
                    <a:pt x="2326105" y="2780632"/>
                  </a:cubicBezTo>
                  <a:cubicBezTo>
                    <a:pt x="2298789" y="2792772"/>
                    <a:pt x="2274466" y="2811946"/>
                    <a:pt x="2245895" y="2820737"/>
                  </a:cubicBezTo>
                  <a:cubicBezTo>
                    <a:pt x="2215779" y="2830004"/>
                    <a:pt x="2183509" y="2829650"/>
                    <a:pt x="2152316" y="2834106"/>
                  </a:cubicBezTo>
                  <a:cubicBezTo>
                    <a:pt x="1949670" y="2901653"/>
                    <a:pt x="2096875" y="2857643"/>
                    <a:pt x="1590842" y="2834106"/>
                  </a:cubicBezTo>
                  <a:cubicBezTo>
                    <a:pt x="1572489" y="2833252"/>
                    <a:pt x="1555271" y="2824868"/>
                    <a:pt x="1537369" y="2820737"/>
                  </a:cubicBezTo>
                  <a:cubicBezTo>
                    <a:pt x="1410169" y="2791382"/>
                    <a:pt x="1444662" y="2798601"/>
                    <a:pt x="1336842" y="2780632"/>
                  </a:cubicBezTo>
                  <a:cubicBezTo>
                    <a:pt x="1254676" y="2753244"/>
                    <a:pt x="1277099" y="2757208"/>
                    <a:pt x="1136316" y="2753895"/>
                  </a:cubicBezTo>
                  <a:lnTo>
                    <a:pt x="160421" y="2740527"/>
                  </a:lnTo>
                  <a:cubicBezTo>
                    <a:pt x="16822" y="2726166"/>
                    <a:pt x="66792" y="2707130"/>
                    <a:pt x="0" y="2740527"/>
                  </a:cubicBezTo>
                </a:path>
              </a:pathLst>
            </a:custGeom>
            <a:ln w="38100">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23" name="Group 22"/>
          <p:cNvGrpSpPr/>
          <p:nvPr/>
        </p:nvGrpSpPr>
        <p:grpSpPr>
          <a:xfrm>
            <a:off x="792448" y="4738176"/>
            <a:ext cx="2158887" cy="1407928"/>
            <a:chOff x="277993" y="4931912"/>
            <a:chExt cx="2789472" cy="1819167"/>
          </a:xfrm>
        </p:grpSpPr>
        <p:grpSp>
          <p:nvGrpSpPr>
            <p:cNvPr id="42" name="Group 41"/>
            <p:cNvGrpSpPr/>
            <p:nvPr/>
          </p:nvGrpSpPr>
          <p:grpSpPr>
            <a:xfrm>
              <a:off x="298450" y="4931912"/>
              <a:ext cx="2769015" cy="1819167"/>
              <a:chOff x="3037394" y="3721960"/>
              <a:chExt cx="2769015" cy="1610046"/>
            </a:xfrm>
          </p:grpSpPr>
          <p:sp>
            <p:nvSpPr>
              <p:cNvPr id="54" name="Rectangle 53"/>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p:cNvGrpSpPr/>
              <p:nvPr/>
            </p:nvGrpSpPr>
            <p:grpSpPr>
              <a:xfrm>
                <a:off x="3037394" y="4170207"/>
                <a:ext cx="857251" cy="736600"/>
                <a:chOff x="936624" y="3121025"/>
                <a:chExt cx="857251" cy="736600"/>
              </a:xfrm>
            </p:grpSpPr>
            <p:sp>
              <p:nvSpPr>
                <p:cNvPr id="58" name="Rectangle 57"/>
                <p:cNvSpPr/>
                <p:nvPr/>
              </p:nvSpPr>
              <p:spPr>
                <a:xfrm>
                  <a:off x="936624" y="3291244"/>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ounded Rectangle 61"/>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Connector 63"/>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Connector 79"/>
            <p:cNvCxnSpPr/>
            <p:nvPr/>
          </p:nvCxnSpPr>
          <p:spPr>
            <a:xfrm>
              <a:off x="298450" y="5325849"/>
              <a:ext cx="96621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264669" y="4931912"/>
              <a:ext cx="180279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77993" y="6419747"/>
              <a:ext cx="15157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93769" y="5998362"/>
              <a:ext cx="448090" cy="323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793769" y="5998362"/>
              <a:ext cx="0" cy="44730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1292001" y="4931912"/>
              <a:ext cx="0" cy="3939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41859" y="6001600"/>
              <a:ext cx="0" cy="74947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067465" y="4931912"/>
              <a:ext cx="0" cy="181916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90" name="Picture 8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91" name="Picture 90"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5308360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Functions</a:t>
            </a:r>
            <a:endParaRPr lang="en-US" sz="3600" dirty="0"/>
          </a:p>
        </p:txBody>
      </p:sp>
      <p:sp>
        <p:nvSpPr>
          <p:cNvPr id="4" name="Rectangle 3"/>
          <p:cNvSpPr/>
          <p:nvPr/>
        </p:nvSpPr>
        <p:spPr>
          <a:xfrm>
            <a:off x="342064" y="995599"/>
            <a:ext cx="8549114" cy="4524316"/>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functions and how write their own functions for repetitive tasks</a:t>
            </a:r>
          </a:p>
          <a:p>
            <a:pPr marL="285750" lvl="0" indent="-285750">
              <a:buFont typeface="Arial"/>
              <a:buChar char="•"/>
            </a:pPr>
            <a:r>
              <a:rPr lang="en-US" dirty="0" smtClean="0"/>
              <a:t>To understand that functions have two parts, a prototype and a definition</a:t>
            </a:r>
          </a:p>
          <a:p>
            <a:pPr marL="285750" lvl="0" indent="-285750">
              <a:buFont typeface="Arial"/>
              <a:buChar char="•"/>
            </a:pPr>
            <a:r>
              <a:rPr lang="en-US" dirty="0" smtClean="0"/>
              <a:t>To understand how to write a function prototype and definition</a:t>
            </a:r>
          </a:p>
          <a:p>
            <a:pPr marL="285750" lvl="0" indent="-285750">
              <a:buFont typeface="Arial"/>
              <a:buChar char="•"/>
            </a:pPr>
            <a:r>
              <a:rPr lang="en-US" dirty="0" smtClean="0"/>
              <a:t>To put a function prototype and definition into their code</a:t>
            </a:r>
          </a:p>
          <a:p>
            <a:pPr lvl="0"/>
            <a:r>
              <a:rPr lang="en-US" b="1" dirty="0" smtClean="0"/>
              <a:t>Preparation</a:t>
            </a:r>
          </a:p>
          <a:p>
            <a:pPr marL="285750" lvl="0" indent="-285750">
              <a:buFont typeface="Arial"/>
              <a:buChar char="•"/>
            </a:pPr>
            <a:r>
              <a:rPr lang="en-US" dirty="0" smtClean="0"/>
              <a:t>Have KISS IDE up and running</a:t>
            </a:r>
          </a:p>
          <a:p>
            <a:pPr marL="285750" lvl="0" indent="-285750">
              <a:buFont typeface="Arial"/>
              <a:buChar char="•"/>
            </a:pPr>
            <a:r>
              <a:rPr lang="en-US" dirty="0" smtClean="0"/>
              <a:t>Have a robot ready to go</a:t>
            </a:r>
          </a:p>
          <a:p>
            <a:pPr marL="285750" lvl="0" indent="-285750">
              <a:buFont typeface="Arial"/>
              <a:buChar char="•"/>
            </a:pPr>
            <a:r>
              <a:rPr lang="en-US" dirty="0" smtClean="0"/>
              <a:t>Have markers if you choose to mark the path of the robots</a:t>
            </a:r>
          </a:p>
          <a:p>
            <a:pPr lvl="0"/>
            <a:r>
              <a:rPr lang="en-US" b="1" dirty="0" smtClean="0"/>
              <a:t>Activity</a:t>
            </a:r>
          </a:p>
          <a:p>
            <a:pPr marL="285750" lvl="0" indent="-285750">
              <a:buFont typeface="Arial"/>
              <a:buChar char="•"/>
            </a:pPr>
            <a:r>
              <a:rPr lang="en-US" dirty="0" smtClean="0"/>
              <a:t>Have the students program their robots to drive a square (you can set the dimensions however you would like)</a:t>
            </a:r>
          </a:p>
          <a:p>
            <a:pPr marL="285750" lvl="0" indent="-285750">
              <a:buFont typeface="Arial"/>
              <a:buChar char="•"/>
            </a:pPr>
            <a:r>
              <a:rPr lang="en-US" dirty="0" smtClean="0"/>
              <a:t>After being successful work through the “How to Write a </a:t>
            </a:r>
            <a:r>
              <a:rPr lang="en-US" dirty="0"/>
              <a:t>F</a:t>
            </a:r>
            <a:r>
              <a:rPr lang="en-US" dirty="0" smtClean="0"/>
              <a:t>unction” activities</a:t>
            </a:r>
          </a:p>
          <a:p>
            <a:pPr marL="285750" lvl="0" indent="-285750">
              <a:buFont typeface="Arial"/>
              <a:buChar char="•"/>
            </a:pPr>
            <a:r>
              <a:rPr lang="en-US" dirty="0" smtClean="0"/>
              <a:t>Have students complete the geometric activities using functions they write themselves</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11223537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Functions</a:t>
            </a:r>
            <a:endParaRPr lang="en-US" dirty="0"/>
          </a:p>
        </p:txBody>
      </p:sp>
      <p:sp>
        <p:nvSpPr>
          <p:cNvPr id="3" name="Content Placeholder 2"/>
          <p:cNvSpPr>
            <a:spLocks noGrp="1"/>
          </p:cNvSpPr>
          <p:nvPr>
            <p:ph idx="1"/>
          </p:nvPr>
        </p:nvSpPr>
        <p:spPr/>
        <p:txBody>
          <a:bodyPr/>
          <a:lstStyle/>
          <a:p>
            <a:r>
              <a:rPr lang="en-US" dirty="0" smtClean="0"/>
              <a:t>Now that you have the hard coding down with the robots let’s move on to something that teaches you how to write your own functions</a:t>
            </a:r>
          </a:p>
          <a:p>
            <a:pPr lvl="1">
              <a:buFont typeface="Courier New"/>
              <a:buChar char="o"/>
            </a:pPr>
            <a:r>
              <a:rPr lang="en-US" dirty="0" smtClean="0"/>
              <a:t>Start with the simple draw a square activit</a:t>
            </a:r>
            <a:r>
              <a:rPr lang="en-US" dirty="0"/>
              <a:t>y</a:t>
            </a:r>
            <a:endParaRPr lang="en-US" dirty="0" smtClean="0"/>
          </a:p>
        </p:txBody>
      </p:sp>
      <p:pic>
        <p:nvPicPr>
          <p:cNvPr id="4" name="Picture 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07874731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867" y="508455"/>
            <a:ext cx="8229600" cy="1143000"/>
          </a:xfrm>
        </p:spPr>
        <p:txBody>
          <a:bodyPr>
            <a:normAutofit/>
          </a:bodyPr>
          <a:lstStyle/>
          <a:p>
            <a:r>
              <a:rPr lang="en-US" dirty="0" smtClean="0"/>
              <a:t>Get your Robot to </a:t>
            </a:r>
            <a:r>
              <a:rPr lang="en-US" dirty="0"/>
              <a:t>D</a:t>
            </a:r>
            <a:r>
              <a:rPr lang="en-US" dirty="0" smtClean="0"/>
              <a:t>raw a Square</a:t>
            </a:r>
            <a:endParaRPr lang="en-US" dirty="0"/>
          </a:p>
        </p:txBody>
      </p:sp>
      <p:sp>
        <p:nvSpPr>
          <p:cNvPr id="3" name="Content Placeholder 2"/>
          <p:cNvSpPr>
            <a:spLocks noGrp="1"/>
          </p:cNvSpPr>
          <p:nvPr>
            <p:ph idx="1"/>
          </p:nvPr>
        </p:nvSpPr>
        <p:spPr>
          <a:xfrm>
            <a:off x="295861" y="1671034"/>
            <a:ext cx="8591550" cy="4525963"/>
          </a:xfrm>
        </p:spPr>
        <p:txBody>
          <a:bodyPr>
            <a:normAutofit/>
          </a:bodyPr>
          <a:lstStyle/>
          <a:p>
            <a:pPr marL="400050" lvl="1" indent="0">
              <a:buNone/>
            </a:pPr>
            <a:r>
              <a:rPr lang="en-US" sz="2400" dirty="0" smtClean="0"/>
              <a:t>Program your robot to draw geometric patterns</a:t>
            </a:r>
          </a:p>
          <a:p>
            <a:pPr lvl="2" indent="-342900">
              <a:buFont typeface="+mj-lt"/>
              <a:buAutoNum type="arabicPeriod"/>
            </a:pPr>
            <a:r>
              <a:rPr lang="en-US" sz="2000" dirty="0" smtClean="0"/>
              <a:t>Start with having the robot make a 90° turn (both directions)</a:t>
            </a:r>
          </a:p>
          <a:p>
            <a:pPr lvl="2" indent="-342900">
              <a:buFont typeface="+mj-lt"/>
              <a:buAutoNum type="arabicPeriod"/>
            </a:pPr>
            <a:r>
              <a:rPr lang="en-US" sz="2000" dirty="0" smtClean="0"/>
              <a:t>Now have the robot make a box</a:t>
            </a:r>
          </a:p>
          <a:p>
            <a:pPr lvl="3" indent="-342900">
              <a:buFont typeface="Arial"/>
              <a:buChar char="•"/>
            </a:pPr>
            <a:r>
              <a:rPr lang="en-US" dirty="0" smtClean="0"/>
              <a:t>You will have to remember the path your robot is taking OR</a:t>
            </a:r>
          </a:p>
          <a:p>
            <a:pPr lvl="4" indent="-342900">
              <a:buFont typeface="Courier New"/>
              <a:buChar char="o"/>
            </a:pPr>
            <a:r>
              <a:rPr lang="en-US" dirty="0" smtClean="0"/>
              <a:t>Tape a marker to the back to mark on a piece of paper while the robot runs</a:t>
            </a:r>
            <a:endParaRPr lang="en-US" dirty="0"/>
          </a:p>
          <a:p>
            <a:pPr lvl="4" indent="-342900">
              <a:buFont typeface="Courier New"/>
              <a:buChar char="o"/>
            </a:pPr>
            <a:r>
              <a:rPr lang="en-US" dirty="0" smtClean="0"/>
              <a:t>Once you have mastered using a servo the robot can raise a marker up and down and actually draw on a piece of paper</a:t>
            </a:r>
          </a:p>
        </p:txBody>
      </p:sp>
      <p:grpSp>
        <p:nvGrpSpPr>
          <p:cNvPr id="4" name="Group 3"/>
          <p:cNvGrpSpPr/>
          <p:nvPr/>
        </p:nvGrpSpPr>
        <p:grpSpPr>
          <a:xfrm>
            <a:off x="3008237" y="4712246"/>
            <a:ext cx="2769015" cy="1610046"/>
            <a:chOff x="3008237" y="3350438"/>
            <a:chExt cx="2769015" cy="1610046"/>
          </a:xfrm>
        </p:grpSpPr>
        <p:sp>
          <p:nvSpPr>
            <p:cNvPr id="38" name="Rectangle 37"/>
            <p:cNvSpPr/>
            <p:nvPr/>
          </p:nvSpPr>
          <p:spPr>
            <a:xfrm>
              <a:off x="3008237" y="3350438"/>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Line 7"/>
            <p:cNvSpPr>
              <a:spLocks noChangeShapeType="1"/>
            </p:cNvSpPr>
            <p:nvPr/>
          </p:nvSpPr>
          <p:spPr bwMode="auto">
            <a:xfrm>
              <a:off x="3950946" y="3806770"/>
              <a:ext cx="1215107" cy="206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5166054" y="3781203"/>
              <a:ext cx="0" cy="919531"/>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90" name="Group 89"/>
            <p:cNvGrpSpPr/>
            <p:nvPr/>
          </p:nvGrpSpPr>
          <p:grpSpPr>
            <a:xfrm>
              <a:off x="3011810" y="3561736"/>
              <a:ext cx="650877" cy="593725"/>
              <a:chOff x="936624" y="3121025"/>
              <a:chExt cx="857251" cy="736600"/>
            </a:xfrm>
          </p:grpSpPr>
          <p:sp>
            <p:nvSpPr>
              <p:cNvPr id="91" name="Rectangle 9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ectangle 9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Connector 96"/>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98" name="Line 7"/>
            <p:cNvSpPr>
              <a:spLocks noChangeShapeType="1"/>
            </p:cNvSpPr>
            <p:nvPr/>
          </p:nvSpPr>
          <p:spPr bwMode="auto">
            <a:xfrm flipH="1">
              <a:off x="3950946" y="4700734"/>
              <a:ext cx="12151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99" name="Line 7"/>
            <p:cNvSpPr>
              <a:spLocks noChangeShapeType="1"/>
            </p:cNvSpPr>
            <p:nvPr/>
          </p:nvSpPr>
          <p:spPr bwMode="auto">
            <a:xfrm flipH="1" flipV="1">
              <a:off x="3950946" y="3837400"/>
              <a:ext cx="0" cy="823229"/>
            </a:xfrm>
            <a:prstGeom prst="line">
              <a:avLst/>
            </a:prstGeom>
            <a:noFill/>
            <a:ln w="38100">
              <a:solidFill>
                <a:srgbClr val="FF0000"/>
              </a:solidFill>
              <a:prstDash val="sysDash"/>
              <a:round/>
              <a:headEnd/>
              <a:tailEnd type="stealth" w="med" len="med"/>
            </a:ln>
          </p:spPr>
          <p:txBody>
            <a:bodyPr/>
            <a:lstStyle/>
            <a:p>
              <a:endParaRPr lang="en-US" dirty="0"/>
            </a:p>
          </p:txBody>
        </p:sp>
      </p:grpSp>
      <p:pic>
        <p:nvPicPr>
          <p:cNvPr id="18" name="Picture 17"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97398611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8-30 at 4.08.1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3235" y="99605"/>
            <a:ext cx="4489997" cy="6248943"/>
          </a:xfrm>
          <a:prstGeom prst="rect">
            <a:avLst/>
          </a:prstGeom>
        </p:spPr>
      </p:pic>
      <p:sp>
        <p:nvSpPr>
          <p:cNvPr id="2" name="Title 1"/>
          <p:cNvSpPr>
            <a:spLocks noGrp="1"/>
          </p:cNvSpPr>
          <p:nvPr>
            <p:ph type="title"/>
          </p:nvPr>
        </p:nvSpPr>
        <p:spPr>
          <a:xfrm>
            <a:off x="2958234" y="-95921"/>
            <a:ext cx="8229600" cy="1143000"/>
          </a:xfrm>
        </p:spPr>
        <p:txBody>
          <a:bodyPr/>
          <a:lstStyle/>
          <a:p>
            <a:r>
              <a:rPr lang="en-US" dirty="0" smtClean="0"/>
              <a:t>Drawing a Square</a:t>
            </a:r>
            <a:endParaRPr lang="en-US" dirty="0"/>
          </a:p>
        </p:txBody>
      </p:sp>
      <p:sp>
        <p:nvSpPr>
          <p:cNvPr id="4" name="Content Placeholder 2"/>
          <p:cNvSpPr>
            <a:spLocks noGrp="1"/>
          </p:cNvSpPr>
          <p:nvPr>
            <p:ph idx="1"/>
          </p:nvPr>
        </p:nvSpPr>
        <p:spPr>
          <a:xfrm>
            <a:off x="5068127" y="1263772"/>
            <a:ext cx="3873791" cy="3040860"/>
          </a:xfrm>
        </p:spPr>
        <p:txBody>
          <a:bodyPr>
            <a:normAutofit/>
          </a:bodyPr>
          <a:lstStyle/>
          <a:p>
            <a:pPr marL="0" indent="0">
              <a:buNone/>
            </a:pPr>
            <a:r>
              <a:rPr lang="en-US" sz="2400" dirty="0" smtClean="0"/>
              <a:t>Here is some code that uses the  </a:t>
            </a:r>
            <a:r>
              <a:rPr lang="en-US" sz="2400" dirty="0" smtClean="0">
                <a:latin typeface="Courier"/>
                <a:cs typeface="Courier"/>
              </a:rPr>
              <a:t>motor(); </a:t>
            </a:r>
            <a:r>
              <a:rPr lang="en-US" sz="2400" dirty="0" smtClean="0"/>
              <a:t>and </a:t>
            </a:r>
            <a:r>
              <a:rPr lang="en-US" sz="2400" dirty="0" smtClean="0">
                <a:latin typeface="Courier"/>
                <a:cs typeface="Courier"/>
              </a:rPr>
              <a:t>msleep(); </a:t>
            </a:r>
            <a:r>
              <a:rPr lang="en-US" sz="2400" dirty="0" smtClean="0"/>
              <a:t>functions to drive the robot in a square</a:t>
            </a:r>
          </a:p>
          <a:p>
            <a:pPr marL="457200" lvl="1" indent="0">
              <a:buNone/>
            </a:pPr>
            <a:endParaRPr lang="en-US" sz="2000" dirty="0"/>
          </a:p>
          <a:p>
            <a:pPr marL="0" indent="0">
              <a:buNone/>
            </a:pPr>
            <a:r>
              <a:rPr lang="en-US" sz="2400" i="1" dirty="0"/>
              <a:t>	</a:t>
            </a:r>
            <a:endParaRPr lang="en-US" sz="2000" dirty="0" smtClean="0">
              <a:solidFill>
                <a:srgbClr val="000000"/>
              </a:solidFill>
              <a:latin typeface="Courier"/>
              <a:cs typeface="Courier"/>
            </a:endParaRPr>
          </a:p>
        </p:txBody>
      </p:sp>
    </p:spTree>
    <p:extLst>
      <p:ext uri="{BB962C8B-B14F-4D97-AF65-F5344CB8AC3E}">
        <p14:creationId xmlns:p14="http://schemas.microsoft.com/office/powerpoint/2010/main" val="355674281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8234" y="-95921"/>
            <a:ext cx="8229600" cy="1143000"/>
          </a:xfrm>
        </p:spPr>
        <p:txBody>
          <a:bodyPr/>
          <a:lstStyle/>
          <a:p>
            <a:r>
              <a:rPr lang="en-US" dirty="0" smtClean="0"/>
              <a:t>Drawing a Square</a:t>
            </a:r>
            <a:endParaRPr lang="en-US" dirty="0"/>
          </a:p>
        </p:txBody>
      </p:sp>
      <p:pic>
        <p:nvPicPr>
          <p:cNvPr id="5" name="Picture 4" descr="Screen Shot 2013-08-30 at 4.08.1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5754" y="73589"/>
            <a:ext cx="4516841" cy="6266252"/>
          </a:xfrm>
          <a:prstGeom prst="rect">
            <a:avLst/>
          </a:prstGeom>
        </p:spPr>
      </p:pic>
      <p:sp>
        <p:nvSpPr>
          <p:cNvPr id="4" name="Content Placeholder 2"/>
          <p:cNvSpPr>
            <a:spLocks noGrp="1"/>
          </p:cNvSpPr>
          <p:nvPr>
            <p:ph idx="1"/>
          </p:nvPr>
        </p:nvSpPr>
        <p:spPr>
          <a:xfrm>
            <a:off x="5025889" y="1047079"/>
            <a:ext cx="3916030" cy="5102395"/>
          </a:xfrm>
        </p:spPr>
        <p:txBody>
          <a:bodyPr>
            <a:normAutofit fontScale="92500" lnSpcReduction="20000"/>
          </a:bodyPr>
          <a:lstStyle/>
          <a:p>
            <a:pPr marL="457200" lvl="1" indent="0">
              <a:buNone/>
            </a:pPr>
            <a:r>
              <a:rPr lang="en-US" sz="2000" dirty="0" smtClean="0"/>
              <a:t>Notice there </a:t>
            </a:r>
            <a:r>
              <a:rPr lang="en-US" sz="2000" dirty="0"/>
              <a:t>are many repeated </a:t>
            </a:r>
            <a:r>
              <a:rPr lang="en-US" sz="2000" dirty="0" smtClean="0"/>
              <a:t>steps. For example:</a:t>
            </a:r>
            <a:endParaRPr lang="en-US" sz="2000" dirty="0"/>
          </a:p>
          <a:p>
            <a:pPr marL="457200" lvl="1" indent="0">
              <a:buNone/>
            </a:pPr>
            <a:endParaRPr lang="en-US" sz="2000" dirty="0"/>
          </a:p>
          <a:p>
            <a:pPr marL="0" indent="0">
              <a:buNone/>
            </a:pPr>
            <a:r>
              <a:rPr lang="en-US" sz="2400" i="1" dirty="0"/>
              <a:t>	</a:t>
            </a:r>
            <a:r>
              <a:rPr lang="en-US" sz="1800" dirty="0" smtClean="0">
                <a:solidFill>
                  <a:srgbClr val="008000"/>
                </a:solidFill>
                <a:latin typeface="Courier"/>
                <a:cs typeface="Courier"/>
              </a:rPr>
              <a:t>//drive forward for 4</a:t>
            </a:r>
          </a:p>
          <a:p>
            <a:pPr marL="0" indent="0">
              <a:buNone/>
            </a:pPr>
            <a:r>
              <a:rPr lang="en-US" sz="1800" dirty="0">
                <a:solidFill>
                  <a:srgbClr val="008000"/>
                </a:solidFill>
                <a:latin typeface="Courier"/>
                <a:cs typeface="Courier"/>
              </a:rPr>
              <a:t> </a:t>
            </a:r>
            <a:r>
              <a:rPr lang="en-US" sz="1800" dirty="0" smtClean="0">
                <a:solidFill>
                  <a:srgbClr val="008000"/>
                </a:solidFill>
                <a:latin typeface="Courier"/>
                <a:cs typeface="Courier"/>
              </a:rPr>
              <a:t>     seconds</a:t>
            </a:r>
          </a:p>
          <a:p>
            <a:pPr marL="0" indent="0">
              <a:buNone/>
            </a:pPr>
            <a:r>
              <a:rPr lang="en-US" sz="1800" dirty="0">
                <a:solidFill>
                  <a:srgbClr val="008000"/>
                </a:solidFill>
                <a:latin typeface="Courier"/>
                <a:cs typeface="Courier"/>
              </a:rPr>
              <a:t>	</a:t>
            </a:r>
            <a:r>
              <a:rPr lang="en-US" sz="1800" dirty="0" smtClean="0">
                <a:solidFill>
                  <a:srgbClr val="008000"/>
                </a:solidFill>
                <a:latin typeface="Courier"/>
                <a:cs typeface="Courier"/>
              </a:rPr>
              <a:t> </a:t>
            </a:r>
            <a:r>
              <a:rPr lang="en-US" sz="1800" dirty="0" smtClean="0">
                <a:latin typeface="Courier"/>
                <a:cs typeface="Courier"/>
              </a:rPr>
              <a:t>motor(</a:t>
            </a:r>
            <a:r>
              <a:rPr lang="en-US" sz="1800" dirty="0" smtClean="0">
                <a:solidFill>
                  <a:srgbClr val="36B3C8"/>
                </a:solidFill>
                <a:latin typeface="Courier"/>
                <a:cs typeface="Courier"/>
              </a:rPr>
              <a:t>0</a:t>
            </a:r>
            <a:r>
              <a:rPr lang="en-US" sz="1800" dirty="0" smtClean="0">
                <a:latin typeface="Courier"/>
                <a:cs typeface="Courier"/>
              </a:rPr>
              <a:t>,</a:t>
            </a:r>
            <a:r>
              <a:rPr lang="en-US" sz="1800" dirty="0" smtClean="0">
                <a:solidFill>
                  <a:srgbClr val="36B3C8"/>
                </a:solidFill>
                <a:latin typeface="Courier"/>
                <a:cs typeface="Courier"/>
              </a:rPr>
              <a:t>100</a:t>
            </a: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 motor(</a:t>
            </a:r>
            <a:r>
              <a:rPr lang="en-US" sz="1800" dirty="0" smtClean="0">
                <a:solidFill>
                  <a:srgbClr val="36B3C8"/>
                </a:solidFill>
                <a:latin typeface="Courier"/>
                <a:cs typeface="Courier"/>
              </a:rPr>
              <a:t>3</a:t>
            </a:r>
            <a:r>
              <a:rPr lang="en-US" sz="1800" dirty="0" smtClean="0">
                <a:latin typeface="Courier"/>
                <a:cs typeface="Courier"/>
              </a:rPr>
              <a:t>,</a:t>
            </a:r>
            <a:r>
              <a:rPr lang="en-US" sz="1800" dirty="0" smtClean="0">
                <a:solidFill>
                  <a:srgbClr val="36B3C8"/>
                </a:solidFill>
                <a:latin typeface="Courier"/>
                <a:cs typeface="Courier"/>
              </a:rPr>
              <a:t>100</a:t>
            </a: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 msleep(</a:t>
            </a:r>
            <a:r>
              <a:rPr lang="en-US" sz="1800" dirty="0" smtClean="0">
                <a:solidFill>
                  <a:srgbClr val="36B3C8"/>
                </a:solidFill>
                <a:latin typeface="Courier"/>
                <a:cs typeface="Courier"/>
              </a:rPr>
              <a:t>4000</a:t>
            </a:r>
            <a:r>
              <a:rPr lang="en-US" sz="1800" dirty="0" smtClean="0">
                <a:latin typeface="Courier"/>
                <a:cs typeface="Courier"/>
              </a:rPr>
              <a:t>);</a:t>
            </a:r>
          </a:p>
          <a:p>
            <a:pPr marL="0" indent="0">
              <a:buNone/>
            </a:pPr>
            <a:endParaRPr lang="en-US" sz="1800" i="1" dirty="0" smtClean="0">
              <a:latin typeface="Courier"/>
              <a:cs typeface="Courier"/>
            </a:endParaRPr>
          </a:p>
          <a:p>
            <a:pPr marL="0" indent="0">
              <a:buNone/>
            </a:pPr>
            <a:r>
              <a:rPr lang="en-US" sz="1800" dirty="0" smtClean="0">
                <a:cs typeface="Courier"/>
              </a:rPr>
              <a:t>	is repeated 4 times in this program.</a:t>
            </a:r>
          </a:p>
          <a:p>
            <a:pPr lvl="1">
              <a:buFont typeface="Arial"/>
              <a:buChar char="•"/>
            </a:pPr>
            <a:r>
              <a:rPr lang="en-US" sz="1800" dirty="0" smtClean="0">
                <a:cs typeface="Courier"/>
              </a:rPr>
              <a:t>And so is turn right for 2 seconds</a:t>
            </a:r>
          </a:p>
          <a:p>
            <a:pPr lvl="1">
              <a:buFont typeface="Arial"/>
              <a:buChar char="•"/>
            </a:pPr>
            <a:r>
              <a:rPr lang="en-US" sz="1800" dirty="0" smtClean="0">
                <a:cs typeface="Courier"/>
              </a:rPr>
              <a:t>As well as stop motors</a:t>
            </a:r>
          </a:p>
          <a:p>
            <a:pPr marL="457200" lvl="1" indent="0">
              <a:buNone/>
            </a:pPr>
            <a:endParaRPr lang="en-US" sz="1400" dirty="0" smtClean="0">
              <a:cs typeface="Courier"/>
            </a:endParaRPr>
          </a:p>
          <a:p>
            <a:pPr marL="0" indent="0">
              <a:buNone/>
            </a:pPr>
            <a:r>
              <a:rPr lang="en-US" sz="1800" dirty="0" smtClean="0">
                <a:cs typeface="Courier"/>
              </a:rPr>
              <a:t>You will quickly learn to use copy and paste over and over again, but there is a better and easier way.</a:t>
            </a:r>
          </a:p>
          <a:p>
            <a:pPr marL="0" indent="0">
              <a:buNone/>
            </a:pPr>
            <a:endParaRPr lang="en-US" sz="1800" dirty="0" smtClean="0">
              <a:cs typeface="Courier"/>
            </a:endParaRPr>
          </a:p>
          <a:p>
            <a:pPr marL="0" indent="0">
              <a:buNone/>
            </a:pPr>
            <a:r>
              <a:rPr lang="en-US" sz="1800" dirty="0" smtClean="0">
                <a:cs typeface="Courier"/>
              </a:rPr>
              <a:t>Learning to write your own functions allows you to repeat code easily.</a:t>
            </a:r>
          </a:p>
        </p:txBody>
      </p:sp>
      <p:grpSp>
        <p:nvGrpSpPr>
          <p:cNvPr id="16" name="Group 15"/>
          <p:cNvGrpSpPr/>
          <p:nvPr/>
        </p:nvGrpSpPr>
        <p:grpSpPr>
          <a:xfrm>
            <a:off x="3512267" y="1252967"/>
            <a:ext cx="2068782" cy="4128930"/>
            <a:chOff x="3489155" y="1373279"/>
            <a:chExt cx="1109582" cy="4128930"/>
          </a:xfrm>
        </p:grpSpPr>
        <p:cxnSp>
          <p:nvCxnSpPr>
            <p:cNvPr id="6" name="Straight Arrow Connector 5"/>
            <p:cNvCxnSpPr/>
            <p:nvPr/>
          </p:nvCxnSpPr>
          <p:spPr>
            <a:xfrm flipH="1" flipV="1">
              <a:off x="3489155" y="1373279"/>
              <a:ext cx="1096215" cy="14528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3489155" y="2774788"/>
              <a:ext cx="1109582" cy="5129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489155" y="2826084"/>
              <a:ext cx="1109582" cy="13088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489155" y="2826084"/>
              <a:ext cx="1109582" cy="26761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814601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79"/>
            <a:ext cx="8229600" cy="1143000"/>
          </a:xfrm>
        </p:spPr>
        <p:txBody>
          <a:bodyPr/>
          <a:lstStyle/>
          <a:p>
            <a:r>
              <a:rPr lang="en-US" dirty="0" smtClean="0"/>
              <a:t>Writing Your Own Functions</a:t>
            </a:r>
            <a:endParaRPr lang="en-US" dirty="0"/>
          </a:p>
        </p:txBody>
      </p:sp>
      <p:sp>
        <p:nvSpPr>
          <p:cNvPr id="4" name="Content Placeholder 2"/>
          <p:cNvSpPr>
            <a:spLocks noGrp="1"/>
          </p:cNvSpPr>
          <p:nvPr>
            <p:ph idx="1"/>
          </p:nvPr>
        </p:nvSpPr>
        <p:spPr>
          <a:xfrm>
            <a:off x="547911" y="977068"/>
            <a:ext cx="8229600" cy="5411206"/>
          </a:xfrm>
        </p:spPr>
        <p:txBody>
          <a:bodyPr>
            <a:normAutofit fontScale="92500" lnSpcReduction="10000"/>
          </a:bodyPr>
          <a:lstStyle/>
          <a:p>
            <a:r>
              <a:rPr lang="en-US" dirty="0" smtClean="0">
                <a:solidFill>
                  <a:srgbClr val="000000"/>
                </a:solidFill>
                <a:cs typeface="Times New Roman" pitchFamily="18" charset="0"/>
              </a:rPr>
              <a:t>Remember, a </a:t>
            </a:r>
            <a:r>
              <a:rPr lang="en-US" dirty="0">
                <a:solidFill>
                  <a:srgbClr val="000000"/>
                </a:solidFill>
                <a:cs typeface="Times New Roman" pitchFamily="18" charset="0"/>
              </a:rPr>
              <a:t>function is like a title to an instruction book. When you call the function it does all of the commands in the book. </a:t>
            </a:r>
            <a:endParaRPr lang="en-US" dirty="0" smtClean="0"/>
          </a:p>
          <a:p>
            <a:pPr lvl="2">
              <a:buFont typeface="Courier New"/>
              <a:buChar char="o"/>
            </a:pPr>
            <a:r>
              <a:rPr lang="en-US" sz="3000" dirty="0" smtClean="0"/>
              <a:t>This can be very helpful if you are doing repetitive actions such as making a 90° turn, moving straight, turning 180°, moving an arm up and closing a claw.</a:t>
            </a:r>
          </a:p>
          <a:p>
            <a:pPr lvl="2">
              <a:buFont typeface="Courier New"/>
              <a:buChar char="o"/>
            </a:pPr>
            <a:r>
              <a:rPr lang="en-US" sz="3000" dirty="0" smtClean="0"/>
              <a:t>It makes it easier to read the main program and to simply change a value</a:t>
            </a:r>
            <a:r>
              <a:rPr lang="en-US" sz="3000" dirty="0"/>
              <a:t> </a:t>
            </a:r>
            <a:r>
              <a:rPr lang="en-US" sz="3000" dirty="0" smtClean="0"/>
              <a:t>if needed</a:t>
            </a:r>
          </a:p>
          <a:p>
            <a:pPr lvl="2"/>
            <a:endParaRPr lang="en-US" sz="3000" dirty="0" smtClean="0"/>
          </a:p>
          <a:p>
            <a:pPr marL="0" indent="0">
              <a:buNone/>
            </a:pPr>
            <a:r>
              <a:rPr lang="en-US" sz="3000" dirty="0" smtClean="0"/>
              <a:t>Remember a function has a name and arguments</a:t>
            </a:r>
          </a:p>
          <a:p>
            <a:pPr marL="0" indent="0">
              <a:buNone/>
            </a:pPr>
            <a:r>
              <a:rPr lang="en-US" sz="3000" dirty="0" smtClean="0">
                <a:latin typeface="Courier"/>
                <a:cs typeface="Courier"/>
              </a:rPr>
              <a:t>name(</a:t>
            </a:r>
            <a:r>
              <a:rPr lang="en-US" sz="3000" dirty="0" smtClean="0">
                <a:solidFill>
                  <a:srgbClr val="36B3C8"/>
                </a:solidFill>
                <a:latin typeface="Courier"/>
                <a:cs typeface="Courier"/>
              </a:rPr>
              <a:t>arguments</a:t>
            </a:r>
            <a:r>
              <a:rPr lang="en-US" sz="3000" dirty="0" smtClean="0">
                <a:latin typeface="Courier"/>
                <a:cs typeface="Courier"/>
              </a:rPr>
              <a:t>); </a:t>
            </a:r>
            <a:r>
              <a:rPr lang="en-US" sz="3000" dirty="0" smtClean="0">
                <a:latin typeface="+mj-lt"/>
                <a:cs typeface="Courier"/>
              </a:rPr>
              <a:t>=</a:t>
            </a:r>
            <a:r>
              <a:rPr lang="en-US" sz="3000" dirty="0" smtClean="0">
                <a:latin typeface="Courier"/>
                <a:cs typeface="Courier"/>
              </a:rPr>
              <a:t> motor (</a:t>
            </a:r>
            <a:r>
              <a:rPr lang="en-US" sz="3000" dirty="0" smtClean="0">
                <a:solidFill>
                  <a:srgbClr val="36B3C8"/>
                </a:solidFill>
                <a:latin typeface="Courier"/>
                <a:cs typeface="Courier"/>
              </a:rPr>
              <a:t>0,90</a:t>
            </a:r>
            <a:r>
              <a:rPr lang="en-US" sz="3000" dirty="0" smtClean="0">
                <a:latin typeface="Courier"/>
                <a:cs typeface="Courier"/>
              </a:rPr>
              <a:t>);</a:t>
            </a:r>
          </a:p>
          <a:p>
            <a:endParaRPr lang="en-US" sz="2400" dirty="0"/>
          </a:p>
          <a:p>
            <a:endParaRPr lang="en-US" sz="2400" dirty="0"/>
          </a:p>
          <a:p>
            <a:pPr marL="0" indent="0">
              <a:buNone/>
            </a:pPr>
            <a:endParaRPr lang="en-US" sz="2400" dirty="0">
              <a:solidFill>
                <a:srgbClr val="000000"/>
              </a:solidFill>
              <a:cs typeface="Times New Roman" pitchFamily="18" charset="0"/>
            </a:endParaRPr>
          </a:p>
          <a:p>
            <a:pPr lvl="1"/>
            <a:endParaRPr lang="en-US" dirty="0"/>
          </a:p>
        </p:txBody>
      </p:sp>
    </p:spTree>
    <p:extLst>
      <p:ext uri="{BB962C8B-B14F-4D97-AF65-F5344CB8AC3E}">
        <p14:creationId xmlns:p14="http://schemas.microsoft.com/office/powerpoint/2010/main" val="212746005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Variables Explained</a:t>
            </a:r>
            <a:endParaRPr lang="en-US" dirty="0"/>
          </a:p>
        </p:txBody>
      </p:sp>
      <p:sp>
        <p:nvSpPr>
          <p:cNvPr id="4" name="Content Placeholder 2"/>
          <p:cNvSpPr>
            <a:spLocks noGrp="1"/>
          </p:cNvSpPr>
          <p:nvPr>
            <p:ph idx="1"/>
          </p:nvPr>
        </p:nvSpPr>
        <p:spPr>
          <a:xfrm>
            <a:off x="314475" y="1600200"/>
            <a:ext cx="8696477" cy="4525963"/>
          </a:xfrm>
        </p:spPr>
        <p:txBody>
          <a:bodyPr>
            <a:normAutofit fontScale="92500" lnSpcReduction="10000"/>
          </a:bodyPr>
          <a:lstStyle/>
          <a:p>
            <a:pPr marL="0" indent="0">
              <a:buNone/>
            </a:pPr>
            <a:r>
              <a:rPr lang="en-US" sz="2400" dirty="0"/>
              <a:t>Since variables in </a:t>
            </a:r>
            <a:r>
              <a:rPr lang="en-US" sz="2400" b="1" dirty="0">
                <a:solidFill>
                  <a:srgbClr val="0000FF"/>
                </a:solidFill>
              </a:rPr>
              <a:t>C</a:t>
            </a:r>
            <a:r>
              <a:rPr lang="en-US" sz="2400" b="1" dirty="0"/>
              <a:t> </a:t>
            </a:r>
            <a:r>
              <a:rPr lang="en-US" sz="2400" dirty="0"/>
              <a:t>have differing types, you have to specify the data type for each of your function’s </a:t>
            </a:r>
            <a:r>
              <a:rPr lang="en-US" sz="2400" dirty="0">
                <a:solidFill>
                  <a:srgbClr val="36B3C8"/>
                </a:solidFill>
              </a:rPr>
              <a:t>arguments</a:t>
            </a:r>
            <a:r>
              <a:rPr lang="en-US" sz="2400" dirty="0"/>
              <a:t>, and the type of data returned by the function (which can be </a:t>
            </a:r>
            <a:r>
              <a:rPr lang="en-US" sz="2400" dirty="0">
                <a:solidFill>
                  <a:srgbClr val="0000FF"/>
                </a:solidFill>
                <a:latin typeface="Courier"/>
                <a:cs typeface="Courier"/>
              </a:rPr>
              <a:t>void</a:t>
            </a:r>
            <a:r>
              <a:rPr lang="en-US" sz="2400" b="1" dirty="0"/>
              <a:t> </a:t>
            </a:r>
            <a:r>
              <a:rPr lang="en-US" sz="2400" dirty="0"/>
              <a:t>if nothing is being returned</a:t>
            </a:r>
            <a:r>
              <a:rPr lang="en-US" sz="2400" dirty="0" smtClean="0"/>
              <a:t>). </a:t>
            </a:r>
          </a:p>
          <a:p>
            <a:pPr marL="0" indent="0">
              <a:buNone/>
            </a:pPr>
            <a:r>
              <a:rPr lang="en-US" sz="2400" dirty="0" smtClean="0"/>
              <a:t>Many of the functions in the KIPR Library like   </a:t>
            </a:r>
            <a:r>
              <a:rPr lang="en-US" sz="2400" dirty="0" smtClean="0">
                <a:latin typeface="Courier"/>
                <a:cs typeface="Courier"/>
              </a:rPr>
              <a:t>motor (); </a:t>
            </a:r>
            <a:r>
              <a:rPr lang="en-US" sz="2400" dirty="0" smtClean="0"/>
              <a:t>have this hidden. </a:t>
            </a:r>
          </a:p>
          <a:p>
            <a:pPr marL="0" indent="0">
              <a:buNone/>
            </a:pPr>
            <a:endParaRPr lang="en-US" sz="2400" dirty="0"/>
          </a:p>
          <a:p>
            <a:pPr marL="0" indent="0">
              <a:buNone/>
            </a:pPr>
            <a:r>
              <a:rPr lang="en-US" sz="2400" dirty="0" smtClean="0"/>
              <a:t>Most of the time your students will only be dealing with </a:t>
            </a:r>
            <a:r>
              <a:rPr lang="en-US" sz="2400" dirty="0" smtClean="0">
                <a:solidFill>
                  <a:srgbClr val="0000FF"/>
                </a:solidFill>
                <a:latin typeface="Courier"/>
                <a:cs typeface="Courier"/>
              </a:rPr>
              <a:t>void</a:t>
            </a:r>
            <a:r>
              <a:rPr lang="en-US" sz="2400" dirty="0" smtClean="0"/>
              <a:t> (no data returned) and </a:t>
            </a:r>
            <a:r>
              <a:rPr lang="en-US" sz="2400" dirty="0" err="1">
                <a:solidFill>
                  <a:srgbClr val="0000FF"/>
                </a:solidFill>
                <a:latin typeface="Courier"/>
                <a:cs typeface="Courier"/>
              </a:rPr>
              <a:t>i</a:t>
            </a:r>
            <a:r>
              <a:rPr lang="en-US" sz="2400" dirty="0" err="1" smtClean="0">
                <a:solidFill>
                  <a:srgbClr val="0000FF"/>
                </a:solidFill>
                <a:latin typeface="Courier"/>
                <a:cs typeface="Courier"/>
              </a:rPr>
              <a:t>nt</a:t>
            </a:r>
            <a:r>
              <a:rPr lang="en-US" sz="2400" dirty="0" smtClean="0"/>
              <a:t> (arguments).</a:t>
            </a:r>
            <a:endParaRPr lang="en-US" sz="2400" dirty="0" smtClean="0">
              <a:solidFill>
                <a:srgbClr val="0000FF"/>
              </a:solidFill>
            </a:endParaRPr>
          </a:p>
          <a:p>
            <a:pPr marL="0" indent="0">
              <a:buNone/>
            </a:pPr>
            <a:endParaRPr lang="en-US" sz="2400" dirty="0"/>
          </a:p>
          <a:p>
            <a:pPr marL="0" indent="0">
              <a:buNone/>
            </a:pPr>
            <a:r>
              <a:rPr lang="en-US" sz="2000" dirty="0" smtClean="0">
                <a:solidFill>
                  <a:srgbClr val="000000"/>
                </a:solidFill>
                <a:latin typeface="+mj-lt"/>
                <a:cs typeface="Courier"/>
              </a:rPr>
              <a:t> Data types you may use:</a:t>
            </a:r>
          </a:p>
          <a:p>
            <a:pPr marL="0" indent="0">
              <a:buNone/>
            </a:pPr>
            <a:r>
              <a:rPr lang="en-US" sz="2000" dirty="0" smtClean="0">
                <a:solidFill>
                  <a:srgbClr val="0000FF"/>
                </a:solidFill>
                <a:latin typeface="Courier"/>
                <a:cs typeface="Courier"/>
              </a:rPr>
              <a:t> 	 Void </a:t>
            </a:r>
            <a:r>
              <a:rPr lang="en-US" sz="2000" dirty="0" smtClean="0">
                <a:cs typeface="Courier"/>
              </a:rPr>
              <a:t>Nothing is returned</a:t>
            </a:r>
          </a:p>
          <a:p>
            <a:pPr marL="0" indent="0">
              <a:buNone/>
            </a:pPr>
            <a:r>
              <a:rPr lang="en-US" sz="2000" dirty="0" smtClean="0">
                <a:solidFill>
                  <a:srgbClr val="0000FF"/>
                </a:solidFill>
                <a:latin typeface="Courier"/>
                <a:cs typeface="Courier"/>
              </a:rPr>
              <a:t>	  Int </a:t>
            </a:r>
            <a:r>
              <a:rPr lang="en-US" sz="2000" dirty="0" smtClean="0">
                <a:solidFill>
                  <a:srgbClr val="000000"/>
                </a:solidFill>
                <a:cs typeface="Courier"/>
              </a:rPr>
              <a:t>Returns an </a:t>
            </a:r>
            <a:r>
              <a:rPr lang="en-US" sz="2000" dirty="0" smtClean="0">
                <a:cs typeface="Courier"/>
              </a:rPr>
              <a:t>Integer (whole number such as 5</a:t>
            </a:r>
            <a:r>
              <a:rPr lang="en-US" sz="2000" dirty="0" smtClean="0">
                <a:latin typeface="Courier"/>
                <a:cs typeface="Courier"/>
              </a:rPr>
              <a:t>)</a:t>
            </a:r>
          </a:p>
          <a:p>
            <a:pPr marL="0" indent="0">
              <a:buNone/>
            </a:pPr>
            <a:r>
              <a:rPr lang="en-US" sz="2000" dirty="0" smtClean="0">
                <a:solidFill>
                  <a:srgbClr val="0000FF"/>
                </a:solidFill>
                <a:latin typeface="Courier"/>
                <a:cs typeface="Courier"/>
              </a:rPr>
              <a:t>  </a:t>
            </a:r>
            <a:r>
              <a:rPr lang="en-US" sz="2000" dirty="0">
                <a:solidFill>
                  <a:srgbClr val="0000FF"/>
                </a:solidFill>
                <a:latin typeface="Courier"/>
                <a:cs typeface="Courier"/>
              </a:rPr>
              <a:t>D</a:t>
            </a:r>
            <a:r>
              <a:rPr lang="en-US" sz="2000" dirty="0" smtClean="0">
                <a:solidFill>
                  <a:srgbClr val="0000FF"/>
                </a:solidFill>
                <a:latin typeface="Courier"/>
                <a:cs typeface="Courier"/>
              </a:rPr>
              <a:t>ouble </a:t>
            </a:r>
            <a:r>
              <a:rPr lang="en-US" sz="2000" dirty="0" smtClean="0">
                <a:solidFill>
                  <a:srgbClr val="000000"/>
                </a:solidFill>
                <a:cs typeface="Courier"/>
              </a:rPr>
              <a:t>Returns a fraction of a whole (decimal such as 5.0)</a:t>
            </a:r>
            <a:endParaRPr lang="en-US" sz="2000" dirty="0">
              <a:solidFill>
                <a:srgbClr val="000000"/>
              </a:solidFill>
              <a:cs typeface="Courier"/>
            </a:endParaRP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60182047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1086"/>
            <a:ext cx="8229600" cy="1143000"/>
          </a:xfrm>
        </p:spPr>
        <p:txBody>
          <a:bodyPr/>
          <a:lstStyle/>
          <a:p>
            <a:r>
              <a:rPr lang="en-US" dirty="0" smtClean="0"/>
              <a:t>Function Prototypes</a:t>
            </a:r>
            <a:endParaRPr lang="en-US" dirty="0"/>
          </a:p>
        </p:txBody>
      </p:sp>
      <p:sp>
        <p:nvSpPr>
          <p:cNvPr id="4" name="Content Placeholder 2"/>
          <p:cNvSpPr>
            <a:spLocks noGrp="1"/>
          </p:cNvSpPr>
          <p:nvPr>
            <p:ph idx="1"/>
          </p:nvPr>
        </p:nvSpPr>
        <p:spPr>
          <a:xfrm>
            <a:off x="457200" y="1205091"/>
            <a:ext cx="8229600" cy="4812156"/>
          </a:xfrm>
        </p:spPr>
        <p:txBody>
          <a:bodyPr>
            <a:normAutofit fontScale="92500" lnSpcReduction="10000"/>
          </a:bodyPr>
          <a:lstStyle/>
          <a:p>
            <a:pPr marL="0" indent="0">
              <a:buNone/>
            </a:pPr>
            <a:r>
              <a:rPr lang="en-US" sz="2400" dirty="0" smtClean="0"/>
              <a:t>Take some functions you are familiar with:</a:t>
            </a:r>
          </a:p>
          <a:p>
            <a:pPr marL="0" indent="0">
              <a:buNone/>
            </a:pPr>
            <a:r>
              <a:rPr lang="en-US" sz="2400" dirty="0" smtClean="0"/>
              <a:t>  </a:t>
            </a:r>
            <a:r>
              <a:rPr lang="en-US" sz="2400" dirty="0" smtClean="0">
                <a:latin typeface="Courier"/>
                <a:cs typeface="Courier"/>
              </a:rPr>
              <a:t>motor (</a:t>
            </a:r>
            <a:r>
              <a:rPr lang="en-US" sz="2400" dirty="0" smtClean="0">
                <a:solidFill>
                  <a:srgbClr val="36B3C8"/>
                </a:solidFill>
                <a:latin typeface="Courier"/>
                <a:cs typeface="Courier"/>
              </a:rPr>
              <a:t>0,100</a:t>
            </a:r>
            <a:r>
              <a:rPr lang="en-US" sz="2400" dirty="0" smtClean="0">
                <a:latin typeface="Courier"/>
                <a:cs typeface="Courier"/>
              </a:rPr>
              <a:t>); </a:t>
            </a:r>
            <a:r>
              <a:rPr lang="en-US" sz="2400" dirty="0" smtClean="0">
                <a:latin typeface="+mj-lt"/>
                <a:cs typeface="Courier"/>
              </a:rPr>
              <a:t>and</a:t>
            </a:r>
            <a:r>
              <a:rPr lang="en-US" sz="2400" dirty="0" smtClean="0">
                <a:latin typeface="Courier"/>
                <a:cs typeface="Courier"/>
              </a:rPr>
              <a:t> mrp (</a:t>
            </a:r>
            <a:r>
              <a:rPr lang="en-US" sz="2400" dirty="0" smtClean="0">
                <a:solidFill>
                  <a:srgbClr val="36B3C8"/>
                </a:solidFill>
                <a:latin typeface="Courier"/>
                <a:cs typeface="Courier"/>
              </a:rPr>
              <a:t>0,1000,5000</a:t>
            </a:r>
            <a:r>
              <a:rPr lang="en-US" sz="2400" dirty="0" smtClean="0">
                <a:latin typeface="Courier"/>
                <a:cs typeface="Courier"/>
              </a:rPr>
              <a:t>);</a:t>
            </a:r>
          </a:p>
          <a:p>
            <a:pPr marL="0" indent="0">
              <a:buNone/>
            </a:pPr>
            <a:endParaRPr lang="en-US" sz="2400" dirty="0" smtClean="0">
              <a:latin typeface="Courier"/>
              <a:cs typeface="Courier"/>
            </a:endParaRPr>
          </a:p>
          <a:p>
            <a:pPr lvl="1">
              <a:buFont typeface="Arial"/>
              <a:buChar char="•"/>
            </a:pPr>
            <a:r>
              <a:rPr lang="en-US" sz="2000" dirty="0" smtClean="0">
                <a:latin typeface="+mj-lt"/>
                <a:cs typeface="Courier"/>
              </a:rPr>
              <a:t>The </a:t>
            </a:r>
            <a:r>
              <a:rPr lang="en-US" sz="2000" u="sng" dirty="0" smtClean="0">
                <a:latin typeface="+mj-lt"/>
                <a:cs typeface="Courier"/>
              </a:rPr>
              <a:t>prototype</a:t>
            </a:r>
            <a:r>
              <a:rPr lang="en-US" sz="2000" dirty="0" smtClean="0">
                <a:latin typeface="+mj-lt"/>
                <a:cs typeface="Courier"/>
              </a:rPr>
              <a:t> or formats/name for them are: </a:t>
            </a:r>
          </a:p>
          <a:p>
            <a:pPr marL="457200" lvl="1" indent="0">
              <a:buNone/>
            </a:pPr>
            <a:endParaRPr lang="en-US" sz="2000" dirty="0" smtClean="0">
              <a:latin typeface="Courier"/>
              <a:cs typeface="Courier"/>
            </a:endParaRPr>
          </a:p>
          <a:p>
            <a:pPr marL="457200" lvl="1" indent="0">
              <a:buNone/>
            </a:pPr>
            <a:r>
              <a:rPr lang="en-US" sz="2000" dirty="0" smtClean="0">
                <a:solidFill>
                  <a:srgbClr val="0000FF"/>
                </a:solidFill>
                <a:latin typeface="Courier"/>
                <a:cs typeface="Courier"/>
              </a:rPr>
              <a:t>	void</a:t>
            </a:r>
            <a:r>
              <a:rPr lang="en-US" sz="2000" dirty="0" smtClean="0">
                <a:latin typeface="Courier"/>
                <a:cs typeface="Courier"/>
              </a:rPr>
              <a:t>  motor (</a:t>
            </a:r>
            <a:r>
              <a:rPr lang="en-US" sz="2000" dirty="0" smtClean="0">
                <a:solidFill>
                  <a:srgbClr val="0000FF"/>
                </a:solidFill>
                <a:latin typeface="Courier"/>
                <a:cs typeface="Courier"/>
              </a:rPr>
              <a:t>int</a:t>
            </a:r>
            <a:r>
              <a:rPr lang="en-US" sz="2000" dirty="0" smtClean="0">
                <a:latin typeface="Courier"/>
                <a:cs typeface="Courier"/>
              </a:rPr>
              <a:t> m, </a:t>
            </a:r>
            <a:r>
              <a:rPr lang="en-US" sz="2000" dirty="0" smtClean="0">
                <a:solidFill>
                  <a:srgbClr val="0000FF"/>
                </a:solidFill>
                <a:latin typeface="Courier"/>
                <a:cs typeface="Courier"/>
              </a:rPr>
              <a:t>int</a:t>
            </a:r>
            <a:r>
              <a:rPr lang="en-US" sz="2000" dirty="0" smtClean="0">
                <a:latin typeface="Courier"/>
                <a:cs typeface="Courier"/>
              </a:rPr>
              <a:t> p);</a:t>
            </a:r>
            <a:endParaRPr lang="en-US" sz="2000" dirty="0">
              <a:latin typeface="Courier"/>
              <a:cs typeface="Courier"/>
            </a:endParaRPr>
          </a:p>
          <a:p>
            <a:pPr marL="0" indent="0">
              <a:buNone/>
            </a:pPr>
            <a:endParaRPr lang="en-US" sz="2400" dirty="0" smtClean="0"/>
          </a:p>
          <a:p>
            <a:pPr marL="0" indent="0">
              <a:buNone/>
            </a:pPr>
            <a:r>
              <a:rPr lang="en-US" sz="1800" i="1" dirty="0" smtClean="0"/>
              <a:t> Data type returned </a:t>
            </a:r>
            <a:r>
              <a:rPr lang="en-US" sz="1800" dirty="0" smtClean="0"/>
              <a:t>|</a:t>
            </a:r>
            <a:r>
              <a:rPr lang="en-US" sz="1800" i="1" dirty="0" smtClean="0"/>
              <a:t> </a:t>
            </a:r>
            <a:r>
              <a:rPr lang="en-US" sz="1800" i="1" dirty="0"/>
              <a:t>F</a:t>
            </a:r>
            <a:r>
              <a:rPr lang="en-US" sz="1800" i="1" dirty="0" smtClean="0"/>
              <a:t>unction name </a:t>
            </a:r>
            <a:r>
              <a:rPr lang="en-US" sz="1800" dirty="0" smtClean="0"/>
              <a:t>|</a:t>
            </a:r>
            <a:r>
              <a:rPr lang="en-US" sz="1800" i="1" dirty="0" smtClean="0"/>
              <a:t> Data type for arguments</a:t>
            </a:r>
            <a:endParaRPr lang="en-US" sz="1800" i="1" dirty="0"/>
          </a:p>
          <a:p>
            <a:pPr marL="0" indent="0">
              <a:buNone/>
            </a:pPr>
            <a:r>
              <a:rPr lang="en-US" sz="2000" dirty="0" smtClean="0">
                <a:solidFill>
                  <a:srgbClr val="000000"/>
                </a:solidFill>
                <a:latin typeface="Courier"/>
                <a:cs typeface="Courier"/>
              </a:rPr>
              <a:t> </a:t>
            </a:r>
          </a:p>
          <a:p>
            <a:pPr marL="0" indent="0">
              <a:buNone/>
            </a:pPr>
            <a:r>
              <a:rPr lang="en-US" sz="2000" dirty="0" smtClean="0">
                <a:solidFill>
                  <a:srgbClr val="0000FF"/>
                </a:solidFill>
                <a:latin typeface="Courier"/>
                <a:cs typeface="Courier"/>
              </a:rPr>
              <a:t>  void </a:t>
            </a:r>
            <a:r>
              <a:rPr lang="en-US" sz="2000" dirty="0">
                <a:solidFill>
                  <a:srgbClr val="000000"/>
                </a:solidFill>
                <a:latin typeface="Courier"/>
                <a:cs typeface="Courier"/>
              </a:rPr>
              <a:t>mrp (</a:t>
            </a:r>
            <a:r>
              <a:rPr lang="en-US" sz="2000" dirty="0">
                <a:solidFill>
                  <a:srgbClr val="0000FF"/>
                </a:solidFill>
                <a:latin typeface="Courier"/>
                <a:cs typeface="Courier"/>
              </a:rPr>
              <a:t>int </a:t>
            </a:r>
            <a:r>
              <a:rPr lang="en-US" sz="2000" dirty="0">
                <a:solidFill>
                  <a:srgbClr val="000000"/>
                </a:solidFill>
                <a:latin typeface="Courier"/>
                <a:cs typeface="Courier"/>
              </a:rPr>
              <a:t>motor port,</a:t>
            </a:r>
            <a:r>
              <a:rPr lang="en-US" sz="2000" dirty="0">
                <a:solidFill>
                  <a:srgbClr val="0000FF"/>
                </a:solidFill>
                <a:latin typeface="Courier"/>
                <a:cs typeface="Courier"/>
              </a:rPr>
              <a:t> int </a:t>
            </a:r>
            <a:r>
              <a:rPr lang="en-US" sz="2000" dirty="0">
                <a:solidFill>
                  <a:srgbClr val="000000"/>
                </a:solidFill>
                <a:latin typeface="Courier"/>
                <a:cs typeface="Courier"/>
              </a:rPr>
              <a:t>velocity, </a:t>
            </a:r>
            <a:r>
              <a:rPr lang="en-US" sz="2000" dirty="0">
                <a:solidFill>
                  <a:srgbClr val="0000FF"/>
                </a:solidFill>
                <a:latin typeface="Courier"/>
                <a:cs typeface="Courier"/>
              </a:rPr>
              <a:t>int</a:t>
            </a:r>
            <a:r>
              <a:rPr lang="en-US" sz="2000" dirty="0">
                <a:solidFill>
                  <a:srgbClr val="000000"/>
                </a:solidFill>
                <a:latin typeface="Courier"/>
                <a:cs typeface="Courier"/>
              </a:rPr>
              <a:t> pos);</a:t>
            </a:r>
          </a:p>
          <a:p>
            <a:pPr marL="0" indent="0">
              <a:buNone/>
            </a:pPr>
            <a:endParaRPr lang="en-US" sz="2000" dirty="0" smtClean="0">
              <a:solidFill>
                <a:srgbClr val="000000"/>
              </a:solidFill>
              <a:cs typeface="Courier"/>
            </a:endParaRPr>
          </a:p>
          <a:p>
            <a:pPr marL="0" indent="0">
              <a:buNone/>
            </a:pPr>
            <a:endParaRPr lang="en-US" sz="2000" dirty="0" smtClean="0">
              <a:solidFill>
                <a:srgbClr val="000000"/>
              </a:solidFill>
              <a:cs typeface="Courier"/>
            </a:endParaRPr>
          </a:p>
          <a:p>
            <a:pPr marL="0" indent="0">
              <a:buNone/>
            </a:pPr>
            <a:r>
              <a:rPr lang="en-US" sz="2400" dirty="0" smtClean="0"/>
              <a:t>You can find the prototype </a:t>
            </a:r>
            <a:r>
              <a:rPr lang="en-US" sz="2400" dirty="0"/>
              <a:t>(format</a:t>
            </a:r>
            <a:r>
              <a:rPr lang="en-US" sz="2400" dirty="0" smtClean="0"/>
              <a:t>) for every function in the KIPR Help Manual “KIPR Link Library”</a:t>
            </a:r>
            <a:endParaRPr lang="en-US" sz="2400" dirty="0"/>
          </a:p>
          <a:p>
            <a:pPr marL="0" indent="0">
              <a:buNone/>
            </a:pPr>
            <a:endParaRPr lang="en-US" sz="2000" dirty="0" smtClean="0">
              <a:solidFill>
                <a:srgbClr val="000000"/>
              </a:solidFill>
              <a:latin typeface="Courier"/>
              <a:cs typeface="Courier"/>
            </a:endParaRPr>
          </a:p>
        </p:txBody>
      </p:sp>
      <p:grpSp>
        <p:nvGrpSpPr>
          <p:cNvPr id="3" name="Group 2"/>
          <p:cNvGrpSpPr/>
          <p:nvPr/>
        </p:nvGrpSpPr>
        <p:grpSpPr>
          <a:xfrm>
            <a:off x="1248696" y="3183795"/>
            <a:ext cx="5360254" cy="1064989"/>
            <a:chOff x="1231078" y="3547332"/>
            <a:chExt cx="5360254" cy="1064989"/>
          </a:xfrm>
        </p:grpSpPr>
        <p:sp>
          <p:nvSpPr>
            <p:cNvPr id="5" name="Line 7"/>
            <p:cNvSpPr>
              <a:spLocks noChangeShapeType="1"/>
            </p:cNvSpPr>
            <p:nvPr/>
          </p:nvSpPr>
          <p:spPr bwMode="auto">
            <a:xfrm flipV="1">
              <a:off x="1591769" y="3547332"/>
              <a:ext cx="118783" cy="507221"/>
            </a:xfrm>
            <a:prstGeom prst="line">
              <a:avLst/>
            </a:prstGeom>
            <a:noFill/>
            <a:ln w="34925">
              <a:solidFill>
                <a:srgbClr val="FF0000"/>
              </a:solidFill>
              <a:round/>
              <a:headEnd/>
              <a:tailEnd type="stealth" w="med" len="med"/>
            </a:ln>
          </p:spPr>
          <p:txBody>
            <a:bodyPr/>
            <a:lstStyle/>
            <a:p>
              <a:endParaRPr lang="en-US" dirty="0"/>
            </a:p>
          </p:txBody>
        </p:sp>
        <p:sp>
          <p:nvSpPr>
            <p:cNvPr id="6" name="Line 7"/>
            <p:cNvSpPr>
              <a:spLocks noChangeShapeType="1"/>
            </p:cNvSpPr>
            <p:nvPr/>
          </p:nvSpPr>
          <p:spPr bwMode="auto">
            <a:xfrm flipV="1">
              <a:off x="2922463" y="3547332"/>
              <a:ext cx="0" cy="455389"/>
            </a:xfrm>
            <a:prstGeom prst="line">
              <a:avLst/>
            </a:prstGeom>
            <a:noFill/>
            <a:ln w="34925">
              <a:solidFill>
                <a:srgbClr val="FF0000"/>
              </a:solidFill>
              <a:round/>
              <a:headEnd/>
              <a:tailEnd type="stealth" w="med" len="med"/>
            </a:ln>
          </p:spPr>
          <p:txBody>
            <a:bodyPr/>
            <a:lstStyle/>
            <a:p>
              <a:endParaRPr lang="en-US" dirty="0"/>
            </a:p>
          </p:txBody>
        </p:sp>
        <p:sp>
          <p:nvSpPr>
            <p:cNvPr id="7" name="Line 7"/>
            <p:cNvSpPr>
              <a:spLocks noChangeShapeType="1"/>
            </p:cNvSpPr>
            <p:nvPr/>
          </p:nvSpPr>
          <p:spPr bwMode="auto">
            <a:xfrm flipH="1" flipV="1">
              <a:off x="3770990" y="3650995"/>
              <a:ext cx="667644" cy="351725"/>
            </a:xfrm>
            <a:prstGeom prst="line">
              <a:avLst/>
            </a:prstGeom>
            <a:noFill/>
            <a:ln w="34925">
              <a:solidFill>
                <a:srgbClr val="FF0000"/>
              </a:solidFill>
              <a:round/>
              <a:headEnd/>
              <a:tailEnd type="stealth" w="med" len="med"/>
            </a:ln>
          </p:spPr>
          <p:txBody>
            <a:bodyPr/>
            <a:lstStyle/>
            <a:p>
              <a:endParaRPr lang="en-US" dirty="0"/>
            </a:p>
          </p:txBody>
        </p:sp>
        <p:sp>
          <p:nvSpPr>
            <p:cNvPr id="8" name="Line 7"/>
            <p:cNvSpPr>
              <a:spLocks noChangeShapeType="1"/>
            </p:cNvSpPr>
            <p:nvPr/>
          </p:nvSpPr>
          <p:spPr bwMode="auto">
            <a:xfrm flipH="1" flipV="1">
              <a:off x="4652183" y="3650996"/>
              <a:ext cx="0" cy="403557"/>
            </a:xfrm>
            <a:prstGeom prst="line">
              <a:avLst/>
            </a:prstGeom>
            <a:noFill/>
            <a:ln w="34925">
              <a:solidFill>
                <a:srgbClr val="FF0000"/>
              </a:solidFill>
              <a:round/>
              <a:headEnd/>
              <a:tailEnd type="stealth" w="med" len="med"/>
            </a:ln>
          </p:spPr>
          <p:txBody>
            <a:bodyPr/>
            <a:lstStyle/>
            <a:p>
              <a:endParaRPr lang="en-US" dirty="0"/>
            </a:p>
          </p:txBody>
        </p:sp>
        <p:sp>
          <p:nvSpPr>
            <p:cNvPr id="9" name="Line 7"/>
            <p:cNvSpPr>
              <a:spLocks noChangeShapeType="1"/>
            </p:cNvSpPr>
            <p:nvPr/>
          </p:nvSpPr>
          <p:spPr bwMode="auto">
            <a:xfrm flipH="1">
              <a:off x="2773166" y="4307521"/>
              <a:ext cx="1490252" cy="304800"/>
            </a:xfrm>
            <a:prstGeom prst="line">
              <a:avLst/>
            </a:prstGeom>
            <a:noFill/>
            <a:ln w="34925">
              <a:solidFill>
                <a:srgbClr val="FF0000"/>
              </a:solidFill>
              <a:round/>
              <a:headEnd/>
              <a:tailEnd type="stealth" w="med" len="med"/>
            </a:ln>
          </p:spPr>
          <p:txBody>
            <a:bodyPr/>
            <a:lstStyle/>
            <a:p>
              <a:endParaRPr lang="en-US" dirty="0"/>
            </a:p>
          </p:txBody>
        </p:sp>
        <p:sp>
          <p:nvSpPr>
            <p:cNvPr id="10" name="Line 7"/>
            <p:cNvSpPr>
              <a:spLocks noChangeShapeType="1"/>
            </p:cNvSpPr>
            <p:nvPr/>
          </p:nvSpPr>
          <p:spPr bwMode="auto">
            <a:xfrm>
              <a:off x="4438634" y="4307521"/>
              <a:ext cx="356095" cy="304800"/>
            </a:xfrm>
            <a:prstGeom prst="line">
              <a:avLst/>
            </a:prstGeom>
            <a:noFill/>
            <a:ln w="34925">
              <a:solidFill>
                <a:srgbClr val="FF0000"/>
              </a:solidFill>
              <a:round/>
              <a:headEnd/>
              <a:tailEnd type="stealth" w="med" len="med"/>
            </a:ln>
          </p:spPr>
          <p:txBody>
            <a:bodyPr/>
            <a:lstStyle/>
            <a:p>
              <a:endParaRPr lang="en-US" dirty="0"/>
            </a:p>
          </p:txBody>
        </p:sp>
        <p:sp>
          <p:nvSpPr>
            <p:cNvPr id="11" name="Line 7"/>
            <p:cNvSpPr>
              <a:spLocks noChangeShapeType="1"/>
            </p:cNvSpPr>
            <p:nvPr/>
          </p:nvSpPr>
          <p:spPr bwMode="auto">
            <a:xfrm flipH="1">
              <a:off x="1982683" y="4307521"/>
              <a:ext cx="790483" cy="304800"/>
            </a:xfrm>
            <a:prstGeom prst="line">
              <a:avLst/>
            </a:prstGeom>
            <a:noFill/>
            <a:ln w="34925">
              <a:solidFill>
                <a:srgbClr val="FF0000"/>
              </a:solidFill>
              <a:round/>
              <a:headEnd/>
              <a:tailEnd type="stealth" w="med" len="med"/>
            </a:ln>
          </p:spPr>
          <p:txBody>
            <a:bodyPr/>
            <a:lstStyle/>
            <a:p>
              <a:endParaRPr lang="en-US" dirty="0"/>
            </a:p>
          </p:txBody>
        </p:sp>
        <p:sp>
          <p:nvSpPr>
            <p:cNvPr id="12" name="Line 7"/>
            <p:cNvSpPr>
              <a:spLocks noChangeShapeType="1"/>
            </p:cNvSpPr>
            <p:nvPr/>
          </p:nvSpPr>
          <p:spPr bwMode="auto">
            <a:xfrm flipH="1">
              <a:off x="1231078" y="4307521"/>
              <a:ext cx="207339" cy="304800"/>
            </a:xfrm>
            <a:prstGeom prst="line">
              <a:avLst/>
            </a:prstGeom>
            <a:noFill/>
            <a:ln w="34925">
              <a:solidFill>
                <a:srgbClr val="FF0000"/>
              </a:solidFill>
              <a:round/>
              <a:headEnd/>
              <a:tailEnd type="stealth" w="med" len="med"/>
            </a:ln>
          </p:spPr>
          <p:txBody>
            <a:bodyPr/>
            <a:lstStyle/>
            <a:p>
              <a:endParaRPr lang="en-US" dirty="0"/>
            </a:p>
          </p:txBody>
        </p:sp>
        <p:sp>
          <p:nvSpPr>
            <p:cNvPr id="13" name="Line 7"/>
            <p:cNvSpPr>
              <a:spLocks noChangeShapeType="1"/>
            </p:cNvSpPr>
            <p:nvPr/>
          </p:nvSpPr>
          <p:spPr bwMode="auto">
            <a:xfrm>
              <a:off x="4794729" y="4307521"/>
              <a:ext cx="1796603" cy="304800"/>
            </a:xfrm>
            <a:prstGeom prst="line">
              <a:avLst/>
            </a:prstGeom>
            <a:noFill/>
            <a:ln w="34925">
              <a:solidFill>
                <a:srgbClr val="FF0000"/>
              </a:solidFill>
              <a:round/>
              <a:headEnd/>
              <a:tailEnd type="stealth" w="med" len="med"/>
            </a:ln>
          </p:spPr>
          <p:txBody>
            <a:bodyPr/>
            <a:lstStyle/>
            <a:p>
              <a:endParaRPr lang="en-US" dirty="0"/>
            </a:p>
          </p:txBody>
        </p:sp>
      </p:grpSp>
    </p:spTree>
    <p:extLst>
      <p:ext uri="{BB962C8B-B14F-4D97-AF65-F5344CB8AC3E}">
        <p14:creationId xmlns:p14="http://schemas.microsoft.com/office/powerpoint/2010/main" val="281242482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87" y="-116967"/>
            <a:ext cx="8229600" cy="1143000"/>
          </a:xfrm>
        </p:spPr>
        <p:txBody>
          <a:bodyPr/>
          <a:lstStyle/>
          <a:p>
            <a:r>
              <a:rPr lang="en-US" dirty="0" smtClean="0"/>
              <a:t>Function Prototype &amp; Definition</a:t>
            </a:r>
            <a:endParaRPr lang="en-US" dirty="0"/>
          </a:p>
        </p:txBody>
      </p:sp>
      <p:sp>
        <p:nvSpPr>
          <p:cNvPr id="4" name="Content Placeholder 2"/>
          <p:cNvSpPr>
            <a:spLocks noGrp="1"/>
          </p:cNvSpPr>
          <p:nvPr>
            <p:ph idx="1"/>
          </p:nvPr>
        </p:nvSpPr>
        <p:spPr>
          <a:xfrm>
            <a:off x="305730" y="792035"/>
            <a:ext cx="8047788" cy="5426109"/>
          </a:xfrm>
        </p:spPr>
        <p:txBody>
          <a:bodyPr>
            <a:normAutofit fontScale="92500" lnSpcReduction="10000"/>
          </a:bodyPr>
          <a:lstStyle/>
          <a:p>
            <a:pPr marL="457200" lvl="1" indent="0">
              <a:buNone/>
            </a:pPr>
            <a:r>
              <a:rPr lang="en-US" sz="2000" dirty="0" smtClean="0">
                <a:latin typeface="Courier"/>
                <a:cs typeface="Courier"/>
              </a:rPr>
              <a:t>										  </a:t>
            </a:r>
            <a:r>
              <a:rPr lang="en-US" sz="1800" dirty="0" smtClean="0">
                <a:latin typeface="Courier"/>
                <a:cs typeface="Courier"/>
              </a:rPr>
              <a:t>motor</a:t>
            </a:r>
            <a:r>
              <a:rPr lang="en-US" sz="1800" dirty="0">
                <a:latin typeface="Courier"/>
                <a:cs typeface="Courier"/>
              </a:rPr>
              <a:t>(</a:t>
            </a:r>
            <a:r>
              <a:rPr lang="en-US" sz="1800" dirty="0">
                <a:solidFill>
                  <a:srgbClr val="36B3C8"/>
                </a:solidFill>
                <a:latin typeface="Courier"/>
                <a:cs typeface="Courier"/>
              </a:rPr>
              <a:t>0</a:t>
            </a:r>
            <a:r>
              <a:rPr lang="en-US" sz="1800" dirty="0">
                <a:latin typeface="Courier"/>
                <a:cs typeface="Courier"/>
              </a:rPr>
              <a:t>,</a:t>
            </a:r>
            <a:r>
              <a:rPr lang="en-US" sz="1800" dirty="0">
                <a:solidFill>
                  <a:srgbClr val="36B3C8"/>
                </a:solidFill>
                <a:latin typeface="Courier"/>
                <a:cs typeface="Courier"/>
              </a:rPr>
              <a:t>100</a:t>
            </a:r>
            <a:r>
              <a:rPr lang="en-US" sz="1800" dirty="0">
                <a:latin typeface="Courier"/>
                <a:cs typeface="Courier"/>
              </a:rPr>
              <a:t>)</a:t>
            </a:r>
            <a:r>
              <a:rPr lang="en-US" sz="1800" dirty="0" smtClean="0">
                <a:latin typeface="Courier"/>
                <a:cs typeface="Courier"/>
              </a:rPr>
              <a:t>;</a:t>
            </a:r>
            <a:endParaRPr lang="en-US" sz="2000" dirty="0" smtClean="0"/>
          </a:p>
          <a:p>
            <a:pPr marL="457200" lvl="1" indent="0">
              <a:buNone/>
            </a:pPr>
            <a:r>
              <a:rPr lang="en-US" sz="2000" dirty="0" smtClean="0"/>
              <a:t>IF </a:t>
            </a:r>
            <a:r>
              <a:rPr lang="en-US" sz="1800" dirty="0" smtClean="0">
                <a:solidFill>
                  <a:srgbClr val="008000"/>
                </a:solidFill>
                <a:latin typeface="Courier"/>
                <a:cs typeface="Courier"/>
              </a:rPr>
              <a:t>//drive forward for 4 seconds </a:t>
            </a:r>
            <a:r>
              <a:rPr lang="en-US" sz="1800" dirty="0" smtClean="0">
                <a:latin typeface="Courier"/>
                <a:cs typeface="Courier"/>
              </a:rPr>
              <a:t>=     motor(</a:t>
            </a:r>
            <a:r>
              <a:rPr lang="en-US" sz="1800" dirty="0" smtClean="0">
                <a:solidFill>
                  <a:srgbClr val="36B3C8"/>
                </a:solidFill>
                <a:latin typeface="Courier"/>
                <a:cs typeface="Courier"/>
              </a:rPr>
              <a:t>3</a:t>
            </a:r>
            <a:r>
              <a:rPr lang="en-US" sz="1800" dirty="0" smtClean="0">
                <a:latin typeface="Courier"/>
                <a:cs typeface="Courier"/>
              </a:rPr>
              <a:t>,</a:t>
            </a:r>
            <a:r>
              <a:rPr lang="en-US" sz="1800" dirty="0" smtClean="0">
                <a:solidFill>
                  <a:srgbClr val="36B3C8"/>
                </a:solidFill>
                <a:latin typeface="Courier"/>
                <a:cs typeface="Courier"/>
              </a:rPr>
              <a:t>100</a:t>
            </a: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										   msleep(</a:t>
            </a:r>
            <a:r>
              <a:rPr lang="en-US" sz="1800" dirty="0" smtClean="0">
                <a:solidFill>
                  <a:srgbClr val="36B3C8"/>
                </a:solidFill>
                <a:latin typeface="Courier"/>
                <a:cs typeface="Courier"/>
              </a:rPr>
              <a:t>4000</a:t>
            </a:r>
            <a:r>
              <a:rPr lang="en-US" sz="1800" dirty="0" smtClean="0">
                <a:latin typeface="Courier"/>
                <a:cs typeface="Courier"/>
              </a:rPr>
              <a:t>);</a:t>
            </a:r>
          </a:p>
          <a:p>
            <a:pPr marL="0" indent="0">
              <a:buNone/>
            </a:pPr>
            <a:endParaRPr lang="en-US" sz="1800" dirty="0" smtClean="0">
              <a:latin typeface="Courier"/>
              <a:cs typeface="Courier"/>
            </a:endParaRPr>
          </a:p>
          <a:p>
            <a:pPr marL="0" indent="0">
              <a:buNone/>
            </a:pPr>
            <a:r>
              <a:rPr lang="en-US" sz="2000" dirty="0" smtClean="0">
                <a:cs typeface="Courier"/>
              </a:rPr>
              <a:t>A prototype is the name for your function that you will use when programming</a:t>
            </a:r>
          </a:p>
          <a:p>
            <a:pPr marL="0" indent="0">
              <a:buNone/>
            </a:pPr>
            <a:r>
              <a:rPr lang="en-US" sz="2000" dirty="0" smtClean="0">
                <a:cs typeface="Courier"/>
              </a:rPr>
              <a:t>In this case the function </a:t>
            </a:r>
            <a:r>
              <a:rPr lang="en-US" sz="2000" u="sng" dirty="0" smtClean="0">
                <a:cs typeface="Courier"/>
              </a:rPr>
              <a:t>prototype</a:t>
            </a:r>
            <a:r>
              <a:rPr lang="en-US" sz="2000" dirty="0" smtClean="0">
                <a:cs typeface="Courier"/>
              </a:rPr>
              <a:t> would be:</a:t>
            </a:r>
          </a:p>
          <a:p>
            <a:pPr marL="0" indent="0">
              <a:buNone/>
            </a:pPr>
            <a:endParaRPr lang="en-US" sz="2000" dirty="0" smtClean="0">
              <a:cs typeface="Courier"/>
            </a:endParaRPr>
          </a:p>
          <a:p>
            <a:pPr marL="0" indent="0">
              <a:buNone/>
            </a:pPr>
            <a:r>
              <a:rPr lang="en-US" sz="2000" dirty="0">
                <a:solidFill>
                  <a:srgbClr val="0000FF"/>
                </a:solidFill>
                <a:latin typeface="Courier"/>
                <a:cs typeface="Courier"/>
              </a:rPr>
              <a:t>void</a:t>
            </a:r>
            <a:r>
              <a:rPr lang="en-US" sz="2000" dirty="0">
                <a:latin typeface="Courier"/>
                <a:cs typeface="Courier"/>
              </a:rPr>
              <a:t> drive_forward(</a:t>
            </a:r>
            <a:r>
              <a:rPr lang="en-US" sz="2000" dirty="0" smtClean="0">
                <a:latin typeface="Courier"/>
                <a:cs typeface="Courier"/>
              </a:rPr>
              <a:t>);</a:t>
            </a:r>
          </a:p>
          <a:p>
            <a:pPr marL="0" indent="0">
              <a:buNone/>
            </a:pPr>
            <a:endParaRPr lang="en-US" sz="2000" dirty="0" smtClean="0">
              <a:cs typeface="Courier"/>
            </a:endParaRPr>
          </a:p>
          <a:p>
            <a:pPr marL="0" indent="0">
              <a:buNone/>
            </a:pPr>
            <a:r>
              <a:rPr lang="en-US" sz="2000" dirty="0" smtClean="0">
                <a:cs typeface="Courier"/>
              </a:rPr>
              <a:t>And the function </a:t>
            </a:r>
            <a:r>
              <a:rPr lang="en-US" sz="2000" u="sng" dirty="0" smtClean="0">
                <a:cs typeface="Courier"/>
              </a:rPr>
              <a:t>definition</a:t>
            </a:r>
            <a:r>
              <a:rPr lang="en-US" sz="2000" dirty="0" smtClean="0">
                <a:cs typeface="Courier"/>
              </a:rPr>
              <a:t> is what the function actually does, in this case:</a:t>
            </a:r>
          </a:p>
          <a:p>
            <a:pPr marL="0" indent="0">
              <a:buNone/>
            </a:pPr>
            <a:endParaRPr lang="en-US" sz="2000" dirty="0">
              <a:cs typeface="Courier"/>
            </a:endParaRPr>
          </a:p>
          <a:p>
            <a:pPr marL="0" indent="0">
              <a:buNone/>
            </a:pPr>
            <a:r>
              <a:rPr lang="en-US" sz="2000" dirty="0" smtClean="0">
                <a:solidFill>
                  <a:srgbClr val="0000FF"/>
                </a:solidFill>
                <a:latin typeface="Courier"/>
                <a:cs typeface="Courier"/>
              </a:rPr>
              <a:t>void</a:t>
            </a:r>
            <a:r>
              <a:rPr lang="en-US" sz="2000" dirty="0" smtClean="0">
                <a:latin typeface="Courier"/>
                <a:cs typeface="Courier"/>
              </a:rPr>
              <a:t> drive_forward()</a:t>
            </a:r>
          </a:p>
          <a:p>
            <a:pPr marL="0" indent="0">
              <a:buNone/>
            </a:pPr>
            <a:r>
              <a:rPr lang="en-US" sz="2100" dirty="0" smtClean="0">
                <a:latin typeface="Courier"/>
                <a:cs typeface="Courier"/>
              </a:rPr>
              <a:t>{ </a:t>
            </a:r>
            <a:r>
              <a:rPr lang="en-US" sz="2100" dirty="0" smtClean="0">
                <a:solidFill>
                  <a:srgbClr val="008000"/>
                </a:solidFill>
                <a:latin typeface="Courier"/>
                <a:cs typeface="Courier"/>
              </a:rPr>
              <a:t>//definition start</a:t>
            </a:r>
          </a:p>
          <a:p>
            <a:pPr marL="0" lvl="1" indent="0">
              <a:buNone/>
            </a:pPr>
            <a:r>
              <a:rPr lang="en-US" sz="2100" dirty="0">
                <a:latin typeface="Courier"/>
                <a:cs typeface="Courier"/>
              </a:rPr>
              <a:t>motor(</a:t>
            </a:r>
            <a:r>
              <a:rPr lang="en-US" sz="2100" dirty="0" smtClean="0">
                <a:solidFill>
                  <a:srgbClr val="36B3C8"/>
                </a:solidFill>
                <a:latin typeface="Courier"/>
                <a:cs typeface="Courier"/>
              </a:rPr>
              <a:t>0</a:t>
            </a:r>
            <a:r>
              <a:rPr lang="en-US" sz="2100" dirty="0" smtClean="0">
                <a:latin typeface="Courier"/>
                <a:cs typeface="Courier"/>
              </a:rPr>
              <a:t>,</a:t>
            </a:r>
            <a:r>
              <a:rPr lang="en-US" sz="2100" dirty="0" smtClean="0">
                <a:solidFill>
                  <a:srgbClr val="36B3C8"/>
                </a:solidFill>
                <a:latin typeface="Courier"/>
                <a:cs typeface="Courier"/>
              </a:rPr>
              <a:t>100</a:t>
            </a:r>
            <a:r>
              <a:rPr lang="en-US" sz="2100" dirty="0" smtClean="0">
                <a:latin typeface="Courier"/>
                <a:cs typeface="Courier"/>
              </a:rPr>
              <a:t>); </a:t>
            </a:r>
            <a:r>
              <a:rPr lang="en-US" sz="2100" dirty="0" smtClean="0">
                <a:solidFill>
                  <a:srgbClr val="008000"/>
                </a:solidFill>
                <a:latin typeface="Courier"/>
                <a:cs typeface="Courier"/>
              </a:rPr>
              <a:t>//runs motor 0 at 100%</a:t>
            </a:r>
          </a:p>
          <a:p>
            <a:pPr marL="0" lvl="1" indent="0">
              <a:buNone/>
            </a:pPr>
            <a:r>
              <a:rPr lang="en-US" sz="2100" dirty="0" smtClean="0">
                <a:latin typeface="Courier"/>
                <a:cs typeface="Courier"/>
              </a:rPr>
              <a:t>motor</a:t>
            </a:r>
            <a:r>
              <a:rPr lang="en-US" sz="2100" dirty="0">
                <a:latin typeface="Courier"/>
                <a:cs typeface="Courier"/>
              </a:rPr>
              <a:t>(</a:t>
            </a:r>
            <a:r>
              <a:rPr lang="en-US" sz="2100" dirty="0">
                <a:solidFill>
                  <a:srgbClr val="36B3C8"/>
                </a:solidFill>
                <a:latin typeface="Courier"/>
                <a:cs typeface="Courier"/>
              </a:rPr>
              <a:t>3</a:t>
            </a:r>
            <a:r>
              <a:rPr lang="en-US" sz="2100" dirty="0">
                <a:latin typeface="Courier"/>
                <a:cs typeface="Courier"/>
              </a:rPr>
              <a:t>,</a:t>
            </a:r>
            <a:r>
              <a:rPr lang="en-US" sz="2100" dirty="0">
                <a:solidFill>
                  <a:srgbClr val="36B3C8"/>
                </a:solidFill>
                <a:latin typeface="Courier"/>
                <a:cs typeface="Courier"/>
              </a:rPr>
              <a:t>100</a:t>
            </a:r>
            <a:r>
              <a:rPr lang="en-US" sz="2100" dirty="0">
                <a:latin typeface="Courier"/>
                <a:cs typeface="Courier"/>
              </a:rPr>
              <a:t>)</a:t>
            </a:r>
            <a:r>
              <a:rPr lang="en-US" sz="2100" dirty="0" smtClean="0">
                <a:latin typeface="Courier"/>
                <a:cs typeface="Courier"/>
              </a:rPr>
              <a:t>; </a:t>
            </a:r>
            <a:r>
              <a:rPr lang="en-US" sz="2100" dirty="0" smtClean="0">
                <a:solidFill>
                  <a:srgbClr val="008000"/>
                </a:solidFill>
                <a:latin typeface="Courier"/>
                <a:cs typeface="Courier"/>
              </a:rPr>
              <a:t>//runs motor 3 at 100%</a:t>
            </a:r>
          </a:p>
          <a:p>
            <a:pPr marL="0" lvl="1" indent="0">
              <a:buNone/>
            </a:pPr>
            <a:r>
              <a:rPr lang="en-US" sz="2100" dirty="0" smtClean="0">
                <a:latin typeface="Courier"/>
                <a:cs typeface="Courier"/>
              </a:rPr>
              <a:t>msleep</a:t>
            </a:r>
            <a:r>
              <a:rPr lang="en-US" sz="2100" dirty="0">
                <a:latin typeface="Courier"/>
                <a:cs typeface="Courier"/>
              </a:rPr>
              <a:t>(</a:t>
            </a:r>
            <a:r>
              <a:rPr lang="en-US" sz="2100" dirty="0">
                <a:solidFill>
                  <a:srgbClr val="36B3C8"/>
                </a:solidFill>
                <a:latin typeface="Courier"/>
                <a:cs typeface="Courier"/>
              </a:rPr>
              <a:t>4000</a:t>
            </a:r>
            <a:r>
              <a:rPr lang="en-US" sz="2100" dirty="0">
                <a:latin typeface="Courier"/>
                <a:cs typeface="Courier"/>
              </a:rPr>
              <a:t>)</a:t>
            </a:r>
            <a:r>
              <a:rPr lang="en-US" sz="2100" dirty="0" smtClean="0">
                <a:latin typeface="Courier"/>
                <a:cs typeface="Courier"/>
              </a:rPr>
              <a:t>; </a:t>
            </a:r>
            <a:r>
              <a:rPr lang="en-US" sz="2100" dirty="0" smtClean="0">
                <a:solidFill>
                  <a:srgbClr val="008000"/>
                </a:solidFill>
                <a:latin typeface="Courier"/>
                <a:cs typeface="Courier"/>
              </a:rPr>
              <a:t>//turns off after 4 seconds</a:t>
            </a:r>
          </a:p>
          <a:p>
            <a:pPr marL="0" lvl="1" indent="0">
              <a:buNone/>
            </a:pPr>
            <a:r>
              <a:rPr lang="en-US" sz="2100" dirty="0" smtClean="0">
                <a:latin typeface="Courier"/>
                <a:cs typeface="Courier"/>
              </a:rPr>
              <a:t>} </a:t>
            </a:r>
            <a:r>
              <a:rPr lang="en-US" sz="2100" dirty="0" smtClean="0">
                <a:solidFill>
                  <a:srgbClr val="008000"/>
                </a:solidFill>
                <a:latin typeface="Courier"/>
                <a:cs typeface="Courier"/>
              </a:rPr>
              <a:t>//definition close (end)</a:t>
            </a:r>
            <a:endParaRPr lang="en-US" sz="2100" dirty="0">
              <a:solidFill>
                <a:srgbClr val="008000"/>
              </a:solidFill>
              <a:latin typeface="Courier"/>
              <a:cs typeface="Courier"/>
            </a:endParaRPr>
          </a:p>
          <a:p>
            <a:pPr marL="0" indent="0">
              <a:buNone/>
            </a:pPr>
            <a:endParaRPr lang="en-US" sz="2000" dirty="0" smtClean="0">
              <a:cs typeface="Courier"/>
            </a:endParaRPr>
          </a:p>
        </p:txBody>
      </p:sp>
      <p:sp>
        <p:nvSpPr>
          <p:cNvPr id="3" name="TextBox 2"/>
          <p:cNvSpPr txBox="1"/>
          <p:nvPr/>
        </p:nvSpPr>
        <p:spPr>
          <a:xfrm>
            <a:off x="6299074" y="4095867"/>
            <a:ext cx="2627212" cy="1477328"/>
          </a:xfrm>
          <a:prstGeom prst="rect">
            <a:avLst/>
          </a:prstGeom>
          <a:noFill/>
        </p:spPr>
        <p:txBody>
          <a:bodyPr wrap="square" rtlCol="0">
            <a:spAutoFit/>
          </a:bodyPr>
          <a:lstStyle/>
          <a:p>
            <a:r>
              <a:rPr lang="en-US" dirty="0" smtClean="0">
                <a:solidFill>
                  <a:srgbClr val="FF0000"/>
                </a:solidFill>
              </a:rPr>
              <a:t>Notice there is no terminating semicolon after the function name, because the robot needs to look for the definition</a:t>
            </a:r>
            <a:endParaRPr lang="en-US" dirty="0">
              <a:solidFill>
                <a:srgbClr val="FF0000"/>
              </a:solidFill>
            </a:endParaRPr>
          </a:p>
        </p:txBody>
      </p:sp>
      <p:cxnSp>
        <p:nvCxnSpPr>
          <p:cNvPr id="5" name="Straight Arrow Connector 4"/>
          <p:cNvCxnSpPr/>
          <p:nvPr/>
        </p:nvCxnSpPr>
        <p:spPr>
          <a:xfrm flipH="1" flipV="1">
            <a:off x="3558548" y="4415666"/>
            <a:ext cx="2486526" cy="919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9625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52400" y="3067985"/>
            <a:ext cx="8356328" cy="2553891"/>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r>
              <a:rPr lang="en-US" sz="2400" dirty="0" smtClean="0">
                <a:solidFill>
                  <a:schemeClr val="tx1"/>
                </a:solidFill>
              </a:rPr>
              <a:t>From the bag with two KIPR Metal Pieces (KMP) servo horns and two KMP servo arms remove the two round horns and four machine screws</a:t>
            </a:r>
            <a:endParaRPr lang="en-US" sz="2400" dirty="0">
              <a:solidFill>
                <a:schemeClr val="tx1"/>
              </a:solidFill>
            </a:endParaRPr>
          </a:p>
          <a:p>
            <a:r>
              <a:rPr lang="en-US" sz="2400" dirty="0" smtClean="0">
                <a:solidFill>
                  <a:schemeClr val="tx1"/>
                </a:solidFill>
              </a:rPr>
              <a:t>Using the screwdriver start the machine screws through two opposite holes in the metal round servo horn</a:t>
            </a:r>
          </a:p>
          <a:p>
            <a:r>
              <a:rPr lang="en-US" sz="2400" dirty="0" smtClean="0">
                <a:solidFill>
                  <a:schemeClr val="tx1"/>
                </a:solidFill>
              </a:rPr>
              <a:t>(It may be hard to get them started- teacher may need to help</a:t>
            </a:r>
            <a:r>
              <a:rPr lang="en-US" sz="2400" dirty="0" smtClean="0">
                <a:solidFill>
                  <a:schemeClr val="tx1"/>
                </a:solidFill>
              </a:rPr>
              <a:t>)</a:t>
            </a:r>
            <a:endParaRPr lang="en-US" sz="2400" dirty="0" smtClean="0">
              <a:solidFill>
                <a:schemeClr val="tx1"/>
              </a:solidFill>
            </a:endParaRPr>
          </a:p>
        </p:txBody>
      </p:sp>
      <p:pic>
        <p:nvPicPr>
          <p:cNvPr id="5" name="Picture 4" descr="Assem1-0029.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2400" y="1066800"/>
            <a:ext cx="1920875" cy="1381125"/>
          </a:xfrm>
          <a:prstGeom prst="rect">
            <a:avLst/>
          </a:prstGeom>
        </p:spPr>
      </p:pic>
      <p:pic>
        <p:nvPicPr>
          <p:cNvPr id="12" name="Picture 11" descr="Assem1-0029.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38400" y="457200"/>
            <a:ext cx="1920875" cy="1381125"/>
          </a:xfrm>
          <a:prstGeom prst="rect">
            <a:avLst/>
          </a:prstGeom>
        </p:spPr>
      </p:pic>
      <p:pic>
        <p:nvPicPr>
          <p:cNvPr id="14" name="Picture 13" descr="Assem1-0030.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86600" y="152400"/>
            <a:ext cx="1825625" cy="1952625"/>
          </a:xfrm>
          <a:prstGeom prst="rect">
            <a:avLst/>
          </a:prstGeom>
        </p:spPr>
      </p:pic>
      <p:pic>
        <p:nvPicPr>
          <p:cNvPr id="15" name="Picture 14" descr="Assem1-0030.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81600" y="762000"/>
            <a:ext cx="1825625" cy="1952625"/>
          </a:xfrm>
          <a:prstGeom prst="rect">
            <a:avLst/>
          </a:prstGeom>
        </p:spPr>
      </p:pic>
    </p:spTree>
    <p:extLst>
      <p:ext uri="{BB962C8B-B14F-4D97-AF65-F5344CB8AC3E}">
        <p14:creationId xmlns:p14="http://schemas.microsoft.com/office/powerpoint/2010/main" val="168641989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8-30 at 4.35.2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4765" y="104503"/>
            <a:ext cx="4681239" cy="6270171"/>
          </a:xfrm>
          <a:prstGeom prst="rect">
            <a:avLst/>
          </a:prstGeom>
        </p:spPr>
      </p:pic>
      <p:sp>
        <p:nvSpPr>
          <p:cNvPr id="4" name="Content Placeholder 2"/>
          <p:cNvSpPr>
            <a:spLocks noGrp="1"/>
          </p:cNvSpPr>
          <p:nvPr>
            <p:ph idx="1"/>
          </p:nvPr>
        </p:nvSpPr>
        <p:spPr>
          <a:xfrm>
            <a:off x="5120104" y="532395"/>
            <a:ext cx="3955901" cy="5539415"/>
          </a:xfrm>
        </p:spPr>
        <p:txBody>
          <a:bodyPr>
            <a:normAutofit fontScale="92500" lnSpcReduction="10000"/>
          </a:bodyPr>
          <a:lstStyle/>
          <a:p>
            <a:pPr marL="0" indent="0">
              <a:buNone/>
            </a:pPr>
            <a:r>
              <a:rPr lang="en-US" sz="2000" dirty="0" smtClean="0">
                <a:cs typeface="Courier"/>
              </a:rPr>
              <a:t>Notice how the function </a:t>
            </a:r>
            <a:r>
              <a:rPr lang="en-US" sz="2000" u="sng" dirty="0" smtClean="0">
                <a:cs typeface="Courier"/>
              </a:rPr>
              <a:t>prototype</a:t>
            </a:r>
            <a:r>
              <a:rPr lang="en-US" sz="2000" dirty="0" smtClean="0">
                <a:cs typeface="Courier"/>
              </a:rPr>
              <a:t> is BEFORE the </a:t>
            </a:r>
            <a:r>
              <a:rPr lang="en-US" sz="2000" dirty="0" smtClean="0">
                <a:solidFill>
                  <a:srgbClr val="0000FF"/>
                </a:solidFill>
                <a:latin typeface="Courier"/>
                <a:cs typeface="Courier"/>
              </a:rPr>
              <a:t>int</a:t>
            </a:r>
            <a:r>
              <a:rPr lang="en-US" sz="2000" dirty="0">
                <a:latin typeface="Courier"/>
                <a:cs typeface="Courier"/>
              </a:rPr>
              <a:t> </a:t>
            </a:r>
            <a:r>
              <a:rPr lang="en-US" sz="2000" dirty="0" smtClean="0">
                <a:latin typeface="Courier"/>
                <a:cs typeface="Courier"/>
              </a:rPr>
              <a:t>main()</a:t>
            </a:r>
          </a:p>
          <a:p>
            <a:pPr marL="0" indent="0">
              <a:buNone/>
            </a:pPr>
            <a:endParaRPr lang="en-US" sz="2000" dirty="0" smtClean="0">
              <a:cs typeface="Courier"/>
            </a:endParaRPr>
          </a:p>
          <a:p>
            <a:pPr marL="0" indent="0">
              <a:buNone/>
            </a:pPr>
            <a:r>
              <a:rPr lang="en-US" sz="2000" dirty="0">
                <a:solidFill>
                  <a:srgbClr val="0000FF"/>
                </a:solidFill>
                <a:latin typeface="Courier"/>
                <a:cs typeface="Courier"/>
              </a:rPr>
              <a:t>void</a:t>
            </a:r>
            <a:r>
              <a:rPr lang="en-US" sz="2000" dirty="0">
                <a:latin typeface="Courier"/>
                <a:cs typeface="Courier"/>
              </a:rPr>
              <a:t> drive_forward(</a:t>
            </a:r>
            <a:r>
              <a:rPr lang="en-US" sz="2000" dirty="0" smtClean="0">
                <a:latin typeface="Courier"/>
                <a:cs typeface="Courier"/>
              </a:rPr>
              <a:t>);</a:t>
            </a:r>
            <a:endParaRPr lang="en-US" sz="2000" dirty="0">
              <a:latin typeface="Courier"/>
              <a:cs typeface="Courier"/>
            </a:endParaRPr>
          </a:p>
          <a:p>
            <a:pPr marL="0" indent="0">
              <a:buNone/>
            </a:pPr>
            <a:endParaRPr lang="en-US" sz="2000" dirty="0">
              <a:cs typeface="Courier"/>
            </a:endParaRPr>
          </a:p>
          <a:p>
            <a:pPr marL="0" indent="0">
              <a:buNone/>
            </a:pPr>
            <a:endParaRPr lang="en-US" sz="2000" dirty="0" smtClean="0">
              <a:cs typeface="Courier"/>
            </a:endParaRPr>
          </a:p>
          <a:p>
            <a:pPr marL="0" indent="0">
              <a:buNone/>
            </a:pPr>
            <a:r>
              <a:rPr lang="en-US" sz="2000" dirty="0" smtClean="0">
                <a:cs typeface="Courier"/>
              </a:rPr>
              <a:t>And the function </a:t>
            </a:r>
            <a:r>
              <a:rPr lang="en-US" sz="2000" u="sng" dirty="0" smtClean="0">
                <a:cs typeface="Courier"/>
              </a:rPr>
              <a:t>definition</a:t>
            </a:r>
            <a:r>
              <a:rPr lang="en-US" sz="2000" dirty="0" smtClean="0">
                <a:cs typeface="Courier"/>
              </a:rPr>
              <a:t> is provided AFTER the main program</a:t>
            </a:r>
          </a:p>
          <a:p>
            <a:r>
              <a:rPr lang="en-US" sz="2100" dirty="0" smtClean="0">
                <a:cs typeface="Courier"/>
              </a:rPr>
              <a:t>Note there is no semicolon after the function in the definition</a:t>
            </a:r>
          </a:p>
          <a:p>
            <a:pPr marL="0" indent="0">
              <a:buNone/>
            </a:pPr>
            <a:endParaRPr lang="en-US" sz="2000" dirty="0">
              <a:solidFill>
                <a:srgbClr val="0000FF"/>
              </a:solidFill>
              <a:cs typeface="Courier"/>
            </a:endParaRPr>
          </a:p>
          <a:p>
            <a:pPr marL="0" indent="0">
              <a:buNone/>
            </a:pPr>
            <a:r>
              <a:rPr lang="en-US" sz="2100" dirty="0" smtClean="0">
                <a:solidFill>
                  <a:srgbClr val="0000FF"/>
                </a:solidFill>
                <a:latin typeface="Courier"/>
                <a:cs typeface="Courier"/>
              </a:rPr>
              <a:t>void</a:t>
            </a:r>
            <a:r>
              <a:rPr lang="en-US" sz="2100" dirty="0" smtClean="0">
                <a:latin typeface="Courier"/>
                <a:cs typeface="Courier"/>
              </a:rPr>
              <a:t> drive_forward()</a:t>
            </a:r>
          </a:p>
          <a:p>
            <a:pPr marL="0" indent="0">
              <a:buNone/>
            </a:pPr>
            <a:r>
              <a:rPr lang="en-US" sz="2100" dirty="0" smtClean="0">
                <a:latin typeface="Courier"/>
                <a:cs typeface="Courier"/>
              </a:rPr>
              <a:t>{</a:t>
            </a:r>
          </a:p>
          <a:p>
            <a:pPr marL="0" lvl="1" indent="0">
              <a:buNone/>
            </a:pPr>
            <a:r>
              <a:rPr lang="en-US" sz="2100" dirty="0">
                <a:latin typeface="Courier"/>
                <a:cs typeface="Courier"/>
              </a:rPr>
              <a:t>motor(</a:t>
            </a:r>
            <a:r>
              <a:rPr lang="en-US" sz="2100" dirty="0" smtClean="0">
                <a:solidFill>
                  <a:srgbClr val="36B3C8"/>
                </a:solidFill>
                <a:latin typeface="Courier"/>
                <a:cs typeface="Courier"/>
              </a:rPr>
              <a:t>0</a:t>
            </a:r>
            <a:r>
              <a:rPr lang="en-US" sz="2100" dirty="0" smtClean="0">
                <a:latin typeface="Courier"/>
                <a:cs typeface="Courier"/>
              </a:rPr>
              <a:t>,</a:t>
            </a:r>
            <a:r>
              <a:rPr lang="en-US" sz="2100" dirty="0" smtClean="0">
                <a:solidFill>
                  <a:srgbClr val="36B3C8"/>
                </a:solidFill>
                <a:latin typeface="Courier"/>
                <a:cs typeface="Courier"/>
              </a:rPr>
              <a:t>100</a:t>
            </a:r>
            <a:r>
              <a:rPr lang="en-US" sz="2100" dirty="0" smtClean="0">
                <a:latin typeface="Courier"/>
                <a:cs typeface="Courier"/>
              </a:rPr>
              <a:t>);</a:t>
            </a:r>
          </a:p>
          <a:p>
            <a:pPr marL="0" lvl="1" indent="0">
              <a:buNone/>
            </a:pPr>
            <a:r>
              <a:rPr lang="en-US" sz="2100" dirty="0" smtClean="0">
                <a:latin typeface="Courier"/>
                <a:cs typeface="Courier"/>
              </a:rPr>
              <a:t>motor</a:t>
            </a:r>
            <a:r>
              <a:rPr lang="en-US" sz="2100" dirty="0">
                <a:latin typeface="Courier"/>
                <a:cs typeface="Courier"/>
              </a:rPr>
              <a:t>(</a:t>
            </a:r>
            <a:r>
              <a:rPr lang="en-US" sz="2100" dirty="0">
                <a:solidFill>
                  <a:srgbClr val="36B3C8"/>
                </a:solidFill>
                <a:latin typeface="Courier"/>
                <a:cs typeface="Courier"/>
              </a:rPr>
              <a:t>3</a:t>
            </a:r>
            <a:r>
              <a:rPr lang="en-US" sz="2100" dirty="0">
                <a:latin typeface="Courier"/>
                <a:cs typeface="Courier"/>
              </a:rPr>
              <a:t>,</a:t>
            </a:r>
            <a:r>
              <a:rPr lang="en-US" sz="2100" dirty="0">
                <a:solidFill>
                  <a:srgbClr val="36B3C8"/>
                </a:solidFill>
                <a:latin typeface="Courier"/>
                <a:cs typeface="Courier"/>
              </a:rPr>
              <a:t>100</a:t>
            </a:r>
            <a:r>
              <a:rPr lang="en-US" sz="2100" dirty="0">
                <a:latin typeface="Courier"/>
                <a:cs typeface="Courier"/>
              </a:rPr>
              <a:t>)</a:t>
            </a:r>
            <a:r>
              <a:rPr lang="en-US" sz="2100" dirty="0" smtClean="0">
                <a:latin typeface="Courier"/>
                <a:cs typeface="Courier"/>
              </a:rPr>
              <a:t>;</a:t>
            </a:r>
          </a:p>
          <a:p>
            <a:pPr marL="0" lvl="1" indent="0">
              <a:buNone/>
            </a:pPr>
            <a:r>
              <a:rPr lang="en-US" sz="2100" dirty="0" smtClean="0">
                <a:latin typeface="Courier"/>
                <a:cs typeface="Courier"/>
              </a:rPr>
              <a:t>msleep</a:t>
            </a:r>
            <a:r>
              <a:rPr lang="en-US" sz="2100" dirty="0">
                <a:latin typeface="Courier"/>
                <a:cs typeface="Courier"/>
              </a:rPr>
              <a:t>(</a:t>
            </a:r>
            <a:r>
              <a:rPr lang="en-US" sz="2100" dirty="0">
                <a:solidFill>
                  <a:srgbClr val="36B3C8"/>
                </a:solidFill>
                <a:latin typeface="Courier"/>
                <a:cs typeface="Courier"/>
              </a:rPr>
              <a:t>4000</a:t>
            </a:r>
            <a:r>
              <a:rPr lang="en-US" sz="2100" dirty="0">
                <a:latin typeface="Courier"/>
                <a:cs typeface="Courier"/>
              </a:rPr>
              <a:t>)</a:t>
            </a:r>
            <a:r>
              <a:rPr lang="en-US" sz="2100" dirty="0" smtClean="0">
                <a:latin typeface="Courier"/>
                <a:cs typeface="Courier"/>
              </a:rPr>
              <a:t>;</a:t>
            </a:r>
          </a:p>
          <a:p>
            <a:pPr marL="0" lvl="1" indent="0">
              <a:buNone/>
            </a:pPr>
            <a:r>
              <a:rPr lang="en-US" sz="2100" dirty="0">
                <a:latin typeface="Courier"/>
                <a:cs typeface="Courier"/>
              </a:rPr>
              <a:t>}</a:t>
            </a:r>
          </a:p>
          <a:p>
            <a:pPr marL="0" indent="0">
              <a:buNone/>
            </a:pPr>
            <a:endParaRPr lang="en-US" sz="2000" dirty="0" smtClean="0">
              <a:cs typeface="Courier"/>
            </a:endParaRPr>
          </a:p>
        </p:txBody>
      </p:sp>
      <p:cxnSp>
        <p:nvCxnSpPr>
          <p:cNvPr id="5" name="Straight Arrow Connector 4"/>
          <p:cNvCxnSpPr/>
          <p:nvPr/>
        </p:nvCxnSpPr>
        <p:spPr>
          <a:xfrm flipH="1" flipV="1">
            <a:off x="2220686" y="375782"/>
            <a:ext cx="2899418" cy="10947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351314" y="3957053"/>
            <a:ext cx="2768791" cy="138387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015363" y="506201"/>
            <a:ext cx="3874289" cy="4727063"/>
          </a:xfrm>
          <a:prstGeom prst="rect">
            <a:avLst/>
          </a:prstGeom>
          <a:solidFill>
            <a:schemeClr val="accent2">
              <a:lumMod val="40000"/>
              <a:lumOff val="60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344947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8-30 at 4.35.2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3477" y="6496"/>
            <a:ext cx="4746256" cy="6357257"/>
          </a:xfrm>
          <a:prstGeom prst="rect">
            <a:avLst/>
          </a:prstGeom>
        </p:spPr>
      </p:pic>
      <p:sp>
        <p:nvSpPr>
          <p:cNvPr id="4" name="Content Placeholder 2"/>
          <p:cNvSpPr>
            <a:spLocks noGrp="1"/>
          </p:cNvSpPr>
          <p:nvPr>
            <p:ph idx="1"/>
          </p:nvPr>
        </p:nvSpPr>
        <p:spPr>
          <a:xfrm>
            <a:off x="5120104" y="286365"/>
            <a:ext cx="4331370" cy="685485"/>
          </a:xfrm>
        </p:spPr>
        <p:txBody>
          <a:bodyPr>
            <a:noAutofit/>
          </a:bodyPr>
          <a:lstStyle/>
          <a:p>
            <a:pPr marL="0" indent="0">
              <a:buNone/>
            </a:pPr>
            <a:r>
              <a:rPr lang="en-US" sz="2000" dirty="0" smtClean="0">
                <a:cs typeface="Courier"/>
              </a:rPr>
              <a:t>Function Prototype (before the main)</a:t>
            </a:r>
          </a:p>
        </p:txBody>
      </p:sp>
      <p:cxnSp>
        <p:nvCxnSpPr>
          <p:cNvPr id="5" name="Straight Arrow Connector 4"/>
          <p:cNvCxnSpPr>
            <a:stCxn id="15" idx="1"/>
          </p:cNvCxnSpPr>
          <p:nvPr/>
        </p:nvCxnSpPr>
        <p:spPr>
          <a:xfrm flipH="1" flipV="1">
            <a:off x="2296291" y="1003257"/>
            <a:ext cx="3044208" cy="21818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5" idx="1"/>
          </p:cNvCxnSpPr>
          <p:nvPr/>
        </p:nvCxnSpPr>
        <p:spPr>
          <a:xfrm flipH="1">
            <a:off x="2296292" y="3185125"/>
            <a:ext cx="3044207" cy="1221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54203" y="906636"/>
            <a:ext cx="1542087" cy="155492"/>
          </a:xfrm>
          <a:prstGeom prst="rect">
            <a:avLst/>
          </a:prstGeom>
          <a:solidFill>
            <a:schemeClr val="accent2">
              <a:lumMod val="40000"/>
              <a:lumOff val="60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54202" y="2060476"/>
            <a:ext cx="1542087" cy="155492"/>
          </a:xfrm>
          <a:prstGeom prst="rect">
            <a:avLst/>
          </a:prstGeom>
          <a:solidFill>
            <a:schemeClr val="accent2">
              <a:lumMod val="40000"/>
              <a:lumOff val="60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54203" y="3185124"/>
            <a:ext cx="1542087" cy="155492"/>
          </a:xfrm>
          <a:prstGeom prst="rect">
            <a:avLst/>
          </a:prstGeom>
          <a:solidFill>
            <a:schemeClr val="accent2">
              <a:lumMod val="40000"/>
              <a:lumOff val="60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54203" y="4328670"/>
            <a:ext cx="1542087" cy="155492"/>
          </a:xfrm>
          <a:prstGeom prst="rect">
            <a:avLst/>
          </a:prstGeom>
          <a:solidFill>
            <a:schemeClr val="accent2">
              <a:lumMod val="40000"/>
              <a:lumOff val="60000"/>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Arrow Connector 12"/>
          <p:cNvCxnSpPr>
            <a:stCxn id="15" idx="1"/>
          </p:cNvCxnSpPr>
          <p:nvPr/>
        </p:nvCxnSpPr>
        <p:spPr>
          <a:xfrm flipH="1" flipV="1">
            <a:off x="2296291" y="2166025"/>
            <a:ext cx="3044208" cy="10191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5" idx="1"/>
          </p:cNvCxnSpPr>
          <p:nvPr/>
        </p:nvCxnSpPr>
        <p:spPr>
          <a:xfrm flipH="1">
            <a:off x="2368731" y="3185125"/>
            <a:ext cx="2971768" cy="1217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Content Placeholder 2"/>
          <p:cNvSpPr txBox="1">
            <a:spLocks/>
          </p:cNvSpPr>
          <p:nvPr/>
        </p:nvSpPr>
        <p:spPr>
          <a:xfrm>
            <a:off x="5340499" y="2965397"/>
            <a:ext cx="3955901" cy="4394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cs typeface="Courier"/>
              </a:rPr>
              <a:t>Notice the function calls</a:t>
            </a:r>
          </a:p>
        </p:txBody>
      </p:sp>
      <p:sp>
        <p:nvSpPr>
          <p:cNvPr id="16" name="Content Placeholder 2"/>
          <p:cNvSpPr txBox="1">
            <a:spLocks/>
          </p:cNvSpPr>
          <p:nvPr/>
        </p:nvSpPr>
        <p:spPr>
          <a:xfrm>
            <a:off x="5120103" y="4878454"/>
            <a:ext cx="3955901" cy="4394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smtClean="0">
                <a:cs typeface="Courier"/>
              </a:rPr>
              <a:t>Function definition (after </a:t>
            </a:r>
            <a:r>
              <a:rPr lang="en-US" sz="2000" dirty="0">
                <a:cs typeface="Courier"/>
              </a:rPr>
              <a:t>the main)</a:t>
            </a:r>
          </a:p>
          <a:p>
            <a:pPr marL="0" indent="0">
              <a:buFont typeface="Arial"/>
              <a:buNone/>
            </a:pPr>
            <a:endParaRPr lang="en-US" sz="2000" dirty="0" smtClean="0">
              <a:cs typeface="Courier"/>
            </a:endParaRPr>
          </a:p>
        </p:txBody>
      </p:sp>
      <p:grpSp>
        <p:nvGrpSpPr>
          <p:cNvPr id="24" name="Group 23"/>
          <p:cNvGrpSpPr/>
          <p:nvPr/>
        </p:nvGrpSpPr>
        <p:grpSpPr>
          <a:xfrm>
            <a:off x="939991" y="5090968"/>
            <a:ext cx="4198904" cy="1075441"/>
            <a:chOff x="548105" y="5555296"/>
            <a:chExt cx="4198904" cy="1075441"/>
          </a:xfrm>
        </p:grpSpPr>
        <p:cxnSp>
          <p:nvCxnSpPr>
            <p:cNvPr id="18" name="Straight Arrow Connector 17"/>
            <p:cNvCxnSpPr>
              <a:endCxn id="22" idx="3"/>
            </p:cNvCxnSpPr>
            <p:nvPr/>
          </p:nvCxnSpPr>
          <p:spPr>
            <a:xfrm flipH="1">
              <a:off x="1929214" y="5562510"/>
              <a:ext cx="2817795" cy="530507"/>
            </a:xfrm>
            <a:prstGeom prst="straightConnector1">
              <a:avLst/>
            </a:prstGeom>
            <a:ln>
              <a:solidFill>
                <a:srgbClr val="FF0000"/>
              </a:solidFill>
              <a:prstDash val="sysDash"/>
              <a:tailEnd type="none"/>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548105" y="5555296"/>
              <a:ext cx="1381109" cy="107544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814639" y="196659"/>
            <a:ext cx="4305465" cy="291951"/>
            <a:chOff x="548105" y="5689057"/>
            <a:chExt cx="4183961" cy="467903"/>
          </a:xfrm>
        </p:grpSpPr>
        <p:cxnSp>
          <p:nvCxnSpPr>
            <p:cNvPr id="28" name="Straight Arrow Connector 27"/>
            <p:cNvCxnSpPr>
              <a:endCxn id="29" idx="3"/>
            </p:cNvCxnSpPr>
            <p:nvPr/>
          </p:nvCxnSpPr>
          <p:spPr>
            <a:xfrm flipH="1" flipV="1">
              <a:off x="1929214" y="5808448"/>
              <a:ext cx="2802852" cy="348512"/>
            </a:xfrm>
            <a:prstGeom prst="straightConnector1">
              <a:avLst/>
            </a:prstGeom>
            <a:ln>
              <a:solidFill>
                <a:srgbClr val="FF0000"/>
              </a:solidFill>
              <a:prstDash val="sysDash"/>
              <a:tailEnd type="none"/>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548105" y="5689057"/>
              <a:ext cx="1381109" cy="238783"/>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3471223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87" y="31079"/>
            <a:ext cx="8229600" cy="1143000"/>
          </a:xfrm>
        </p:spPr>
        <p:txBody>
          <a:bodyPr/>
          <a:lstStyle/>
          <a:p>
            <a:r>
              <a:rPr lang="en-US" dirty="0" smtClean="0"/>
              <a:t>Function Prototype</a:t>
            </a:r>
            <a:endParaRPr lang="en-US" dirty="0"/>
          </a:p>
        </p:txBody>
      </p:sp>
      <p:sp>
        <p:nvSpPr>
          <p:cNvPr id="4" name="Content Placeholder 2"/>
          <p:cNvSpPr>
            <a:spLocks noGrp="1"/>
          </p:cNvSpPr>
          <p:nvPr>
            <p:ph idx="1"/>
          </p:nvPr>
        </p:nvSpPr>
        <p:spPr>
          <a:xfrm>
            <a:off x="305730" y="1001040"/>
            <a:ext cx="8047788" cy="5426109"/>
          </a:xfrm>
        </p:spPr>
        <p:txBody>
          <a:bodyPr>
            <a:normAutofit/>
          </a:bodyPr>
          <a:lstStyle/>
          <a:p>
            <a:pPr marL="0" indent="0">
              <a:buNone/>
            </a:pPr>
            <a:r>
              <a:rPr lang="en-US" sz="2000" dirty="0" smtClean="0">
                <a:cs typeface="Courier"/>
              </a:rPr>
              <a:t>Now that you have your drive forward function written you can write a right turn function and put it into your program</a:t>
            </a:r>
          </a:p>
          <a:p>
            <a:pPr marL="0" indent="0">
              <a:buNone/>
            </a:pPr>
            <a:endParaRPr lang="en-US" sz="2000" dirty="0" smtClean="0">
              <a:solidFill>
                <a:srgbClr val="0000FF"/>
              </a:solidFill>
              <a:cs typeface="Courier"/>
            </a:endParaRPr>
          </a:p>
          <a:p>
            <a:pPr marL="0" indent="0">
              <a:buNone/>
            </a:pPr>
            <a:r>
              <a:rPr lang="en-US" sz="2000" dirty="0">
                <a:solidFill>
                  <a:srgbClr val="008000"/>
                </a:solidFill>
                <a:cs typeface="Courier"/>
              </a:rPr>
              <a:t>// turn to the right for 2 </a:t>
            </a:r>
            <a:r>
              <a:rPr lang="en-US" sz="2000" dirty="0" smtClean="0">
                <a:solidFill>
                  <a:srgbClr val="008000"/>
                </a:solidFill>
                <a:cs typeface="Courier"/>
              </a:rPr>
              <a:t>seconds</a:t>
            </a:r>
          </a:p>
          <a:p>
            <a:pPr marL="0" indent="0">
              <a:buNone/>
            </a:pPr>
            <a:endParaRPr lang="en-US" sz="2000" dirty="0" smtClean="0">
              <a:solidFill>
                <a:srgbClr val="0000FF"/>
              </a:solidFill>
              <a:cs typeface="Courier"/>
            </a:endParaRPr>
          </a:p>
          <a:p>
            <a:pPr marL="0" indent="0">
              <a:buNone/>
            </a:pPr>
            <a:r>
              <a:rPr lang="en-US" sz="2000" dirty="0">
                <a:solidFill>
                  <a:srgbClr val="0000FF"/>
                </a:solidFill>
                <a:latin typeface="Courier"/>
                <a:cs typeface="Courier"/>
              </a:rPr>
              <a:t>v</a:t>
            </a:r>
            <a:r>
              <a:rPr lang="en-US" sz="2000" dirty="0" smtClean="0">
                <a:solidFill>
                  <a:srgbClr val="0000FF"/>
                </a:solidFill>
                <a:latin typeface="Courier"/>
                <a:cs typeface="Courier"/>
              </a:rPr>
              <a:t>oid</a:t>
            </a:r>
            <a:r>
              <a:rPr lang="en-US" sz="2000" dirty="0" smtClean="0">
                <a:latin typeface="Courier"/>
                <a:cs typeface="Courier"/>
              </a:rPr>
              <a:t> </a:t>
            </a:r>
            <a:r>
              <a:rPr lang="en-US" sz="2000" dirty="0">
                <a:latin typeface="Courier"/>
                <a:cs typeface="Courier"/>
              </a:rPr>
              <a:t>right_turn()</a:t>
            </a:r>
            <a:r>
              <a:rPr lang="en-US" sz="2000" dirty="0" smtClean="0">
                <a:latin typeface="Courier"/>
                <a:cs typeface="Courier"/>
              </a:rPr>
              <a:t>;  </a:t>
            </a:r>
            <a:r>
              <a:rPr lang="en-US" sz="2000" dirty="0" smtClean="0">
                <a:cs typeface="Courier"/>
              </a:rPr>
              <a:t>	Prototype (goes before the main)</a:t>
            </a:r>
          </a:p>
          <a:p>
            <a:pPr marL="0" indent="0">
              <a:buNone/>
            </a:pPr>
            <a:endParaRPr lang="en-US" sz="2000" dirty="0" smtClean="0">
              <a:cs typeface="Courier"/>
            </a:endParaRPr>
          </a:p>
          <a:p>
            <a:pPr marL="0" indent="0">
              <a:buNone/>
            </a:pPr>
            <a:r>
              <a:rPr lang="en-US" sz="2000" dirty="0">
                <a:solidFill>
                  <a:srgbClr val="0000FF"/>
                </a:solidFill>
                <a:latin typeface="Courier"/>
                <a:cs typeface="Courier"/>
              </a:rPr>
              <a:t>v</a:t>
            </a:r>
            <a:r>
              <a:rPr lang="en-US" sz="2000" dirty="0" smtClean="0">
                <a:solidFill>
                  <a:srgbClr val="0000FF"/>
                </a:solidFill>
                <a:latin typeface="Courier"/>
                <a:cs typeface="Courier"/>
              </a:rPr>
              <a:t>oid</a:t>
            </a:r>
            <a:r>
              <a:rPr lang="en-US" sz="2000" dirty="0" smtClean="0">
                <a:latin typeface="Courier"/>
                <a:cs typeface="Courier"/>
              </a:rPr>
              <a:t> right_turn()   </a:t>
            </a:r>
            <a:r>
              <a:rPr lang="en-US" sz="2000" dirty="0" smtClean="0">
                <a:cs typeface="Courier"/>
              </a:rPr>
              <a:t>	Definition (goes after the main)</a:t>
            </a:r>
            <a:endParaRPr lang="en-US" sz="2000" dirty="0">
              <a:cs typeface="Courier"/>
            </a:endParaRPr>
          </a:p>
          <a:p>
            <a:pPr marL="0" indent="0">
              <a:buNone/>
            </a:pPr>
            <a:r>
              <a:rPr lang="en-US" sz="2000" dirty="0">
                <a:latin typeface="Courier"/>
                <a:cs typeface="Courier"/>
              </a:rPr>
              <a:t>{</a:t>
            </a:r>
          </a:p>
          <a:p>
            <a:pPr marL="0" lvl="1" indent="0">
              <a:buNone/>
            </a:pPr>
            <a:r>
              <a:rPr lang="en-US" sz="2000" dirty="0">
                <a:latin typeface="Courier"/>
                <a:cs typeface="Courier"/>
              </a:rPr>
              <a:t>motor(</a:t>
            </a:r>
            <a:r>
              <a:rPr lang="en-US" sz="2000" dirty="0">
                <a:solidFill>
                  <a:srgbClr val="36B3C8"/>
                </a:solidFill>
                <a:latin typeface="Courier"/>
                <a:cs typeface="Courier"/>
              </a:rPr>
              <a:t>0</a:t>
            </a:r>
            <a:r>
              <a:rPr lang="en-US" sz="2000" dirty="0">
                <a:latin typeface="Courier"/>
                <a:cs typeface="Courier"/>
              </a:rPr>
              <a:t>,</a:t>
            </a:r>
            <a:r>
              <a:rPr lang="en-US" sz="2000" dirty="0">
                <a:solidFill>
                  <a:srgbClr val="36B3C8"/>
                </a:solidFill>
                <a:latin typeface="Courier"/>
                <a:cs typeface="Courier"/>
              </a:rPr>
              <a:t>100</a:t>
            </a:r>
            <a:r>
              <a:rPr lang="en-US" sz="2000" dirty="0">
                <a:latin typeface="Courier"/>
                <a:cs typeface="Courier"/>
              </a:rPr>
              <a:t>);</a:t>
            </a:r>
          </a:p>
          <a:p>
            <a:pPr marL="0" lvl="1" indent="0">
              <a:buNone/>
            </a:pPr>
            <a:r>
              <a:rPr lang="en-US" sz="2000" dirty="0">
                <a:latin typeface="Courier"/>
                <a:cs typeface="Courier"/>
              </a:rPr>
              <a:t>motor(</a:t>
            </a:r>
            <a:r>
              <a:rPr lang="en-US" sz="2000" dirty="0" smtClean="0">
                <a:solidFill>
                  <a:srgbClr val="36B3C8"/>
                </a:solidFill>
                <a:latin typeface="Courier"/>
                <a:cs typeface="Courier"/>
              </a:rPr>
              <a:t>3</a:t>
            </a:r>
            <a:r>
              <a:rPr lang="en-US" sz="2000" dirty="0" smtClean="0">
                <a:latin typeface="Courier"/>
                <a:cs typeface="Courier"/>
              </a:rPr>
              <a:t>,</a:t>
            </a:r>
            <a:r>
              <a:rPr lang="en-US" sz="2000" dirty="0">
                <a:solidFill>
                  <a:srgbClr val="36B3C8"/>
                </a:solidFill>
                <a:latin typeface="Courier"/>
                <a:cs typeface="Courier"/>
              </a:rPr>
              <a:t>2</a:t>
            </a:r>
            <a:r>
              <a:rPr lang="en-US" sz="2000" dirty="0" smtClean="0">
                <a:solidFill>
                  <a:srgbClr val="36B3C8"/>
                </a:solidFill>
                <a:latin typeface="Courier"/>
                <a:cs typeface="Courier"/>
              </a:rPr>
              <a:t>0</a:t>
            </a:r>
            <a:r>
              <a:rPr lang="en-US" sz="2000" dirty="0">
                <a:latin typeface="Courier"/>
                <a:cs typeface="Courier"/>
              </a:rPr>
              <a:t>);</a:t>
            </a:r>
          </a:p>
          <a:p>
            <a:pPr marL="0" lvl="1" indent="0">
              <a:buNone/>
            </a:pPr>
            <a:r>
              <a:rPr lang="en-US" sz="2000" dirty="0">
                <a:latin typeface="Courier"/>
                <a:cs typeface="Courier"/>
              </a:rPr>
              <a:t>m</a:t>
            </a:r>
            <a:r>
              <a:rPr lang="en-US" sz="2000" dirty="0" smtClean="0">
                <a:latin typeface="Courier"/>
                <a:cs typeface="Courier"/>
              </a:rPr>
              <a:t>sleep(</a:t>
            </a:r>
            <a:r>
              <a:rPr lang="en-US" sz="2000" dirty="0" smtClean="0">
                <a:solidFill>
                  <a:srgbClr val="36B3C8"/>
                </a:solidFill>
                <a:latin typeface="Courier"/>
                <a:cs typeface="Courier"/>
              </a:rPr>
              <a:t>2000</a:t>
            </a:r>
            <a:r>
              <a:rPr lang="en-US" sz="2000" dirty="0" smtClean="0">
                <a:latin typeface="Courier"/>
                <a:cs typeface="Courier"/>
              </a:rPr>
              <a:t>); </a:t>
            </a:r>
            <a:endParaRPr lang="en-US" sz="2000" dirty="0">
              <a:latin typeface="Courier"/>
              <a:cs typeface="Courier"/>
            </a:endParaRPr>
          </a:p>
          <a:p>
            <a:pPr marL="0" indent="0">
              <a:buNone/>
            </a:pPr>
            <a:r>
              <a:rPr lang="en-US" sz="2000" dirty="0" smtClean="0">
                <a:latin typeface="Courier"/>
                <a:cs typeface="Courier"/>
              </a:rPr>
              <a:t>}</a:t>
            </a:r>
          </a:p>
          <a:p>
            <a:pPr marL="0" indent="0">
              <a:buNone/>
            </a:pPr>
            <a:endParaRPr lang="en-US" sz="2000" dirty="0">
              <a:cs typeface="Courier"/>
            </a:endParaRPr>
          </a:p>
          <a:p>
            <a:pPr marL="0" indent="0">
              <a:buNone/>
            </a:pPr>
            <a:endParaRPr lang="en-US" sz="2000" dirty="0">
              <a:cs typeface="Courier"/>
            </a:endParaRPr>
          </a:p>
          <a:p>
            <a:pPr marL="0" indent="0">
              <a:buNone/>
            </a:pPr>
            <a:endParaRPr lang="en-US" sz="2000" dirty="0" smtClean="0">
              <a:cs typeface="Courier"/>
            </a:endParaRPr>
          </a:p>
          <a:p>
            <a:pPr marL="0" lvl="1" indent="0">
              <a:buNone/>
            </a:pPr>
            <a:endParaRPr lang="en-US" sz="1800" dirty="0">
              <a:latin typeface="Courier"/>
              <a:cs typeface="Courier"/>
            </a:endParaRPr>
          </a:p>
          <a:p>
            <a:pPr marL="0" indent="0">
              <a:buNone/>
            </a:pPr>
            <a:endParaRPr lang="en-US" sz="2000" dirty="0" smtClean="0">
              <a:cs typeface="Courier"/>
            </a:endParaRPr>
          </a:p>
        </p:txBody>
      </p:sp>
    </p:spTree>
    <p:extLst>
      <p:ext uri="{BB962C8B-B14F-4D97-AF65-F5344CB8AC3E}">
        <p14:creationId xmlns:p14="http://schemas.microsoft.com/office/powerpoint/2010/main" val="121280392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87" y="31079"/>
            <a:ext cx="8229600" cy="1143000"/>
          </a:xfrm>
        </p:spPr>
        <p:txBody>
          <a:bodyPr/>
          <a:lstStyle/>
          <a:p>
            <a:r>
              <a:rPr lang="en-US" dirty="0" smtClean="0"/>
              <a:t>Function Prototype</a:t>
            </a:r>
            <a:endParaRPr lang="en-US" dirty="0"/>
          </a:p>
        </p:txBody>
      </p:sp>
      <p:sp>
        <p:nvSpPr>
          <p:cNvPr id="4" name="Content Placeholder 2"/>
          <p:cNvSpPr>
            <a:spLocks noGrp="1"/>
          </p:cNvSpPr>
          <p:nvPr>
            <p:ph idx="1"/>
          </p:nvPr>
        </p:nvSpPr>
        <p:spPr>
          <a:xfrm>
            <a:off x="305730" y="1001040"/>
            <a:ext cx="8047788" cy="5426109"/>
          </a:xfrm>
        </p:spPr>
        <p:txBody>
          <a:bodyPr>
            <a:normAutofit/>
          </a:bodyPr>
          <a:lstStyle/>
          <a:p>
            <a:pPr marL="0" indent="0">
              <a:buNone/>
            </a:pPr>
            <a:r>
              <a:rPr lang="en-US" sz="2000" dirty="0" smtClean="0">
                <a:cs typeface="Courier"/>
              </a:rPr>
              <a:t>Now that you have your right turn function written you can write a stop motor function</a:t>
            </a:r>
          </a:p>
          <a:p>
            <a:pPr marL="0" indent="0">
              <a:buNone/>
            </a:pPr>
            <a:endParaRPr lang="en-US" sz="2000" dirty="0" smtClean="0">
              <a:solidFill>
                <a:srgbClr val="0000FF"/>
              </a:solidFill>
              <a:cs typeface="Courier"/>
            </a:endParaRPr>
          </a:p>
          <a:p>
            <a:pPr marL="0" indent="0">
              <a:buNone/>
            </a:pPr>
            <a:r>
              <a:rPr lang="en-US" sz="2000" dirty="0">
                <a:solidFill>
                  <a:srgbClr val="008000"/>
                </a:solidFill>
                <a:latin typeface="Courier"/>
                <a:cs typeface="Courier"/>
              </a:rPr>
              <a:t>//Stop motors</a:t>
            </a:r>
          </a:p>
          <a:p>
            <a:pPr marL="0" indent="0">
              <a:buNone/>
            </a:pPr>
            <a:endParaRPr lang="en-US" sz="2000" dirty="0" smtClean="0">
              <a:solidFill>
                <a:srgbClr val="0000FF"/>
              </a:solidFill>
              <a:cs typeface="Courier"/>
            </a:endParaRPr>
          </a:p>
          <a:p>
            <a:pPr marL="0" indent="0">
              <a:buNone/>
            </a:pPr>
            <a:r>
              <a:rPr lang="en-US" sz="2000" dirty="0">
                <a:solidFill>
                  <a:srgbClr val="0000FF"/>
                </a:solidFill>
                <a:latin typeface="Courier"/>
                <a:cs typeface="Courier"/>
              </a:rPr>
              <a:t>v</a:t>
            </a:r>
            <a:r>
              <a:rPr lang="en-US" sz="2000" dirty="0" smtClean="0">
                <a:solidFill>
                  <a:srgbClr val="0000FF"/>
                </a:solidFill>
                <a:latin typeface="Courier"/>
                <a:cs typeface="Courier"/>
              </a:rPr>
              <a:t>oid</a:t>
            </a:r>
            <a:r>
              <a:rPr lang="en-US" sz="2000" dirty="0" smtClean="0">
                <a:latin typeface="Courier"/>
                <a:cs typeface="Courier"/>
              </a:rPr>
              <a:t> stop_motors(</a:t>
            </a:r>
            <a:r>
              <a:rPr lang="en-US" sz="2000" dirty="0">
                <a:latin typeface="Courier"/>
                <a:cs typeface="Courier"/>
              </a:rPr>
              <a:t>)</a:t>
            </a:r>
            <a:r>
              <a:rPr lang="en-US" sz="2000" dirty="0" smtClean="0">
                <a:latin typeface="Courier"/>
                <a:cs typeface="Courier"/>
              </a:rPr>
              <a:t>;  </a:t>
            </a:r>
            <a:r>
              <a:rPr lang="en-US" sz="2000" dirty="0" smtClean="0">
                <a:cs typeface="Courier"/>
              </a:rPr>
              <a:t>	Prototype (goes before the main)</a:t>
            </a:r>
          </a:p>
          <a:p>
            <a:pPr marL="0" indent="0">
              <a:buNone/>
            </a:pPr>
            <a:endParaRPr lang="en-US" sz="2000" dirty="0" smtClean="0">
              <a:cs typeface="Courier"/>
            </a:endParaRPr>
          </a:p>
          <a:p>
            <a:pPr marL="0" indent="0">
              <a:buNone/>
            </a:pPr>
            <a:r>
              <a:rPr lang="en-US" sz="2000" dirty="0">
                <a:solidFill>
                  <a:srgbClr val="0000FF"/>
                </a:solidFill>
                <a:latin typeface="Courier"/>
                <a:cs typeface="Courier"/>
              </a:rPr>
              <a:t>v</a:t>
            </a:r>
            <a:r>
              <a:rPr lang="en-US" sz="2000" dirty="0" smtClean="0">
                <a:solidFill>
                  <a:srgbClr val="0000FF"/>
                </a:solidFill>
                <a:latin typeface="Courier"/>
                <a:cs typeface="Courier"/>
              </a:rPr>
              <a:t>oid</a:t>
            </a:r>
            <a:r>
              <a:rPr lang="en-US" sz="2000" dirty="0" smtClean="0">
                <a:latin typeface="Courier"/>
                <a:cs typeface="Courier"/>
              </a:rPr>
              <a:t> stop_motors()   </a:t>
            </a:r>
            <a:r>
              <a:rPr lang="en-US" sz="2000" dirty="0" smtClean="0">
                <a:cs typeface="Courier"/>
              </a:rPr>
              <a:t>	Definition (goes after the main)</a:t>
            </a:r>
            <a:endParaRPr lang="en-US" sz="2000" dirty="0">
              <a:cs typeface="Courier"/>
            </a:endParaRPr>
          </a:p>
          <a:p>
            <a:pPr marL="0" indent="0">
              <a:buNone/>
            </a:pPr>
            <a:r>
              <a:rPr lang="en-US" sz="2000" dirty="0">
                <a:latin typeface="Courier"/>
                <a:cs typeface="Courier"/>
              </a:rPr>
              <a:t>{</a:t>
            </a:r>
          </a:p>
          <a:p>
            <a:pPr marL="0" lvl="1" indent="0">
              <a:buNone/>
            </a:pPr>
            <a:r>
              <a:rPr lang="en-US" sz="2000" dirty="0">
                <a:latin typeface="Courier"/>
                <a:cs typeface="Courier"/>
              </a:rPr>
              <a:t>motor(</a:t>
            </a:r>
            <a:r>
              <a:rPr lang="en-US" sz="2000" dirty="0" smtClean="0">
                <a:solidFill>
                  <a:srgbClr val="36B3C8"/>
                </a:solidFill>
                <a:latin typeface="Courier"/>
                <a:cs typeface="Courier"/>
              </a:rPr>
              <a:t>0</a:t>
            </a:r>
            <a:r>
              <a:rPr lang="en-US" sz="2000" dirty="0" smtClean="0">
                <a:latin typeface="Courier"/>
                <a:cs typeface="Courier"/>
              </a:rPr>
              <a:t>,</a:t>
            </a:r>
            <a:r>
              <a:rPr lang="en-US" sz="2000" dirty="0" smtClean="0">
                <a:solidFill>
                  <a:srgbClr val="36B3C8"/>
                </a:solidFill>
                <a:latin typeface="Courier"/>
                <a:cs typeface="Courier"/>
              </a:rPr>
              <a:t>0</a:t>
            </a:r>
            <a:r>
              <a:rPr lang="en-US" sz="2000" dirty="0">
                <a:latin typeface="Courier"/>
                <a:cs typeface="Courier"/>
              </a:rPr>
              <a:t>);</a:t>
            </a:r>
          </a:p>
          <a:p>
            <a:pPr marL="0" lvl="1" indent="0">
              <a:buNone/>
            </a:pPr>
            <a:r>
              <a:rPr lang="en-US" sz="2000" dirty="0">
                <a:latin typeface="Courier"/>
                <a:cs typeface="Courier"/>
              </a:rPr>
              <a:t>motor(</a:t>
            </a:r>
            <a:r>
              <a:rPr lang="en-US" sz="2000" dirty="0" smtClean="0">
                <a:solidFill>
                  <a:srgbClr val="36B3C8"/>
                </a:solidFill>
                <a:latin typeface="Courier"/>
                <a:cs typeface="Courier"/>
              </a:rPr>
              <a:t>3</a:t>
            </a:r>
            <a:r>
              <a:rPr lang="en-US" sz="2000" dirty="0" smtClean="0">
                <a:latin typeface="Courier"/>
                <a:cs typeface="Courier"/>
              </a:rPr>
              <a:t>,</a:t>
            </a:r>
            <a:r>
              <a:rPr lang="en-US" sz="2000" dirty="0" smtClean="0">
                <a:solidFill>
                  <a:srgbClr val="36B3C8"/>
                </a:solidFill>
                <a:latin typeface="Courier"/>
                <a:cs typeface="Courier"/>
              </a:rPr>
              <a:t>0</a:t>
            </a:r>
            <a:r>
              <a:rPr lang="en-US" sz="2000" dirty="0">
                <a:latin typeface="Courier"/>
                <a:cs typeface="Courier"/>
              </a:rPr>
              <a:t>);</a:t>
            </a:r>
          </a:p>
          <a:p>
            <a:pPr marL="0" indent="0">
              <a:buNone/>
            </a:pPr>
            <a:r>
              <a:rPr lang="en-US" sz="2000" dirty="0" smtClean="0">
                <a:latin typeface="Courier"/>
                <a:cs typeface="Courier"/>
              </a:rPr>
              <a:t>}</a:t>
            </a:r>
          </a:p>
          <a:p>
            <a:pPr marL="0" indent="0">
              <a:buNone/>
            </a:pPr>
            <a:endParaRPr lang="en-US" sz="2000" dirty="0">
              <a:cs typeface="Courier"/>
            </a:endParaRPr>
          </a:p>
          <a:p>
            <a:pPr marL="0" indent="0">
              <a:buNone/>
            </a:pPr>
            <a:endParaRPr lang="en-US" sz="2000" dirty="0">
              <a:cs typeface="Courier"/>
            </a:endParaRPr>
          </a:p>
          <a:p>
            <a:pPr marL="0" indent="0">
              <a:buNone/>
            </a:pPr>
            <a:endParaRPr lang="en-US" sz="2000" dirty="0" smtClean="0">
              <a:cs typeface="Courier"/>
            </a:endParaRPr>
          </a:p>
          <a:p>
            <a:pPr marL="0" lvl="1" indent="0">
              <a:buNone/>
            </a:pPr>
            <a:endParaRPr lang="en-US" sz="1800" dirty="0">
              <a:latin typeface="Courier"/>
              <a:cs typeface="Courier"/>
            </a:endParaRPr>
          </a:p>
          <a:p>
            <a:pPr marL="0" indent="0">
              <a:buNone/>
            </a:pPr>
            <a:endParaRPr lang="en-US" sz="2000" dirty="0" smtClean="0">
              <a:cs typeface="Courier"/>
            </a:endParaRPr>
          </a:p>
        </p:txBody>
      </p:sp>
    </p:spTree>
    <p:extLst>
      <p:ext uri="{BB962C8B-B14F-4D97-AF65-F5344CB8AC3E}">
        <p14:creationId xmlns:p14="http://schemas.microsoft.com/office/powerpoint/2010/main" val="429262260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8-30 at 4.35.2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4424045" cy="5925680"/>
          </a:xfrm>
          <a:prstGeom prst="rect">
            <a:avLst/>
          </a:prstGeom>
        </p:spPr>
      </p:pic>
      <p:pic>
        <p:nvPicPr>
          <p:cNvPr id="6" name="Picture 5" descr="Screen Shot 2013-09-03 at 11.31.28 AM.png"/>
          <p:cNvPicPr>
            <a:picLocks noChangeAspect="1"/>
          </p:cNvPicPr>
          <p:nvPr/>
        </p:nvPicPr>
        <p:blipFill rotWithShape="1">
          <a:blip r:embed="rId3">
            <a:extLst>
              <a:ext uri="{28A0092B-C50C-407E-A947-70E740481C1C}">
                <a14:useLocalDpi xmlns:a14="http://schemas.microsoft.com/office/drawing/2010/main"/>
              </a:ext>
            </a:extLst>
          </a:blip>
          <a:srcRect b="2555"/>
          <a:stretch/>
        </p:blipFill>
        <p:spPr>
          <a:xfrm>
            <a:off x="4675372" y="39190"/>
            <a:ext cx="4024523" cy="5886490"/>
          </a:xfrm>
          <a:prstGeom prst="rect">
            <a:avLst/>
          </a:prstGeom>
        </p:spPr>
      </p:pic>
      <p:sp>
        <p:nvSpPr>
          <p:cNvPr id="7" name="Right Arrow 6"/>
          <p:cNvSpPr/>
          <p:nvPr/>
        </p:nvSpPr>
        <p:spPr>
          <a:xfrm>
            <a:off x="3266941" y="2254686"/>
            <a:ext cx="1408432" cy="713104"/>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solidFill>
              </a:rPr>
              <a:t>Main is shorter and easier to read</a:t>
            </a:r>
            <a:endParaRPr lang="en-US" sz="1000" dirty="0">
              <a:solidFill>
                <a:schemeClr val="bg1"/>
              </a:solidFill>
            </a:endParaRPr>
          </a:p>
        </p:txBody>
      </p:sp>
      <p:sp>
        <p:nvSpPr>
          <p:cNvPr id="17" name="Rounded Rectangle 16"/>
          <p:cNvSpPr/>
          <p:nvPr/>
        </p:nvSpPr>
        <p:spPr>
          <a:xfrm>
            <a:off x="1516414" y="5192326"/>
            <a:ext cx="1938421" cy="58821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Code without writing your own functions</a:t>
            </a:r>
            <a:endParaRPr lang="en-US" sz="1400" dirty="0">
              <a:solidFill>
                <a:srgbClr val="FF0000"/>
              </a:solidFill>
            </a:endParaRPr>
          </a:p>
        </p:txBody>
      </p:sp>
      <p:sp>
        <p:nvSpPr>
          <p:cNvPr id="25" name="Rounded Rectangle 24"/>
          <p:cNvSpPr/>
          <p:nvPr/>
        </p:nvSpPr>
        <p:spPr>
          <a:xfrm>
            <a:off x="6440065" y="4741435"/>
            <a:ext cx="1938421" cy="58821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Code with writing your own functions</a:t>
            </a:r>
            <a:endParaRPr lang="en-US" sz="1400" dirty="0">
              <a:solidFill>
                <a:srgbClr val="FF0000"/>
              </a:solidFill>
            </a:endParaRPr>
          </a:p>
        </p:txBody>
      </p:sp>
      <p:cxnSp>
        <p:nvCxnSpPr>
          <p:cNvPr id="8" name="Straight Arrow Connector 7"/>
          <p:cNvCxnSpPr/>
          <p:nvPr/>
        </p:nvCxnSpPr>
        <p:spPr>
          <a:xfrm>
            <a:off x="4518526" y="515222"/>
            <a:ext cx="509459" cy="3400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518526" y="3448594"/>
            <a:ext cx="645657" cy="13871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24134" y="4835733"/>
            <a:ext cx="3994392" cy="0"/>
          </a:xfrm>
          <a:prstGeom prst="straightConnector1">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24134" y="515222"/>
            <a:ext cx="3994392" cy="0"/>
          </a:xfrm>
          <a:prstGeom prst="straightConnector1">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17096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9-03 at 11.31.28 AM.png"/>
          <p:cNvPicPr>
            <a:picLocks noChangeAspect="1"/>
          </p:cNvPicPr>
          <p:nvPr/>
        </p:nvPicPr>
        <p:blipFill rotWithShape="1">
          <a:blip r:embed="rId2">
            <a:extLst>
              <a:ext uri="{28A0092B-C50C-407E-A947-70E740481C1C}">
                <a14:useLocalDpi xmlns:a14="http://schemas.microsoft.com/office/drawing/2010/main"/>
              </a:ext>
            </a:extLst>
          </a:blip>
          <a:srcRect b="2523"/>
          <a:stretch/>
        </p:blipFill>
        <p:spPr>
          <a:xfrm>
            <a:off x="0" y="22052"/>
            <a:ext cx="4170948" cy="6056531"/>
          </a:xfrm>
          <a:prstGeom prst="rect">
            <a:avLst/>
          </a:prstGeom>
        </p:spPr>
      </p:pic>
      <p:sp>
        <p:nvSpPr>
          <p:cNvPr id="8" name="Title 1"/>
          <p:cNvSpPr>
            <a:spLocks noGrp="1"/>
          </p:cNvSpPr>
          <p:nvPr>
            <p:ph type="title"/>
          </p:nvPr>
        </p:nvSpPr>
        <p:spPr>
          <a:xfrm>
            <a:off x="2866195" y="-242974"/>
            <a:ext cx="5827097" cy="1143000"/>
          </a:xfrm>
        </p:spPr>
        <p:txBody>
          <a:bodyPr/>
          <a:lstStyle/>
          <a:p>
            <a:r>
              <a:rPr lang="en-US" dirty="0" smtClean="0"/>
              <a:t>Advantages</a:t>
            </a:r>
            <a:endParaRPr lang="en-US" dirty="0"/>
          </a:p>
        </p:txBody>
      </p:sp>
      <p:sp>
        <p:nvSpPr>
          <p:cNvPr id="2" name="TextBox 1"/>
          <p:cNvSpPr txBox="1"/>
          <p:nvPr/>
        </p:nvSpPr>
        <p:spPr>
          <a:xfrm>
            <a:off x="3955143" y="659395"/>
            <a:ext cx="5081911" cy="3693319"/>
          </a:xfrm>
          <a:prstGeom prst="rect">
            <a:avLst/>
          </a:prstGeom>
          <a:noFill/>
        </p:spPr>
        <p:txBody>
          <a:bodyPr wrap="square" rtlCol="0">
            <a:spAutoFit/>
          </a:bodyPr>
          <a:lstStyle/>
          <a:p>
            <a:pPr marL="342900" indent="-342900">
              <a:buFont typeface="+mj-lt"/>
              <a:buAutoNum type="arabicPeriod"/>
            </a:pPr>
            <a:r>
              <a:rPr lang="en-US" dirty="0" smtClean="0"/>
              <a:t>It makes the main program easier to read, understand and spotting mistakes is much easier</a:t>
            </a:r>
          </a:p>
          <a:p>
            <a:endParaRPr lang="en-US" dirty="0" smtClean="0"/>
          </a:p>
          <a:p>
            <a:pPr marL="342900" indent="-342900">
              <a:buFont typeface="+mj-lt"/>
              <a:buAutoNum type="arabicPeriod"/>
            </a:pPr>
            <a:r>
              <a:rPr lang="en-US" dirty="0" smtClean="0"/>
              <a:t>It allows you to change a variable value </a:t>
            </a:r>
            <a:r>
              <a:rPr lang="en-US" u="sng" dirty="0" smtClean="0"/>
              <a:t>one time</a:t>
            </a:r>
            <a:r>
              <a:rPr lang="en-US" dirty="0" smtClean="0"/>
              <a:t> in the function definition for the entire program</a:t>
            </a:r>
          </a:p>
          <a:p>
            <a:pPr marL="742950" lvl="1" indent="-285750">
              <a:buFont typeface="Arial"/>
              <a:buChar char="•"/>
            </a:pPr>
            <a:r>
              <a:rPr lang="en-US" dirty="0" smtClean="0"/>
              <a:t>Let’s say you wanted to draw a smaller square</a:t>
            </a:r>
          </a:p>
          <a:p>
            <a:pPr marL="1200150" lvl="2" indent="-285750">
              <a:buFont typeface="Courier New"/>
              <a:buChar char="o"/>
            </a:pPr>
            <a:r>
              <a:rPr lang="en-US" dirty="0" smtClean="0"/>
              <a:t>Simply change the </a:t>
            </a:r>
            <a:r>
              <a:rPr lang="en-US" dirty="0" smtClean="0">
                <a:latin typeface="Courier"/>
                <a:cs typeface="Courier"/>
              </a:rPr>
              <a:t>msleep() </a:t>
            </a:r>
            <a:r>
              <a:rPr lang="en-US" dirty="0" smtClean="0"/>
              <a:t>value in your </a:t>
            </a:r>
            <a:r>
              <a:rPr lang="en-US" dirty="0" smtClean="0">
                <a:latin typeface="Courier"/>
                <a:cs typeface="Courier"/>
              </a:rPr>
              <a:t>drive_forward() </a:t>
            </a:r>
            <a:r>
              <a:rPr lang="en-US" u="sng" dirty="0" smtClean="0"/>
              <a:t>function definition </a:t>
            </a:r>
            <a:r>
              <a:rPr lang="en-US" dirty="0" smtClean="0"/>
              <a:t>from 4000 to 2000 and the </a:t>
            </a:r>
            <a:r>
              <a:rPr lang="en-US" dirty="0" smtClean="0">
                <a:latin typeface="Courier"/>
                <a:cs typeface="Courier"/>
              </a:rPr>
              <a:t>msleep() </a:t>
            </a:r>
            <a:r>
              <a:rPr lang="en-US" dirty="0" smtClean="0"/>
              <a:t>value in your </a:t>
            </a:r>
            <a:r>
              <a:rPr lang="en-US" dirty="0" smtClean="0">
                <a:latin typeface="Courier"/>
                <a:cs typeface="Courier"/>
              </a:rPr>
              <a:t>right_turn() </a:t>
            </a:r>
            <a:r>
              <a:rPr lang="en-US" u="sng" dirty="0" smtClean="0"/>
              <a:t>function definition</a:t>
            </a:r>
            <a:r>
              <a:rPr lang="en-US" dirty="0" smtClean="0"/>
              <a:t> to 1000.</a:t>
            </a:r>
            <a:endParaRPr lang="en-US" dirty="0"/>
          </a:p>
        </p:txBody>
      </p:sp>
      <p:sp>
        <p:nvSpPr>
          <p:cNvPr id="9" name="Title 1"/>
          <p:cNvSpPr txBox="1">
            <a:spLocks/>
          </p:cNvSpPr>
          <p:nvPr/>
        </p:nvSpPr>
        <p:spPr>
          <a:xfrm>
            <a:off x="1587026" y="4352714"/>
            <a:ext cx="473623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r>
              <a:rPr lang="en-US" dirty="0" smtClean="0"/>
              <a:t>Tip:</a:t>
            </a:r>
            <a:endParaRPr lang="en-US" dirty="0"/>
          </a:p>
        </p:txBody>
      </p:sp>
      <p:sp>
        <p:nvSpPr>
          <p:cNvPr id="11" name="TextBox 10"/>
          <p:cNvSpPr txBox="1"/>
          <p:nvPr/>
        </p:nvSpPr>
        <p:spPr>
          <a:xfrm>
            <a:off x="3519714" y="5185390"/>
            <a:ext cx="5012911" cy="923330"/>
          </a:xfrm>
          <a:prstGeom prst="rect">
            <a:avLst/>
          </a:prstGeom>
          <a:noFill/>
        </p:spPr>
        <p:txBody>
          <a:bodyPr wrap="square" rtlCol="0">
            <a:spAutoFit/>
          </a:bodyPr>
          <a:lstStyle/>
          <a:p>
            <a:r>
              <a:rPr lang="en-US" dirty="0" smtClean="0"/>
              <a:t>Go to the end of the program and write the definition first (remember no semicolon) and then go to the top and fill in the prototype</a:t>
            </a:r>
          </a:p>
        </p:txBody>
      </p:sp>
    </p:spTree>
    <p:extLst>
      <p:ext uri="{BB962C8B-B14F-4D97-AF65-F5344CB8AC3E}">
        <p14:creationId xmlns:p14="http://schemas.microsoft.com/office/powerpoint/2010/main" val="123602545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Get your Robot into Shape!</a:t>
            </a:r>
            <a:endParaRPr lang="en-US" dirty="0"/>
          </a:p>
        </p:txBody>
      </p:sp>
      <p:sp>
        <p:nvSpPr>
          <p:cNvPr id="3" name="Content Placeholder 2"/>
          <p:cNvSpPr>
            <a:spLocks noGrp="1"/>
          </p:cNvSpPr>
          <p:nvPr>
            <p:ph idx="1"/>
          </p:nvPr>
        </p:nvSpPr>
        <p:spPr>
          <a:xfrm>
            <a:off x="69853" y="717874"/>
            <a:ext cx="8562024" cy="4525963"/>
          </a:xfrm>
        </p:spPr>
        <p:txBody>
          <a:bodyPr>
            <a:normAutofit/>
          </a:bodyPr>
          <a:lstStyle/>
          <a:p>
            <a:pPr marL="400050" lvl="1" indent="0">
              <a:buNone/>
            </a:pPr>
            <a:r>
              <a:rPr lang="en-US" sz="2000" dirty="0" smtClean="0"/>
              <a:t>	     </a:t>
            </a:r>
            <a:r>
              <a:rPr lang="en-US" sz="2400" dirty="0" smtClean="0"/>
              <a:t>Have the robots draw geometric patterns</a:t>
            </a:r>
          </a:p>
          <a:p>
            <a:pPr lvl="2" indent="-342900">
              <a:buFont typeface="+mj-lt"/>
              <a:buAutoNum type="arabicPeriod"/>
            </a:pPr>
            <a:r>
              <a:rPr lang="en-US" sz="2000" dirty="0" smtClean="0"/>
              <a:t>Have the robot complete a circle</a:t>
            </a:r>
          </a:p>
          <a:p>
            <a:pPr lvl="2" indent="-342900">
              <a:buFont typeface="+mj-lt"/>
              <a:buAutoNum type="arabicPeriod"/>
            </a:pPr>
            <a:r>
              <a:rPr lang="en-US" sz="2000" dirty="0" smtClean="0"/>
              <a:t>Triangle, Star, Pentagon, etc.</a:t>
            </a:r>
          </a:p>
          <a:p>
            <a:pPr lvl="2" indent="-342900">
              <a:buFont typeface="+mj-lt"/>
              <a:buAutoNum type="arabicPeriod"/>
            </a:pPr>
            <a:r>
              <a:rPr lang="en-US" sz="2000" u="sng" dirty="0" smtClean="0"/>
              <a:t>Make sure you are writing your own functions for repeated actions in the code</a:t>
            </a:r>
          </a:p>
          <a:p>
            <a:pPr lvl="2" indent="-342900">
              <a:buFont typeface="+mj-lt"/>
              <a:buAutoNum type="arabicPeriod"/>
            </a:pPr>
            <a:r>
              <a:rPr lang="en-US" sz="2000" dirty="0" smtClean="0"/>
              <a:t>Great activity for math/geometry extensions</a:t>
            </a:r>
            <a:endParaRPr lang="en-US" sz="2000" dirty="0"/>
          </a:p>
        </p:txBody>
      </p:sp>
      <p:grpSp>
        <p:nvGrpSpPr>
          <p:cNvPr id="8" name="Group 7"/>
          <p:cNvGrpSpPr/>
          <p:nvPr/>
        </p:nvGrpSpPr>
        <p:grpSpPr>
          <a:xfrm>
            <a:off x="3871001" y="2960955"/>
            <a:ext cx="2586453" cy="1503895"/>
            <a:chOff x="3008237" y="3365294"/>
            <a:chExt cx="2769015" cy="1610046"/>
          </a:xfrm>
        </p:grpSpPr>
        <p:sp>
          <p:nvSpPr>
            <p:cNvPr id="38" name="Rectangle 37"/>
            <p:cNvSpPr/>
            <p:nvPr/>
          </p:nvSpPr>
          <p:spPr>
            <a:xfrm>
              <a:off x="3008237" y="3365294"/>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Line 7"/>
            <p:cNvSpPr>
              <a:spLocks noChangeShapeType="1"/>
            </p:cNvSpPr>
            <p:nvPr/>
          </p:nvSpPr>
          <p:spPr bwMode="auto">
            <a:xfrm>
              <a:off x="3950946" y="3806770"/>
              <a:ext cx="1215107" cy="206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5166054" y="3781203"/>
              <a:ext cx="0" cy="919531"/>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90" name="Group 89"/>
            <p:cNvGrpSpPr/>
            <p:nvPr/>
          </p:nvGrpSpPr>
          <p:grpSpPr>
            <a:xfrm>
              <a:off x="3011810" y="3561736"/>
              <a:ext cx="650877" cy="593725"/>
              <a:chOff x="936624" y="3121025"/>
              <a:chExt cx="857251" cy="736600"/>
            </a:xfrm>
          </p:grpSpPr>
          <p:sp>
            <p:nvSpPr>
              <p:cNvPr id="91" name="Rectangle 9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ectangle 9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Connector 96"/>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98" name="Line 7"/>
            <p:cNvSpPr>
              <a:spLocks noChangeShapeType="1"/>
            </p:cNvSpPr>
            <p:nvPr/>
          </p:nvSpPr>
          <p:spPr bwMode="auto">
            <a:xfrm flipH="1">
              <a:off x="3950946" y="4700734"/>
              <a:ext cx="12151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99" name="Line 7"/>
            <p:cNvSpPr>
              <a:spLocks noChangeShapeType="1"/>
            </p:cNvSpPr>
            <p:nvPr/>
          </p:nvSpPr>
          <p:spPr bwMode="auto">
            <a:xfrm flipH="1" flipV="1">
              <a:off x="3950946" y="3837400"/>
              <a:ext cx="0" cy="823229"/>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6" name="Group 5"/>
          <p:cNvGrpSpPr/>
          <p:nvPr/>
        </p:nvGrpSpPr>
        <p:grpSpPr>
          <a:xfrm>
            <a:off x="4757708" y="4584899"/>
            <a:ext cx="2769015" cy="1610046"/>
            <a:chOff x="5888628" y="4113247"/>
            <a:chExt cx="2769015" cy="1610046"/>
          </a:xfrm>
        </p:grpSpPr>
        <p:sp>
          <p:nvSpPr>
            <p:cNvPr id="39" name="Rectangle 38"/>
            <p:cNvSpPr/>
            <p:nvPr/>
          </p:nvSpPr>
          <p:spPr>
            <a:xfrm>
              <a:off x="5888628" y="4113247"/>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112000" y="4228703"/>
              <a:ext cx="1336842" cy="1351819"/>
            </a:xfrm>
            <a:prstGeom prst="ellipse">
              <a:avLst/>
            </a:prstGeom>
            <a:noFill/>
            <a:ln w="317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0" name="Group 99"/>
            <p:cNvGrpSpPr/>
            <p:nvPr/>
          </p:nvGrpSpPr>
          <p:grpSpPr>
            <a:xfrm>
              <a:off x="5888628" y="4128725"/>
              <a:ext cx="650877" cy="593725"/>
              <a:chOff x="936624" y="3121025"/>
              <a:chExt cx="857251" cy="736600"/>
            </a:xfrm>
          </p:grpSpPr>
          <p:sp>
            <p:nvSpPr>
              <p:cNvPr id="101" name="Rectangle 10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ounded Rectangle 10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ounded Rectangle 10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Rectangle 10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7" name="Straight Connector 106"/>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08" name="Line 7"/>
            <p:cNvSpPr>
              <a:spLocks noChangeShapeType="1"/>
            </p:cNvSpPr>
            <p:nvPr/>
          </p:nvSpPr>
          <p:spPr bwMode="auto">
            <a:xfrm flipV="1">
              <a:off x="6472664" y="4266751"/>
              <a:ext cx="958257"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9" name="Group 8"/>
          <p:cNvGrpSpPr/>
          <p:nvPr/>
        </p:nvGrpSpPr>
        <p:grpSpPr>
          <a:xfrm>
            <a:off x="1028182" y="4559125"/>
            <a:ext cx="2769015" cy="1610046"/>
            <a:chOff x="643290" y="5107702"/>
            <a:chExt cx="2769015" cy="1610046"/>
          </a:xfrm>
        </p:grpSpPr>
        <p:sp>
          <p:nvSpPr>
            <p:cNvPr id="109" name="Rectangle 108"/>
            <p:cNvSpPr/>
            <p:nvPr/>
          </p:nvSpPr>
          <p:spPr>
            <a:xfrm>
              <a:off x="643290" y="5107702"/>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1" name="Group 110"/>
            <p:cNvGrpSpPr/>
            <p:nvPr/>
          </p:nvGrpSpPr>
          <p:grpSpPr>
            <a:xfrm>
              <a:off x="661331" y="5388749"/>
              <a:ext cx="650877" cy="593725"/>
              <a:chOff x="936624" y="3121025"/>
              <a:chExt cx="857251" cy="736600"/>
            </a:xfrm>
          </p:grpSpPr>
          <p:sp>
            <p:nvSpPr>
              <p:cNvPr id="112" name="Rectangle 11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ectangle 11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ectangle 11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Rounded Rectangle 11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ectangle 11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8" name="Straight Connector 117"/>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7" name="5-Point Star 16"/>
            <p:cNvSpPr/>
            <p:nvPr/>
          </p:nvSpPr>
          <p:spPr>
            <a:xfrm>
              <a:off x="1497263" y="5133476"/>
              <a:ext cx="1815878" cy="1504063"/>
            </a:xfrm>
            <a:prstGeom prst="star5">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371707" y="2995871"/>
            <a:ext cx="2509074" cy="1458903"/>
            <a:chOff x="6033267" y="1836110"/>
            <a:chExt cx="2769015" cy="1610046"/>
          </a:xfrm>
        </p:grpSpPr>
        <p:sp>
          <p:nvSpPr>
            <p:cNvPr id="110" name="Rectangle 109"/>
            <p:cNvSpPr/>
            <p:nvPr/>
          </p:nvSpPr>
          <p:spPr>
            <a:xfrm>
              <a:off x="6033267" y="183611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9" name="Group 118"/>
            <p:cNvGrpSpPr/>
            <p:nvPr/>
          </p:nvGrpSpPr>
          <p:grpSpPr>
            <a:xfrm>
              <a:off x="6045320" y="1836110"/>
              <a:ext cx="650877" cy="593725"/>
              <a:chOff x="936624" y="3121025"/>
              <a:chExt cx="857251" cy="736600"/>
            </a:xfrm>
          </p:grpSpPr>
          <p:sp>
            <p:nvSpPr>
              <p:cNvPr id="120" name="Rectangle 119"/>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Rectangle 120"/>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Rounded Rectangle 122"/>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ectangle 124"/>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6" name="Straight Connector 125"/>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8" name="Hexagon 17"/>
            <p:cNvSpPr/>
            <p:nvPr/>
          </p:nvSpPr>
          <p:spPr>
            <a:xfrm>
              <a:off x="6924842" y="1951272"/>
              <a:ext cx="1524000" cy="1312228"/>
            </a:xfrm>
            <a:prstGeom prst="hexagon">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53" name="Picture 52"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8613841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3323"/>
            <a:ext cx="7188200" cy="650596"/>
          </a:xfrm>
        </p:spPr>
        <p:txBody>
          <a:bodyPr>
            <a:normAutofit fontScale="90000"/>
          </a:bodyPr>
          <a:lstStyle/>
          <a:p>
            <a:r>
              <a:rPr lang="en-US" sz="3600" dirty="0" smtClean="0"/>
              <a:t>Programming the robot to run for a set amount of time</a:t>
            </a:r>
            <a:endParaRPr lang="en-US" sz="3600" dirty="0"/>
          </a:p>
        </p:txBody>
      </p:sp>
      <p:sp>
        <p:nvSpPr>
          <p:cNvPr id="4" name="Rectangle 3"/>
          <p:cNvSpPr/>
          <p:nvPr/>
        </p:nvSpPr>
        <p:spPr>
          <a:xfrm>
            <a:off x="366489" y="1408514"/>
            <a:ext cx="8549114" cy="4247317"/>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Learn how to use the  </a:t>
            </a:r>
            <a:r>
              <a:rPr lang="en-US" dirty="0" err="1" smtClean="0">
                <a:latin typeface="Courier"/>
                <a:cs typeface="Courier"/>
              </a:rPr>
              <a:t>shut_down_in</a:t>
            </a:r>
            <a:r>
              <a:rPr lang="en-US" dirty="0" smtClean="0">
                <a:latin typeface="Courier"/>
                <a:cs typeface="Courier"/>
              </a:rPr>
              <a:t>(); </a:t>
            </a:r>
            <a:r>
              <a:rPr lang="en-US" dirty="0" smtClean="0">
                <a:cs typeface="Courier"/>
              </a:rPr>
              <a:t>function to have the robot shut down after running for a set amount of seconds</a:t>
            </a:r>
          </a:p>
          <a:p>
            <a:pPr marL="285750" lvl="0" indent="-285750">
              <a:buFont typeface="Arial"/>
              <a:buChar char="•"/>
            </a:pPr>
            <a:endParaRPr lang="en-US" dirty="0">
              <a:cs typeface="Courier"/>
            </a:endParaRPr>
          </a:p>
          <a:p>
            <a:pPr lvl="0"/>
            <a:r>
              <a:rPr lang="en-US" dirty="0" smtClean="0">
                <a:cs typeface="Courier"/>
              </a:rPr>
              <a:t>*In Botball teams must automatically </a:t>
            </a:r>
            <a:r>
              <a:rPr lang="en-US" dirty="0" err="1" smtClean="0">
                <a:latin typeface="Courier"/>
                <a:cs typeface="Courier"/>
              </a:rPr>
              <a:t>shut_down_in</a:t>
            </a:r>
            <a:r>
              <a:rPr lang="en-US" dirty="0" smtClean="0">
                <a:latin typeface="Courier"/>
                <a:cs typeface="Courier"/>
              </a:rPr>
              <a:t>(</a:t>
            </a:r>
            <a:r>
              <a:rPr lang="en-US" dirty="0" smtClean="0">
                <a:solidFill>
                  <a:srgbClr val="CCFFCC"/>
                </a:solidFill>
                <a:latin typeface="Courier"/>
                <a:cs typeface="Courier"/>
              </a:rPr>
              <a:t>120</a:t>
            </a:r>
            <a:r>
              <a:rPr lang="en-US" dirty="0" smtClean="0">
                <a:latin typeface="Courier"/>
                <a:cs typeface="Courier"/>
              </a:rPr>
              <a:t>)</a:t>
            </a:r>
            <a:r>
              <a:rPr lang="en-US" dirty="0">
                <a:latin typeface="Courier"/>
                <a:cs typeface="Courier"/>
              </a:rPr>
              <a:t>; </a:t>
            </a:r>
            <a:endParaRPr lang="en-US" b="1" dirty="0"/>
          </a:p>
          <a:p>
            <a:pPr lvl="0"/>
            <a:r>
              <a:rPr lang="en-US" b="1" dirty="0" smtClean="0"/>
              <a:t>Preparation</a:t>
            </a:r>
          </a:p>
          <a:p>
            <a:pPr marL="285750" lvl="0" indent="-285750">
              <a:buFont typeface="Arial"/>
              <a:buChar char="•"/>
            </a:pPr>
            <a:r>
              <a:rPr lang="en-US" dirty="0" smtClean="0"/>
              <a:t>You will need the </a:t>
            </a:r>
            <a:r>
              <a:rPr lang="en-US" dirty="0" err="1" smtClean="0"/>
              <a:t>DemoBot</a:t>
            </a:r>
            <a:r>
              <a:rPr lang="en-US" dirty="0" smtClean="0"/>
              <a:t> built and ready to go</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marL="285750" lvl="0" indent="-285750">
              <a:buFont typeface="Arial"/>
              <a:buChar char="•"/>
            </a:pPr>
            <a:r>
              <a:rPr lang="en-US" dirty="0" smtClean="0"/>
              <a:t>You will need materials for “Touch the Can” and “Circle the Can” activities</a:t>
            </a:r>
          </a:p>
          <a:p>
            <a:pPr lvl="0"/>
            <a:endParaRPr lang="en-US" dirty="0" smtClean="0"/>
          </a:p>
          <a:p>
            <a:pPr lvl="0"/>
            <a:r>
              <a:rPr lang="en-US" b="1" dirty="0" smtClean="0"/>
              <a:t>Activity</a:t>
            </a:r>
          </a:p>
          <a:p>
            <a:pPr lvl="0"/>
            <a:r>
              <a:rPr lang="en-US" dirty="0" smtClean="0"/>
              <a:t>Follow the slides to make the robot shut down in XXX seconds</a:t>
            </a:r>
          </a:p>
          <a:p>
            <a:pPr lvl="0"/>
            <a:endParaRPr lang="en-US" dirty="0" smtClean="0"/>
          </a:p>
          <a:p>
            <a:r>
              <a:rPr lang="en-US" u="sng" dirty="0">
                <a:latin typeface="+mj-lt"/>
                <a:cs typeface="Courier"/>
              </a:rPr>
              <a:t>You can put a “Maximum” time limit to complete any of the previous </a:t>
            </a:r>
            <a:r>
              <a:rPr lang="en-US" u="sng" dirty="0" smtClean="0">
                <a:latin typeface="+mj-lt"/>
                <a:cs typeface="Courier"/>
              </a:rPr>
              <a:t>activities</a:t>
            </a:r>
            <a:endParaRPr lang="en-US" u="sng" dirty="0">
              <a:latin typeface="+mj-lt"/>
            </a:endParaRP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7361946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normAutofit fontScale="90000"/>
          </a:bodyPr>
          <a:lstStyle/>
          <a:p>
            <a:r>
              <a:rPr lang="en-US" sz="3600" dirty="0" smtClean="0"/>
              <a:t>You have 3 seconds to complete your mission!</a:t>
            </a:r>
            <a:endParaRPr lang="en-US" sz="3600" dirty="0"/>
          </a:p>
        </p:txBody>
      </p:sp>
      <p:sp>
        <p:nvSpPr>
          <p:cNvPr id="3" name="Content Placeholder 2"/>
          <p:cNvSpPr>
            <a:spLocks noGrp="1"/>
          </p:cNvSpPr>
          <p:nvPr>
            <p:ph idx="1"/>
          </p:nvPr>
        </p:nvSpPr>
        <p:spPr>
          <a:xfrm>
            <a:off x="457200" y="1600200"/>
            <a:ext cx="8229600" cy="2384425"/>
          </a:xfrm>
        </p:spPr>
        <p:txBody>
          <a:bodyPr>
            <a:normAutofit/>
          </a:bodyPr>
          <a:lstStyle/>
          <a:p>
            <a:pPr marL="0" indent="0">
              <a:buNone/>
            </a:pPr>
            <a:r>
              <a:rPr lang="en-US" sz="2400" dirty="0" smtClean="0"/>
              <a:t>Use the provided robot or build your robot using the </a:t>
            </a:r>
            <a:r>
              <a:rPr lang="en-US" sz="2400" dirty="0" err="1" smtClean="0"/>
              <a:t>DemoBot</a:t>
            </a:r>
            <a:r>
              <a:rPr lang="en-US" sz="2400" dirty="0" smtClean="0"/>
              <a:t> building guide.</a:t>
            </a:r>
            <a:endParaRPr lang="en-US" sz="2400" b="1" dirty="0"/>
          </a:p>
        </p:txBody>
      </p:sp>
      <p:pic>
        <p:nvPicPr>
          <p:cNvPr id="5" name="Picture 4" descr="2013 Demobot-0367.bmp"/>
          <p:cNvPicPr>
            <a:picLocks noChangeAspect="1"/>
          </p:cNvPicPr>
          <p:nvPr/>
        </p:nvPicPr>
        <p:blipFill rotWithShape="1">
          <a:blip r:embed="rId2" cstate="print">
            <a:extLst>
              <a:ext uri="{28A0092B-C50C-407E-A947-70E740481C1C}">
                <a14:useLocalDpi xmlns:a14="http://schemas.microsoft.com/office/drawing/2010/main"/>
              </a:ext>
            </a:extLst>
          </a:blip>
          <a:srcRect b="-4807"/>
          <a:stretch/>
        </p:blipFill>
        <p:spPr>
          <a:xfrm>
            <a:off x="2819360" y="2834105"/>
            <a:ext cx="3546392" cy="3028898"/>
          </a:xfrm>
          <a:prstGeom prst="rect">
            <a:avLst/>
          </a:prstGeom>
        </p:spPr>
      </p:pic>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05669139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945477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52400" y="4134395"/>
            <a:ext cx="7734382" cy="1752600"/>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You will need two tires on rims</a:t>
            </a:r>
          </a:p>
          <a:p>
            <a:endParaRPr lang="en-US" sz="2400" dirty="0" smtClean="0">
              <a:solidFill>
                <a:schemeClr val="tx1"/>
              </a:solidFill>
            </a:endParaRPr>
          </a:p>
          <a:p>
            <a:r>
              <a:rPr lang="en-US" sz="2400" dirty="0" smtClean="0">
                <a:solidFill>
                  <a:schemeClr val="tx1"/>
                </a:solidFill>
              </a:rPr>
              <a:t>The KMP round servo horn with the two screws will go onto the side of the rim that is recessed the least amount</a:t>
            </a:r>
          </a:p>
        </p:txBody>
      </p:sp>
      <p:grpSp>
        <p:nvGrpSpPr>
          <p:cNvPr id="15" name="Group 14"/>
          <p:cNvGrpSpPr/>
          <p:nvPr/>
        </p:nvGrpSpPr>
        <p:grpSpPr>
          <a:xfrm>
            <a:off x="152400" y="609600"/>
            <a:ext cx="4206875" cy="2914650"/>
            <a:chOff x="914400" y="609600"/>
            <a:chExt cx="4206875" cy="2914650"/>
          </a:xfrm>
        </p:grpSpPr>
        <p:pic>
          <p:nvPicPr>
            <p:cNvPr id="2" name="Picture 1" descr="Assem1-0058.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4400" y="1143000"/>
              <a:ext cx="4206875" cy="2381250"/>
            </a:xfrm>
            <a:prstGeom prst="rect">
              <a:avLst/>
            </a:prstGeom>
          </p:spPr>
        </p:pic>
        <p:cxnSp>
          <p:nvCxnSpPr>
            <p:cNvPr id="8" name="Straight Arrow Connector 7"/>
            <p:cNvCxnSpPr/>
            <p:nvPr/>
          </p:nvCxnSpPr>
          <p:spPr>
            <a:xfrm>
              <a:off x="1600200" y="609600"/>
              <a:ext cx="228600" cy="1676400"/>
            </a:xfrm>
            <a:prstGeom prst="straightConnector1">
              <a:avLst/>
            </a:prstGeom>
            <a:ln w="34925">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590800" y="762000"/>
              <a:ext cx="1524000" cy="1524000"/>
            </a:xfrm>
            <a:prstGeom prst="straightConnector1">
              <a:avLst/>
            </a:prstGeom>
            <a:ln w="34925">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Assem1-0060.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05400" y="1295400"/>
            <a:ext cx="2333626" cy="2238375"/>
          </a:xfrm>
          <a:prstGeom prst="rect">
            <a:avLst/>
          </a:prstGeom>
        </p:spPr>
      </p:pic>
    </p:spTree>
    <p:extLst>
      <p:ext uri="{BB962C8B-B14F-4D97-AF65-F5344CB8AC3E}">
        <p14:creationId xmlns:p14="http://schemas.microsoft.com/office/powerpoint/2010/main" val="26314878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9" y="3687842"/>
            <a:ext cx="3716124" cy="2350868"/>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468949" cy="2079625"/>
            <a:chOff x="676916" y="2568614"/>
            <a:chExt cx="5142593"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1933308" cy="712812"/>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378728613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332954414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69957181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0022" y="1610425"/>
            <a:ext cx="6989508" cy="4378917"/>
          </a:xfrm>
          <a:prstGeom prst="rect">
            <a:avLst/>
          </a:prstGeom>
        </p:spPr>
      </p:pic>
      <p:sp>
        <p:nvSpPr>
          <p:cNvPr id="2" name="Rounded Rectangle 1"/>
          <p:cNvSpPr/>
          <p:nvPr/>
        </p:nvSpPr>
        <p:spPr>
          <a:xfrm>
            <a:off x="5423647" y="3929529"/>
            <a:ext cx="2315882" cy="1688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will use this template and remove what we don’t need and add whatever functions we need</a:t>
            </a:r>
            <a:endParaRPr lang="en-US" dirty="0">
              <a:solidFill>
                <a:schemeClr val="tx1"/>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55911185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5800" y="304800"/>
            <a:ext cx="7772400" cy="1143000"/>
          </a:xfrm>
        </p:spPr>
        <p:txBody>
          <a:bodyPr>
            <a:normAutofit fontScale="90000"/>
          </a:bodyPr>
          <a:lstStyle/>
          <a:p>
            <a:r>
              <a:rPr lang="en-US" dirty="0" smtClean="0"/>
              <a:t>Programming your robot to run for a set amount of time</a:t>
            </a:r>
            <a:endParaRPr lang="en-US" dirty="0"/>
          </a:p>
        </p:txBody>
      </p:sp>
      <p:sp>
        <p:nvSpPr>
          <p:cNvPr id="2" name="Content Placeholder 1"/>
          <p:cNvSpPr>
            <a:spLocks noGrp="1"/>
          </p:cNvSpPr>
          <p:nvPr>
            <p:ph idx="1"/>
          </p:nvPr>
        </p:nvSpPr>
        <p:spPr/>
        <p:txBody>
          <a:bodyPr>
            <a:normAutofit/>
          </a:bodyPr>
          <a:lstStyle/>
          <a:p>
            <a:pPr marL="0" indent="0">
              <a:buNone/>
            </a:pPr>
            <a:r>
              <a:rPr lang="en-US" sz="2400" dirty="0">
                <a:latin typeface="Courier"/>
                <a:cs typeface="Courier"/>
              </a:rPr>
              <a:t>The </a:t>
            </a:r>
            <a:r>
              <a:rPr lang="en-US" sz="2400" dirty="0" err="1" smtClean="0">
                <a:latin typeface="Courier"/>
                <a:cs typeface="Courier"/>
              </a:rPr>
              <a:t>shut_down_in</a:t>
            </a:r>
            <a:r>
              <a:rPr lang="en-US" sz="2400" dirty="0" smtClean="0">
                <a:latin typeface="Courier"/>
                <a:cs typeface="Courier"/>
              </a:rPr>
              <a:t>(</a:t>
            </a:r>
            <a:r>
              <a:rPr lang="en-US" sz="2400" dirty="0">
                <a:latin typeface="Courier"/>
                <a:cs typeface="Courier"/>
              </a:rPr>
              <a:t>); </a:t>
            </a:r>
            <a:r>
              <a:rPr lang="en-US" sz="2400" dirty="0" smtClean="0"/>
              <a:t>function will end the program after the number of seconds you put into the argument.</a:t>
            </a:r>
          </a:p>
          <a:p>
            <a:pPr marL="0" indent="0">
              <a:buNone/>
            </a:pPr>
            <a:endParaRPr lang="en-US" sz="2400" dirty="0" smtClean="0"/>
          </a:p>
          <a:p>
            <a:pPr marL="400050" lvl="1" indent="0">
              <a:buNone/>
            </a:pPr>
            <a:r>
              <a:rPr lang="en-US" sz="2400" dirty="0" err="1" smtClean="0">
                <a:latin typeface="Courier"/>
                <a:cs typeface="Courier"/>
              </a:rPr>
              <a:t>shut_down_in</a:t>
            </a:r>
            <a:r>
              <a:rPr lang="en-US" sz="2400" dirty="0" smtClean="0">
                <a:latin typeface="Courier"/>
                <a:cs typeface="Courier"/>
              </a:rPr>
              <a:t>(</a:t>
            </a:r>
            <a:r>
              <a:rPr lang="en-US" sz="2400" dirty="0" smtClean="0">
                <a:solidFill>
                  <a:srgbClr val="36B3C8"/>
                </a:solidFill>
                <a:latin typeface="Courier"/>
                <a:cs typeface="Courier"/>
              </a:rPr>
              <a:t>3.0</a:t>
            </a:r>
            <a:r>
              <a:rPr lang="en-US" sz="2400" dirty="0" smtClean="0">
                <a:latin typeface="Courier"/>
                <a:cs typeface="Courier"/>
              </a:rPr>
              <a:t>)</a:t>
            </a:r>
            <a:r>
              <a:rPr lang="en-US" sz="2400" dirty="0">
                <a:latin typeface="Courier"/>
                <a:cs typeface="Courier"/>
              </a:rPr>
              <a:t>; </a:t>
            </a:r>
            <a:r>
              <a:rPr lang="en-US" sz="2400" dirty="0" smtClean="0">
                <a:latin typeface="Courier"/>
                <a:cs typeface="Courier"/>
              </a:rPr>
              <a:t> </a:t>
            </a:r>
            <a:r>
              <a:rPr lang="en-US" sz="2400" dirty="0" smtClean="0">
                <a:solidFill>
                  <a:srgbClr val="008000"/>
                </a:solidFill>
                <a:latin typeface="Courier"/>
                <a:cs typeface="Courier"/>
              </a:rPr>
              <a:t>//3 seconds</a:t>
            </a:r>
          </a:p>
          <a:p>
            <a:pPr marL="400050" lvl="1" indent="0">
              <a:buNone/>
            </a:pPr>
            <a:r>
              <a:rPr lang="en-US" sz="2400" dirty="0" err="1" smtClean="0">
                <a:latin typeface="Courier"/>
                <a:cs typeface="Courier"/>
              </a:rPr>
              <a:t>shut_down_in</a:t>
            </a:r>
            <a:r>
              <a:rPr lang="en-US" sz="2400" dirty="0" smtClean="0">
                <a:latin typeface="Courier"/>
                <a:cs typeface="Courier"/>
              </a:rPr>
              <a:t>(</a:t>
            </a:r>
            <a:r>
              <a:rPr lang="en-US" sz="2400" dirty="0" smtClean="0">
                <a:solidFill>
                  <a:srgbClr val="36B3C8"/>
                </a:solidFill>
                <a:latin typeface="Courier"/>
                <a:cs typeface="Courier"/>
              </a:rPr>
              <a:t>120.0</a:t>
            </a:r>
            <a:r>
              <a:rPr lang="en-US" sz="2400" dirty="0">
                <a:latin typeface="Courier"/>
                <a:cs typeface="Courier"/>
              </a:rPr>
              <a:t>);  </a:t>
            </a:r>
            <a:r>
              <a:rPr lang="en-US" sz="2400" dirty="0" smtClean="0">
                <a:solidFill>
                  <a:srgbClr val="008000"/>
                </a:solidFill>
                <a:latin typeface="Courier"/>
                <a:cs typeface="Courier"/>
              </a:rPr>
              <a:t>//120 seconds</a:t>
            </a:r>
          </a:p>
          <a:p>
            <a:pPr marL="400050" lvl="1" indent="0">
              <a:buNone/>
            </a:pPr>
            <a:endParaRPr lang="en-US" sz="2000" dirty="0">
              <a:latin typeface="Courier"/>
              <a:cs typeface="Courier"/>
            </a:endParaRPr>
          </a:p>
          <a:p>
            <a:pPr marL="0" indent="0">
              <a:buNone/>
            </a:pPr>
            <a:r>
              <a:rPr lang="en-US" sz="2400" dirty="0" smtClean="0">
                <a:latin typeface="+mj-lt"/>
                <a:cs typeface="Courier"/>
              </a:rPr>
              <a:t>Uses</a:t>
            </a:r>
          </a:p>
          <a:p>
            <a:r>
              <a:rPr lang="en-US" sz="2400" dirty="0" smtClean="0">
                <a:latin typeface="+mj-lt"/>
                <a:cs typeface="Courier"/>
              </a:rPr>
              <a:t>Botball robots must shut down automatically at the end of the round</a:t>
            </a:r>
          </a:p>
          <a:p>
            <a:pPr marL="0" indent="0">
              <a:buNone/>
            </a:pPr>
            <a:endParaRPr lang="en-US" sz="2400" dirty="0"/>
          </a:p>
        </p:txBody>
      </p:sp>
    </p:spTree>
    <p:extLst>
      <p:ext uri="{BB962C8B-B14F-4D97-AF65-F5344CB8AC3E}">
        <p14:creationId xmlns:p14="http://schemas.microsoft.com/office/powerpoint/2010/main" val="119312116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906" y="0"/>
            <a:ext cx="8686800" cy="1143000"/>
          </a:xfrm>
        </p:spPr>
        <p:txBody>
          <a:bodyPr>
            <a:noAutofit/>
          </a:bodyPr>
          <a:lstStyle/>
          <a:p>
            <a:r>
              <a:rPr lang="en-US" sz="3600" dirty="0" smtClean="0">
                <a:latin typeface="+mn-lt"/>
              </a:rPr>
              <a:t>You have 3 seconds to complete</a:t>
            </a:r>
            <a:br>
              <a:rPr lang="en-US" sz="3600" dirty="0" smtClean="0">
                <a:latin typeface="+mn-lt"/>
              </a:rPr>
            </a:br>
            <a:r>
              <a:rPr lang="en-US" sz="3600" dirty="0" smtClean="0">
                <a:latin typeface="+mn-lt"/>
              </a:rPr>
              <a:t> your activity</a:t>
            </a:r>
            <a:endParaRPr lang="en-US" sz="3600" dirty="0">
              <a:latin typeface="+mn-lt"/>
            </a:endParaRPr>
          </a:p>
        </p:txBody>
      </p:sp>
      <p:sp>
        <p:nvSpPr>
          <p:cNvPr id="3" name="Content Placeholder 2"/>
          <p:cNvSpPr>
            <a:spLocks noGrp="1"/>
          </p:cNvSpPr>
          <p:nvPr>
            <p:ph idx="1"/>
          </p:nvPr>
        </p:nvSpPr>
        <p:spPr>
          <a:xfrm>
            <a:off x="205952" y="1347748"/>
            <a:ext cx="8229600" cy="4525963"/>
          </a:xfrm>
        </p:spPr>
        <p:txBody>
          <a:bodyPr/>
          <a:lstStyle/>
          <a:p>
            <a:pPr marL="0" indent="0">
              <a:buNone/>
            </a:pPr>
            <a:r>
              <a:rPr lang="en-US" sz="2400" dirty="0" smtClean="0">
                <a:cs typeface="Times New Roman" charset="0"/>
              </a:rPr>
              <a:t>Write a program for your robot that has it drive forward for 6 seconds and shut down in 3 seconds using the  </a:t>
            </a:r>
            <a:r>
              <a:rPr lang="en-US" sz="2400" dirty="0" smtClean="0">
                <a:latin typeface="Courier"/>
                <a:cs typeface="Courier"/>
              </a:rPr>
              <a:t>shut_down_in </a:t>
            </a:r>
            <a:r>
              <a:rPr lang="en-US" sz="2400" dirty="0">
                <a:latin typeface="Courier"/>
                <a:cs typeface="Courier"/>
              </a:rPr>
              <a:t>(</a:t>
            </a:r>
            <a:r>
              <a:rPr lang="en-US" sz="2400" dirty="0">
                <a:solidFill>
                  <a:srgbClr val="36B3C8"/>
                </a:solidFill>
                <a:latin typeface="Courier"/>
                <a:cs typeface="Courier"/>
              </a:rPr>
              <a:t>3.0</a:t>
            </a:r>
            <a:r>
              <a:rPr lang="en-US" sz="2400" dirty="0">
                <a:latin typeface="Courier"/>
                <a:cs typeface="Courier"/>
              </a:rPr>
              <a:t>); </a:t>
            </a:r>
            <a:r>
              <a:rPr lang="en-US" sz="2400" dirty="0" smtClean="0">
                <a:cs typeface="Courier"/>
              </a:rPr>
              <a:t>function</a:t>
            </a:r>
            <a:endParaRPr lang="en-US" sz="2400" dirty="0" smtClean="0">
              <a:cs typeface="Times New Roman" charset="0"/>
            </a:endParaRPr>
          </a:p>
          <a:p>
            <a:pPr marL="0" indent="0">
              <a:buNone/>
            </a:pPr>
            <a:r>
              <a:rPr lang="en-US" sz="2400" b="1" dirty="0" smtClean="0">
                <a:cs typeface="Times New Roman" charset="0"/>
              </a:rPr>
              <a:t>Psuedocode (Task Analysis)</a:t>
            </a:r>
          </a:p>
          <a:p>
            <a:pPr marL="0" indent="0">
              <a:buNone/>
            </a:pPr>
            <a:endParaRPr lang="en-US" sz="2400" dirty="0">
              <a:cs typeface="Times New Roman" charset="0"/>
            </a:endParaRPr>
          </a:p>
          <a:p>
            <a:pPr marL="0" indent="0">
              <a:buNone/>
            </a:pPr>
            <a:r>
              <a:rPr lang="en-US" sz="2400" dirty="0" smtClean="0">
                <a:solidFill>
                  <a:srgbClr val="008000"/>
                </a:solidFill>
                <a:latin typeface="Courier"/>
                <a:cs typeface="Courier"/>
              </a:rPr>
              <a:t>// 1. Shut down in 3 seconds</a:t>
            </a:r>
          </a:p>
          <a:p>
            <a:pPr marL="0" indent="0">
              <a:buNone/>
            </a:pPr>
            <a:r>
              <a:rPr lang="en-US" sz="2400" dirty="0" smtClean="0">
                <a:solidFill>
                  <a:srgbClr val="008000"/>
                </a:solidFill>
                <a:latin typeface="Courier"/>
                <a:cs typeface="Courier"/>
              </a:rPr>
              <a:t>// 2. Drive Forward</a:t>
            </a:r>
            <a:r>
              <a:rPr lang="en-US" sz="2400" dirty="0">
                <a:solidFill>
                  <a:srgbClr val="008000"/>
                </a:solidFill>
                <a:latin typeface="Courier"/>
                <a:cs typeface="Courier"/>
              </a:rPr>
              <a:t> </a:t>
            </a:r>
            <a:r>
              <a:rPr lang="en-US" sz="2400" dirty="0" smtClean="0">
                <a:solidFill>
                  <a:srgbClr val="008000"/>
                </a:solidFill>
                <a:latin typeface="Courier"/>
                <a:cs typeface="Courier"/>
              </a:rPr>
              <a:t>for 6 seconds </a:t>
            </a:r>
          </a:p>
          <a:p>
            <a:pPr marL="0" indent="0">
              <a:buNone/>
            </a:pPr>
            <a:r>
              <a:rPr lang="en-US" sz="2400" dirty="0">
                <a:solidFill>
                  <a:srgbClr val="008000"/>
                </a:solidFill>
                <a:latin typeface="Courier"/>
                <a:cs typeface="Courier"/>
              </a:rPr>
              <a:t>// 3</a:t>
            </a:r>
            <a:r>
              <a:rPr lang="en-US" sz="2400" dirty="0" smtClean="0">
                <a:solidFill>
                  <a:srgbClr val="008000"/>
                </a:solidFill>
                <a:latin typeface="Courier"/>
                <a:cs typeface="Courier"/>
              </a:rPr>
              <a:t>. Shut off all motors</a:t>
            </a:r>
            <a:endParaRPr lang="en-US" sz="2400" dirty="0">
              <a:solidFill>
                <a:srgbClr val="008000"/>
              </a:solidFill>
              <a:latin typeface="Courier"/>
              <a:cs typeface="Courier"/>
            </a:endParaRPr>
          </a:p>
          <a:p>
            <a:pPr marL="0" indent="0">
              <a:buNone/>
            </a:pPr>
            <a:endParaRPr lang="en-US" sz="2400" dirty="0" smtClean="0">
              <a:solidFill>
                <a:srgbClr val="008000"/>
              </a:solidFill>
              <a:latin typeface="Courier"/>
              <a:cs typeface="Courier"/>
            </a:endParaRPr>
          </a:p>
          <a:p>
            <a:pPr marL="0" indent="0">
              <a:buNone/>
            </a:pPr>
            <a:endParaRPr lang="en-US" sz="2400" dirty="0" smtClean="0">
              <a:cs typeface="Times New Roman" charset="0"/>
            </a:endParaRPr>
          </a:p>
          <a:p>
            <a:endParaRPr lang="en-US" dirty="0"/>
          </a:p>
        </p:txBody>
      </p:sp>
      <p:grpSp>
        <p:nvGrpSpPr>
          <p:cNvPr id="14" name="Group 13"/>
          <p:cNvGrpSpPr/>
          <p:nvPr/>
        </p:nvGrpSpPr>
        <p:grpSpPr>
          <a:xfrm>
            <a:off x="6408041" y="2482972"/>
            <a:ext cx="1785354" cy="3619084"/>
            <a:chOff x="6650198" y="2679544"/>
            <a:chExt cx="1785354" cy="3619084"/>
          </a:xfrm>
        </p:grpSpPr>
        <p:grpSp>
          <p:nvGrpSpPr>
            <p:cNvPr id="4" name="Group 3"/>
            <p:cNvGrpSpPr/>
            <p:nvPr/>
          </p:nvGrpSpPr>
          <p:grpSpPr>
            <a:xfrm>
              <a:off x="6650198" y="2679544"/>
              <a:ext cx="1785354" cy="3619084"/>
              <a:chOff x="7647407" y="2492221"/>
              <a:chExt cx="1349813" cy="2728737"/>
            </a:xfrm>
          </p:grpSpPr>
          <p:sp>
            <p:nvSpPr>
              <p:cNvPr id="5" name="Oval 4"/>
              <p:cNvSpPr/>
              <p:nvPr/>
            </p:nvSpPr>
            <p:spPr>
              <a:xfrm>
                <a:off x="7953613" y="4773119"/>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6" name="Oval 5"/>
              <p:cNvSpPr/>
              <p:nvPr/>
            </p:nvSpPr>
            <p:spPr>
              <a:xfrm>
                <a:off x="7977694" y="2492221"/>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7" name="Down Arrow 6"/>
              <p:cNvSpPr/>
              <p:nvPr/>
            </p:nvSpPr>
            <p:spPr>
              <a:xfrm>
                <a:off x="8139231" y="2950247"/>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7647407" y="3194322"/>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Shut down in 3 seconds</a:t>
                </a:r>
                <a:endParaRPr lang="en-US" sz="1000" dirty="0">
                  <a:solidFill>
                    <a:srgbClr val="000000"/>
                  </a:solidFill>
                </a:endParaRPr>
              </a:p>
            </p:txBody>
          </p:sp>
          <p:sp>
            <p:nvSpPr>
              <p:cNvPr id="9" name="Down Arrow 8"/>
              <p:cNvSpPr/>
              <p:nvPr/>
            </p:nvSpPr>
            <p:spPr>
              <a:xfrm>
                <a:off x="8129885" y="346822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7692424" y="3708377"/>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Drive forward for 6 seconds</a:t>
                </a:r>
                <a:endParaRPr lang="en-US" sz="1000" dirty="0">
                  <a:solidFill>
                    <a:srgbClr val="000000"/>
                  </a:solidFill>
                </a:endParaRPr>
              </a:p>
            </p:txBody>
          </p:sp>
          <p:sp>
            <p:nvSpPr>
              <p:cNvPr id="11" name="Down Arrow 10"/>
              <p:cNvSpPr/>
              <p:nvPr/>
            </p:nvSpPr>
            <p:spPr>
              <a:xfrm>
                <a:off x="8129885" y="3982280"/>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ounded Rectangle 11"/>
            <p:cNvSpPr/>
            <p:nvPr/>
          </p:nvSpPr>
          <p:spPr>
            <a:xfrm>
              <a:off x="6709741" y="4974296"/>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All motors off</a:t>
              </a:r>
              <a:endParaRPr lang="en-US" sz="1000" dirty="0">
                <a:solidFill>
                  <a:srgbClr val="000000"/>
                </a:solidFill>
              </a:endParaRPr>
            </a:p>
          </p:txBody>
        </p:sp>
        <p:sp>
          <p:nvSpPr>
            <p:cNvPr id="13" name="Down Arrow 12"/>
            <p:cNvSpPr/>
            <p:nvPr/>
          </p:nvSpPr>
          <p:spPr>
            <a:xfrm>
              <a:off x="7300718" y="5337569"/>
              <a:ext cx="529750" cy="318510"/>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5" name="Picture 14"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33575076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1-23 at 6.03.4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03" y="1300748"/>
            <a:ext cx="7812291" cy="4424039"/>
          </a:xfrm>
          <a:prstGeom prst="rect">
            <a:avLst/>
          </a:prstGeom>
        </p:spPr>
      </p:pic>
      <p:sp>
        <p:nvSpPr>
          <p:cNvPr id="2" name="Rectangle 1"/>
          <p:cNvSpPr/>
          <p:nvPr/>
        </p:nvSpPr>
        <p:spPr>
          <a:xfrm>
            <a:off x="4108963" y="3192725"/>
            <a:ext cx="2365767" cy="2814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685800" y="157748"/>
            <a:ext cx="7772400" cy="1143000"/>
          </a:xfrm>
        </p:spPr>
        <p:txBody>
          <a:bodyPr>
            <a:normAutofit fontScale="90000"/>
          </a:bodyPr>
          <a:lstStyle/>
          <a:p>
            <a:r>
              <a:rPr lang="en-US" dirty="0" smtClean="0"/>
              <a:t>Programming your robot to run for a set amount of time example</a:t>
            </a:r>
            <a:endParaRPr lang="en-US" dirty="0"/>
          </a:p>
        </p:txBody>
      </p:sp>
      <p:grpSp>
        <p:nvGrpSpPr>
          <p:cNvPr id="14" name="Group 13"/>
          <p:cNvGrpSpPr/>
          <p:nvPr/>
        </p:nvGrpSpPr>
        <p:grpSpPr>
          <a:xfrm>
            <a:off x="4719053" y="2792615"/>
            <a:ext cx="4596063" cy="400110"/>
            <a:chOff x="5693164" y="3830880"/>
            <a:chExt cx="4596063" cy="400110"/>
          </a:xfrm>
        </p:grpSpPr>
        <p:sp>
          <p:nvSpPr>
            <p:cNvPr id="15" name="TextBox 14"/>
            <p:cNvSpPr txBox="1"/>
            <p:nvPr/>
          </p:nvSpPr>
          <p:spPr>
            <a:xfrm>
              <a:off x="6362735" y="3830880"/>
              <a:ext cx="3926492" cy="400110"/>
            </a:xfrm>
            <a:prstGeom prst="rect">
              <a:avLst/>
            </a:prstGeom>
            <a:noFill/>
          </p:spPr>
          <p:txBody>
            <a:bodyPr wrap="square" rtlCol="0">
              <a:spAutoFit/>
            </a:bodyPr>
            <a:lstStyle/>
            <a:p>
              <a:r>
                <a:rPr lang="en-US" sz="2000" dirty="0" smtClean="0">
                  <a:solidFill>
                    <a:srgbClr val="FF0000"/>
                  </a:solidFill>
                </a:rPr>
                <a:t>Program will end in 3 seconds </a:t>
              </a:r>
              <a:endParaRPr lang="en-US" sz="2000" dirty="0">
                <a:solidFill>
                  <a:srgbClr val="FF0000"/>
                </a:solidFill>
              </a:endParaRPr>
            </a:p>
          </p:txBody>
        </p:sp>
        <p:cxnSp>
          <p:nvCxnSpPr>
            <p:cNvPr id="16" name="Straight Arrow Connector 15"/>
            <p:cNvCxnSpPr>
              <a:stCxn id="15" idx="1"/>
            </p:cNvCxnSpPr>
            <p:nvPr/>
          </p:nvCxnSpPr>
          <p:spPr>
            <a:xfrm flipH="1">
              <a:off x="5693164" y="4030935"/>
              <a:ext cx="66957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970421" y="4371475"/>
            <a:ext cx="4861279" cy="795745"/>
            <a:chOff x="4974211" y="3385880"/>
            <a:chExt cx="5526237" cy="1019202"/>
          </a:xfrm>
        </p:grpSpPr>
        <p:sp>
          <p:nvSpPr>
            <p:cNvPr id="18" name="TextBox 17"/>
            <p:cNvSpPr txBox="1"/>
            <p:nvPr/>
          </p:nvSpPr>
          <p:spPr>
            <a:xfrm>
              <a:off x="5366976" y="3697196"/>
              <a:ext cx="5133472" cy="707886"/>
            </a:xfrm>
            <a:prstGeom prst="rect">
              <a:avLst/>
            </a:prstGeom>
            <a:noFill/>
          </p:spPr>
          <p:txBody>
            <a:bodyPr wrap="square" rtlCol="0">
              <a:spAutoFit/>
            </a:bodyPr>
            <a:lstStyle/>
            <a:p>
              <a:r>
                <a:rPr lang="en-US" sz="2000" dirty="0" smtClean="0">
                  <a:solidFill>
                    <a:srgbClr val="FF0000"/>
                  </a:solidFill>
                </a:rPr>
                <a:t>Even though this says to run for 6 seconds it will be shut down in 3 seconds</a:t>
              </a:r>
              <a:endParaRPr lang="en-US" sz="2000" dirty="0">
                <a:solidFill>
                  <a:srgbClr val="FF0000"/>
                </a:solidFill>
              </a:endParaRPr>
            </a:p>
          </p:txBody>
        </p:sp>
        <p:cxnSp>
          <p:nvCxnSpPr>
            <p:cNvPr id="19" name="Straight Arrow Connector 18"/>
            <p:cNvCxnSpPr>
              <a:stCxn id="18" idx="1"/>
            </p:cNvCxnSpPr>
            <p:nvPr/>
          </p:nvCxnSpPr>
          <p:spPr>
            <a:xfrm flipH="1" flipV="1">
              <a:off x="4974211" y="3385880"/>
              <a:ext cx="392764" cy="6652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0943558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5504" y="1528421"/>
            <a:ext cx="7048500" cy="4720095"/>
            <a:chOff x="155504" y="1619745"/>
            <a:chExt cx="7048500" cy="4720095"/>
          </a:xfrm>
        </p:grpSpPr>
        <p:pic>
          <p:nvPicPr>
            <p:cNvPr id="7" name="Picture 6" descr="Screen Shot 2013-09-05 at 5.34.09 PM.png"/>
            <p:cNvPicPr>
              <a:picLocks noChangeAspect="1"/>
            </p:cNvPicPr>
            <p:nvPr/>
          </p:nvPicPr>
          <p:blipFill rotWithShape="1">
            <a:blip r:embed="rId3">
              <a:extLst>
                <a:ext uri="{28A0092B-C50C-407E-A947-70E740481C1C}">
                  <a14:useLocalDpi xmlns:a14="http://schemas.microsoft.com/office/drawing/2010/main"/>
                </a:ext>
              </a:extLst>
            </a:blip>
            <a:srcRect b="7556"/>
            <a:stretch/>
          </p:blipFill>
          <p:spPr>
            <a:xfrm>
              <a:off x="155504" y="1619745"/>
              <a:ext cx="7048500" cy="4720095"/>
            </a:xfrm>
            <a:prstGeom prst="rect">
              <a:avLst/>
            </a:prstGeom>
          </p:spPr>
        </p:pic>
        <p:sp>
          <p:nvSpPr>
            <p:cNvPr id="2" name="Rectangle 1"/>
            <p:cNvSpPr/>
            <p:nvPr/>
          </p:nvSpPr>
          <p:spPr>
            <a:xfrm>
              <a:off x="4108963" y="3192725"/>
              <a:ext cx="2365767" cy="2814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itle 1"/>
          <p:cNvSpPr>
            <a:spLocks noGrp="1"/>
          </p:cNvSpPr>
          <p:nvPr>
            <p:ph type="title"/>
          </p:nvPr>
        </p:nvSpPr>
        <p:spPr>
          <a:xfrm>
            <a:off x="685800" y="104273"/>
            <a:ext cx="7772400" cy="1143000"/>
          </a:xfrm>
        </p:spPr>
        <p:txBody>
          <a:bodyPr>
            <a:normAutofit fontScale="90000"/>
          </a:bodyPr>
          <a:lstStyle/>
          <a:p>
            <a:r>
              <a:rPr lang="en-US" dirty="0" smtClean="0"/>
              <a:t>Programming your robot to run for a set amount of time example</a:t>
            </a:r>
            <a:br>
              <a:rPr lang="en-US" dirty="0" smtClean="0"/>
            </a:br>
            <a:r>
              <a:rPr lang="en-US" sz="1800" dirty="0" smtClean="0"/>
              <a:t>(with function)</a:t>
            </a:r>
            <a:endParaRPr lang="en-US" sz="1800" dirty="0"/>
          </a:p>
        </p:txBody>
      </p:sp>
      <p:grpSp>
        <p:nvGrpSpPr>
          <p:cNvPr id="8" name="Group 7"/>
          <p:cNvGrpSpPr/>
          <p:nvPr/>
        </p:nvGrpSpPr>
        <p:grpSpPr>
          <a:xfrm>
            <a:off x="2834108" y="1871346"/>
            <a:ext cx="6309893" cy="400110"/>
            <a:chOff x="4522598" y="3789124"/>
            <a:chExt cx="5920128" cy="400110"/>
          </a:xfrm>
        </p:grpSpPr>
        <p:sp>
          <p:nvSpPr>
            <p:cNvPr id="9" name="TextBox 8"/>
            <p:cNvSpPr txBox="1"/>
            <p:nvPr/>
          </p:nvSpPr>
          <p:spPr>
            <a:xfrm>
              <a:off x="5538551" y="3789124"/>
              <a:ext cx="4904175" cy="400110"/>
            </a:xfrm>
            <a:prstGeom prst="rect">
              <a:avLst/>
            </a:prstGeom>
            <a:noFill/>
          </p:spPr>
          <p:txBody>
            <a:bodyPr wrap="square" rtlCol="0">
              <a:spAutoFit/>
            </a:bodyPr>
            <a:lstStyle/>
            <a:p>
              <a:r>
                <a:rPr lang="en-US" sz="2000" dirty="0" smtClean="0">
                  <a:solidFill>
                    <a:srgbClr val="FF0000"/>
                  </a:solidFill>
                </a:rPr>
                <a:t>Notice the function prototype for drive-forward</a:t>
              </a:r>
              <a:endParaRPr lang="en-US" sz="2000" dirty="0">
                <a:solidFill>
                  <a:srgbClr val="FF0000"/>
                </a:solidFill>
              </a:endParaRPr>
            </a:p>
          </p:txBody>
        </p:sp>
        <p:cxnSp>
          <p:nvCxnSpPr>
            <p:cNvPr id="10" name="Straight Arrow Connector 9"/>
            <p:cNvCxnSpPr/>
            <p:nvPr/>
          </p:nvCxnSpPr>
          <p:spPr>
            <a:xfrm flipH="1" flipV="1">
              <a:off x="4522598" y="3922351"/>
              <a:ext cx="1015952" cy="46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2834109" y="4664282"/>
            <a:ext cx="6216312" cy="400110"/>
            <a:chOff x="4634770" y="3830880"/>
            <a:chExt cx="6018077" cy="400110"/>
          </a:xfrm>
        </p:grpSpPr>
        <p:sp>
          <p:nvSpPr>
            <p:cNvPr id="12" name="TextBox 11"/>
            <p:cNvSpPr txBox="1"/>
            <p:nvPr/>
          </p:nvSpPr>
          <p:spPr>
            <a:xfrm>
              <a:off x="5412426" y="3830880"/>
              <a:ext cx="5240421" cy="400110"/>
            </a:xfrm>
            <a:prstGeom prst="rect">
              <a:avLst/>
            </a:prstGeom>
            <a:noFill/>
          </p:spPr>
          <p:txBody>
            <a:bodyPr wrap="square" rtlCol="0">
              <a:spAutoFit/>
            </a:bodyPr>
            <a:lstStyle/>
            <a:p>
              <a:r>
                <a:rPr lang="en-US" sz="2000" dirty="0" smtClean="0">
                  <a:solidFill>
                    <a:srgbClr val="FF0000"/>
                  </a:solidFill>
                </a:rPr>
                <a:t>Notice the function definition for drive-forward</a:t>
              </a:r>
              <a:endParaRPr lang="en-US" sz="2000" dirty="0">
                <a:solidFill>
                  <a:srgbClr val="FF0000"/>
                </a:solidFill>
              </a:endParaRPr>
            </a:p>
          </p:txBody>
        </p:sp>
        <p:cxnSp>
          <p:nvCxnSpPr>
            <p:cNvPr id="13" name="Straight Arrow Connector 12"/>
            <p:cNvCxnSpPr>
              <a:stCxn id="12" idx="1"/>
            </p:cNvCxnSpPr>
            <p:nvPr/>
          </p:nvCxnSpPr>
          <p:spPr>
            <a:xfrm flipH="1" flipV="1">
              <a:off x="4634770" y="3984769"/>
              <a:ext cx="777656" cy="46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3032342" y="2788384"/>
            <a:ext cx="5654458" cy="400110"/>
            <a:chOff x="4634769" y="3830880"/>
            <a:chExt cx="5654458" cy="400110"/>
          </a:xfrm>
        </p:grpSpPr>
        <p:sp>
          <p:nvSpPr>
            <p:cNvPr id="15" name="TextBox 14"/>
            <p:cNvSpPr txBox="1"/>
            <p:nvPr/>
          </p:nvSpPr>
          <p:spPr>
            <a:xfrm>
              <a:off x="6362735" y="3830880"/>
              <a:ext cx="3926492" cy="400110"/>
            </a:xfrm>
            <a:prstGeom prst="rect">
              <a:avLst/>
            </a:prstGeom>
            <a:noFill/>
          </p:spPr>
          <p:txBody>
            <a:bodyPr wrap="square" rtlCol="0">
              <a:spAutoFit/>
            </a:bodyPr>
            <a:lstStyle/>
            <a:p>
              <a:r>
                <a:rPr lang="en-US" sz="2000" dirty="0" smtClean="0">
                  <a:solidFill>
                    <a:srgbClr val="FF0000"/>
                  </a:solidFill>
                </a:rPr>
                <a:t>Program will end in 3 seconds </a:t>
              </a:r>
              <a:endParaRPr lang="en-US" sz="2000" dirty="0">
                <a:solidFill>
                  <a:srgbClr val="FF0000"/>
                </a:solidFill>
              </a:endParaRPr>
            </a:p>
          </p:txBody>
        </p:sp>
        <p:cxnSp>
          <p:nvCxnSpPr>
            <p:cNvPr id="16" name="Straight Arrow Connector 15"/>
            <p:cNvCxnSpPr>
              <a:stCxn id="15" idx="1"/>
            </p:cNvCxnSpPr>
            <p:nvPr/>
          </p:nvCxnSpPr>
          <p:spPr>
            <a:xfrm flipH="1" flipV="1">
              <a:off x="4634769" y="3984769"/>
              <a:ext cx="1727966" cy="46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2384407" y="3558826"/>
            <a:ext cx="6666014" cy="906671"/>
            <a:chOff x="3834434" y="3498411"/>
            <a:chExt cx="6666014" cy="906671"/>
          </a:xfrm>
        </p:grpSpPr>
        <p:sp>
          <p:nvSpPr>
            <p:cNvPr id="18" name="TextBox 17"/>
            <p:cNvSpPr txBox="1"/>
            <p:nvPr/>
          </p:nvSpPr>
          <p:spPr>
            <a:xfrm>
              <a:off x="5366976" y="3697196"/>
              <a:ext cx="5133472" cy="707886"/>
            </a:xfrm>
            <a:prstGeom prst="rect">
              <a:avLst/>
            </a:prstGeom>
            <a:noFill/>
          </p:spPr>
          <p:txBody>
            <a:bodyPr wrap="square" rtlCol="0">
              <a:spAutoFit/>
            </a:bodyPr>
            <a:lstStyle/>
            <a:p>
              <a:r>
                <a:rPr lang="en-US" sz="2000" dirty="0" smtClean="0">
                  <a:solidFill>
                    <a:srgbClr val="FF0000"/>
                  </a:solidFill>
                </a:rPr>
                <a:t>Even though this says to run for 6 seconds it will be shut down in 3 seconds</a:t>
              </a:r>
              <a:endParaRPr lang="en-US" sz="2000" dirty="0">
                <a:solidFill>
                  <a:srgbClr val="FF0000"/>
                </a:solidFill>
              </a:endParaRPr>
            </a:p>
          </p:txBody>
        </p:sp>
        <p:cxnSp>
          <p:nvCxnSpPr>
            <p:cNvPr id="19" name="Straight Arrow Connector 18"/>
            <p:cNvCxnSpPr>
              <a:stCxn id="18" idx="1"/>
            </p:cNvCxnSpPr>
            <p:nvPr/>
          </p:nvCxnSpPr>
          <p:spPr>
            <a:xfrm flipH="1" flipV="1">
              <a:off x="3834434" y="3498411"/>
              <a:ext cx="1532542" cy="5527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9664715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74010" y="304800"/>
            <a:ext cx="7772400" cy="1143000"/>
          </a:xfrm>
        </p:spPr>
        <p:txBody>
          <a:bodyPr>
            <a:normAutofit fontScale="90000"/>
          </a:bodyPr>
          <a:lstStyle/>
          <a:p>
            <a:r>
              <a:rPr lang="en-US" dirty="0" smtClean="0"/>
              <a:t>Programming your robot to run for a set amount of time activities</a:t>
            </a:r>
            <a:endParaRPr lang="en-US" dirty="0"/>
          </a:p>
        </p:txBody>
      </p:sp>
      <p:sp>
        <p:nvSpPr>
          <p:cNvPr id="5" name="TextBox 4"/>
          <p:cNvSpPr txBox="1"/>
          <p:nvPr/>
        </p:nvSpPr>
        <p:spPr>
          <a:xfrm>
            <a:off x="815140" y="2032000"/>
            <a:ext cx="7513721" cy="830997"/>
          </a:xfrm>
          <a:prstGeom prst="rect">
            <a:avLst/>
          </a:prstGeom>
          <a:noFill/>
        </p:spPr>
        <p:txBody>
          <a:bodyPr wrap="square" rtlCol="0">
            <a:spAutoFit/>
          </a:bodyPr>
          <a:lstStyle/>
          <a:p>
            <a:r>
              <a:rPr lang="en-US" sz="2400" dirty="0" smtClean="0"/>
              <a:t>Now complete the following activities again, but this time make the time limit 60 seconds to complete the task</a:t>
            </a:r>
          </a:p>
        </p:txBody>
      </p:sp>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46063698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11" y="5867"/>
            <a:ext cx="8701714" cy="1143000"/>
          </a:xfrm>
        </p:spPr>
        <p:txBody>
          <a:bodyPr>
            <a:normAutofit fontScale="90000"/>
          </a:bodyPr>
          <a:lstStyle/>
          <a:p>
            <a:r>
              <a:rPr lang="en-US" dirty="0" smtClean="0"/>
              <a:t>Closest to/Touch the Can</a:t>
            </a:r>
            <a:br>
              <a:rPr lang="en-US" dirty="0" smtClean="0"/>
            </a:br>
            <a:r>
              <a:rPr lang="en-US" dirty="0" smtClean="0"/>
              <a:t>and Go Home</a:t>
            </a:r>
            <a:endParaRPr lang="en-US" dirty="0"/>
          </a:p>
        </p:txBody>
      </p:sp>
      <p:sp>
        <p:nvSpPr>
          <p:cNvPr id="3" name="Content Placeholder 2"/>
          <p:cNvSpPr>
            <a:spLocks noGrp="1"/>
          </p:cNvSpPr>
          <p:nvPr>
            <p:ph idx="1"/>
          </p:nvPr>
        </p:nvSpPr>
        <p:spPr>
          <a:xfrm>
            <a:off x="341614" y="1147744"/>
            <a:ext cx="8542675" cy="4525963"/>
          </a:xfrm>
        </p:spPr>
        <p:txBody>
          <a:bodyPr>
            <a:normAutofit/>
          </a:bodyPr>
          <a:lstStyle/>
          <a:p>
            <a:pPr marL="457200" indent="-457200">
              <a:buFont typeface="+mj-lt"/>
              <a:buAutoNum type="arabicPeriod"/>
            </a:pPr>
            <a:r>
              <a:rPr lang="en-US" sz="2200" dirty="0" smtClean="0"/>
              <a:t>A variation on Touch the Can and Closest to the Can.</a:t>
            </a:r>
          </a:p>
          <a:p>
            <a:pPr marL="457200" indent="-457200">
              <a:buFont typeface="+mj-lt"/>
              <a:buAutoNum type="arabicPeriod"/>
            </a:pPr>
            <a:r>
              <a:rPr lang="en-US" sz="2200" dirty="0" smtClean="0"/>
              <a:t>After stopping closest/touching, back up until touching the starting line</a:t>
            </a:r>
            <a:endParaRPr lang="en-US" sz="2200" dirty="0"/>
          </a:p>
          <a:p>
            <a:pPr marL="457200" indent="-457200">
              <a:buFont typeface="+mj-lt"/>
              <a:buAutoNum type="arabicPeriod"/>
            </a:pPr>
            <a:r>
              <a:rPr lang="en-US" sz="2200" dirty="0" smtClean="0"/>
              <a:t>Using the </a:t>
            </a:r>
            <a:r>
              <a:rPr lang="en-US" sz="2200" dirty="0" err="1" smtClean="0">
                <a:latin typeface="Courier"/>
                <a:cs typeface="Courier"/>
              </a:rPr>
              <a:t>shut_down_in</a:t>
            </a:r>
            <a:r>
              <a:rPr lang="en-US" sz="2200" dirty="0" smtClean="0">
                <a:latin typeface="Courier"/>
                <a:cs typeface="Courier"/>
              </a:rPr>
              <a:t>(); </a:t>
            </a:r>
            <a:r>
              <a:rPr lang="en-US" sz="2200" dirty="0" smtClean="0"/>
              <a:t>give this a 30 second time limit</a:t>
            </a:r>
            <a:endParaRPr lang="en-US" sz="2200" dirty="0"/>
          </a:p>
        </p:txBody>
      </p:sp>
      <p:grpSp>
        <p:nvGrpSpPr>
          <p:cNvPr id="36" name="Group 35"/>
          <p:cNvGrpSpPr/>
          <p:nvPr/>
        </p:nvGrpSpPr>
        <p:grpSpPr>
          <a:xfrm>
            <a:off x="134773" y="2942837"/>
            <a:ext cx="9201238" cy="2671725"/>
            <a:chOff x="161923" y="3205165"/>
            <a:chExt cx="9201238" cy="2671725"/>
          </a:xfrm>
        </p:grpSpPr>
        <p:grpSp>
          <p:nvGrpSpPr>
            <p:cNvPr id="35" name="Group 34"/>
            <p:cNvGrpSpPr/>
            <p:nvPr/>
          </p:nvGrpSpPr>
          <p:grpSpPr>
            <a:xfrm>
              <a:off x="161923" y="3205165"/>
              <a:ext cx="9201238" cy="2671725"/>
              <a:chOff x="161923" y="2433639"/>
              <a:chExt cx="9201238" cy="2671725"/>
            </a:xfrm>
          </p:grpSpPr>
          <p:grpSp>
            <p:nvGrpSpPr>
              <p:cNvPr id="18" name="Group 17"/>
              <p:cNvGrpSpPr/>
              <p:nvPr/>
            </p:nvGrpSpPr>
            <p:grpSpPr>
              <a:xfrm>
                <a:off x="161923" y="2433639"/>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19" name="Group 18"/>
              <p:cNvGrpSpPr/>
              <p:nvPr/>
            </p:nvGrpSpPr>
            <p:grpSpPr>
              <a:xfrm>
                <a:off x="3143725" y="2822964"/>
                <a:ext cx="3263902" cy="1793875"/>
                <a:chOff x="4248149" y="4894263"/>
                <a:chExt cx="3543301" cy="1793875"/>
              </a:xfrm>
            </p:grpSpPr>
            <p:grpSp>
              <p:nvGrpSpPr>
                <p:cNvPr id="20" name="Group 19"/>
                <p:cNvGrpSpPr/>
                <p:nvPr/>
              </p:nvGrpSpPr>
              <p:grpSpPr>
                <a:xfrm>
                  <a:off x="4248149" y="4894263"/>
                  <a:ext cx="3543301" cy="1793875"/>
                  <a:chOff x="2568574" y="4906962"/>
                  <a:chExt cx="3543301" cy="1793875"/>
                </a:xfrm>
              </p:grpSpPr>
              <p:grpSp>
                <p:nvGrpSpPr>
                  <p:cNvPr id="29" name="Group 28"/>
                  <p:cNvGrpSpPr/>
                  <p:nvPr/>
                </p:nvGrpSpPr>
                <p:grpSpPr>
                  <a:xfrm>
                    <a:off x="2568574" y="4906962"/>
                    <a:ext cx="3048000" cy="1793875"/>
                    <a:chOff x="3333750" y="2095499"/>
                    <a:chExt cx="3048000" cy="1793875"/>
                  </a:xfrm>
                </p:grpSpPr>
                <p:sp>
                  <p:nvSpPr>
                    <p:cNvPr id="32" name="Rectangle 3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Can 33"/>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extBox 29"/>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31" name="TextBox 3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21" name="Group 20"/>
                <p:cNvGrpSpPr/>
                <p:nvPr/>
              </p:nvGrpSpPr>
              <p:grpSpPr>
                <a:xfrm>
                  <a:off x="5772148" y="5404625"/>
                  <a:ext cx="857251" cy="736600"/>
                  <a:chOff x="936624" y="3121025"/>
                  <a:chExt cx="857251" cy="736600"/>
                </a:xfrm>
              </p:grpSpPr>
              <p:sp>
                <p:nvSpPr>
                  <p:cNvPr id="22" name="Rectangle 2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37" name="Group 36"/>
              <p:cNvGrpSpPr/>
              <p:nvPr/>
            </p:nvGrpSpPr>
            <p:grpSpPr>
              <a:xfrm>
                <a:off x="6103782" y="3311489"/>
                <a:ext cx="3259379" cy="1793875"/>
                <a:chOff x="2568574" y="4260850"/>
                <a:chExt cx="3538391" cy="1793875"/>
              </a:xfrm>
            </p:grpSpPr>
            <p:grpSp>
              <p:nvGrpSpPr>
                <p:cNvPr id="46" name="Group 45"/>
                <p:cNvGrpSpPr/>
                <p:nvPr/>
              </p:nvGrpSpPr>
              <p:grpSpPr>
                <a:xfrm>
                  <a:off x="2568574" y="4260850"/>
                  <a:ext cx="3048000" cy="1793875"/>
                  <a:chOff x="3333750" y="1449387"/>
                  <a:chExt cx="3048000" cy="1793875"/>
                </a:xfrm>
              </p:grpSpPr>
              <p:sp>
                <p:nvSpPr>
                  <p:cNvPr id="49" name="Rectangle 48"/>
                  <p:cNvSpPr/>
                  <p:nvPr/>
                </p:nvSpPr>
                <p:spPr>
                  <a:xfrm>
                    <a:off x="3333750" y="1449387"/>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p:cNvCxnSpPr/>
                  <p:nvPr/>
                </p:nvCxnSpPr>
                <p:spPr>
                  <a:xfrm>
                    <a:off x="3937000" y="1449388"/>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5715000" y="2024063"/>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TextBox 46"/>
                <p:cNvSpPr txBox="1"/>
                <p:nvPr/>
              </p:nvSpPr>
              <p:spPr>
                <a:xfrm>
                  <a:off x="4627414" y="4506315"/>
                  <a:ext cx="1479551" cy="276999"/>
                </a:xfrm>
                <a:prstGeom prst="rect">
                  <a:avLst/>
                </a:prstGeom>
                <a:noFill/>
              </p:spPr>
              <p:txBody>
                <a:bodyPr wrap="square" rtlCol="0">
                  <a:spAutoFit/>
                </a:bodyPr>
                <a:lstStyle/>
                <a:p>
                  <a:r>
                    <a:rPr lang="en-US" sz="1200" dirty="0" smtClean="0"/>
                    <a:t>Soda Can</a:t>
                  </a:r>
                  <a:endParaRPr lang="en-US" sz="1200" dirty="0"/>
                </a:p>
              </p:txBody>
            </p:sp>
            <p:sp>
              <p:nvSpPr>
                <p:cNvPr id="48" name="TextBox 47"/>
                <p:cNvSpPr txBox="1"/>
                <p:nvPr/>
              </p:nvSpPr>
              <p:spPr>
                <a:xfrm>
                  <a:off x="3147864" y="4412901"/>
                  <a:ext cx="1479551" cy="276999"/>
                </a:xfrm>
                <a:prstGeom prst="rect">
                  <a:avLst/>
                </a:prstGeom>
                <a:noFill/>
              </p:spPr>
              <p:txBody>
                <a:bodyPr wrap="square" rtlCol="0">
                  <a:spAutoFit/>
                </a:bodyPr>
                <a:lstStyle/>
                <a:p>
                  <a:r>
                    <a:rPr lang="en-US" sz="1200" dirty="0" smtClean="0"/>
                    <a:t>Starting line</a:t>
                  </a:r>
                  <a:endParaRPr lang="en-US" sz="1200" dirty="0"/>
                </a:p>
              </p:txBody>
            </p:sp>
          </p:grpSp>
        </p:grpSp>
        <p:sp>
          <p:nvSpPr>
            <p:cNvPr id="60" name="Line 7"/>
            <p:cNvSpPr>
              <a:spLocks noChangeShapeType="1"/>
            </p:cNvSpPr>
            <p:nvPr/>
          </p:nvSpPr>
          <p:spPr bwMode="auto">
            <a:xfrm>
              <a:off x="1190625" y="3983815"/>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1" name="Line 7"/>
            <p:cNvSpPr>
              <a:spLocks noChangeShapeType="1"/>
            </p:cNvSpPr>
            <p:nvPr/>
          </p:nvSpPr>
          <p:spPr bwMode="auto">
            <a:xfrm flipH="1">
              <a:off x="7546964" y="4879976"/>
              <a:ext cx="628650" cy="0"/>
            </a:xfrm>
            <a:prstGeom prst="line">
              <a:avLst/>
            </a:prstGeom>
            <a:noFill/>
            <a:ln w="38100">
              <a:solidFill>
                <a:srgbClr val="FF0000"/>
              </a:solidFill>
              <a:prstDash val="sysDash"/>
              <a:round/>
              <a:headEnd/>
              <a:tailEnd type="stealth" w="med" len="med"/>
            </a:ln>
          </p:spPr>
          <p:txBody>
            <a:bodyPr/>
            <a:lstStyle/>
            <a:p>
              <a:endParaRPr lang="en-US" dirty="0"/>
            </a:p>
          </p:txBody>
        </p:sp>
      </p:grpSp>
      <p:pic>
        <p:nvPicPr>
          <p:cNvPr id="62" name="Picture 61"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52" name="Group 51"/>
          <p:cNvGrpSpPr/>
          <p:nvPr/>
        </p:nvGrpSpPr>
        <p:grpSpPr>
          <a:xfrm>
            <a:off x="6662563" y="4309689"/>
            <a:ext cx="857251" cy="736600"/>
            <a:chOff x="936624" y="3121025"/>
            <a:chExt cx="857251" cy="736600"/>
          </a:xfrm>
        </p:grpSpPr>
        <p:sp>
          <p:nvSpPr>
            <p:cNvPr id="53" name="Rectangle 5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ounded Rectangle 5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63" name="Picture 6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355594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06293" y="3489960"/>
            <a:ext cx="7734382" cy="1926771"/>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Using the nuts (from the bag with the KMP servo horns) and a screwdriver, attach the KMP round servo horn to the rim</a:t>
            </a:r>
          </a:p>
          <a:p>
            <a:endParaRPr lang="en-US" sz="2400" dirty="0">
              <a:solidFill>
                <a:schemeClr val="tx1"/>
              </a:solidFill>
            </a:endParaRPr>
          </a:p>
          <a:p>
            <a:r>
              <a:rPr lang="en-US" sz="2400" dirty="0" smtClean="0">
                <a:solidFill>
                  <a:schemeClr val="tx1"/>
                </a:solidFill>
              </a:rPr>
              <a:t>You will attach these to the motors later in the build</a:t>
            </a:r>
          </a:p>
        </p:txBody>
      </p:sp>
      <p:pic>
        <p:nvPicPr>
          <p:cNvPr id="3" name="Picture 2" descr="Assem1-0089.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3400" y="609600"/>
            <a:ext cx="3222626" cy="2444750"/>
          </a:xfrm>
          <a:prstGeom prst="rect">
            <a:avLst/>
          </a:prstGeom>
        </p:spPr>
      </p:pic>
      <p:pic>
        <p:nvPicPr>
          <p:cNvPr id="4" name="Picture 3" descr="Assem1-0090.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57800" y="838200"/>
            <a:ext cx="2682875" cy="2555875"/>
          </a:xfrm>
          <a:prstGeom prst="rect">
            <a:avLst/>
          </a:prstGeom>
        </p:spPr>
      </p:pic>
    </p:spTree>
    <p:extLst>
      <p:ext uri="{BB962C8B-B14F-4D97-AF65-F5344CB8AC3E}">
        <p14:creationId xmlns:p14="http://schemas.microsoft.com/office/powerpoint/2010/main" val="318598436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dirty="0" smtClean="0"/>
              <a:t>Circle the Can and Go Home</a:t>
            </a:r>
            <a:endParaRPr lang="en-US" dirty="0"/>
          </a:p>
        </p:txBody>
      </p:sp>
      <p:sp>
        <p:nvSpPr>
          <p:cNvPr id="3" name="Content Placeholder 2"/>
          <p:cNvSpPr>
            <a:spLocks noGrp="1"/>
          </p:cNvSpPr>
          <p:nvPr>
            <p:ph idx="1"/>
          </p:nvPr>
        </p:nvSpPr>
        <p:spPr>
          <a:xfrm>
            <a:off x="614484" y="1030462"/>
            <a:ext cx="8591550" cy="4525963"/>
          </a:xfrm>
        </p:spPr>
        <p:txBody>
          <a:bodyPr>
            <a:normAutofit/>
          </a:bodyPr>
          <a:lstStyle/>
          <a:p>
            <a:pPr marL="457200" indent="-457200">
              <a:buFont typeface="+mj-lt"/>
              <a:buAutoNum type="arabicPeriod"/>
            </a:pPr>
            <a:r>
              <a:rPr lang="en-US" sz="2600" dirty="0" smtClean="0"/>
              <a:t>Brings in the concept of turning</a:t>
            </a:r>
          </a:p>
          <a:p>
            <a:pPr lvl="1" indent="-342900"/>
            <a:r>
              <a:rPr lang="en-US" sz="2600" dirty="0"/>
              <a:t>I</a:t>
            </a:r>
            <a:r>
              <a:rPr lang="en-US" sz="2600" dirty="0" smtClean="0"/>
              <a:t>f you touch the can you must start over</a:t>
            </a:r>
          </a:p>
          <a:p>
            <a:pPr lvl="1" indent="-342900"/>
            <a:r>
              <a:rPr lang="en-US" sz="2600" dirty="0" smtClean="0"/>
              <a:t>The quickest trip is the winner</a:t>
            </a:r>
          </a:p>
          <a:p>
            <a:pPr lvl="1" indent="-342900"/>
            <a:r>
              <a:rPr lang="en-US" sz="2600" dirty="0" smtClean="0"/>
              <a:t>Move the can to various distances</a:t>
            </a:r>
          </a:p>
          <a:p>
            <a:pPr lvl="1" indent="-342900"/>
            <a:r>
              <a:rPr lang="en-US" sz="2600" dirty="0" smtClean="0"/>
              <a:t>Make them go clockwise and then counter clockwise</a:t>
            </a:r>
          </a:p>
          <a:p>
            <a:pPr marL="514350" indent="-457200">
              <a:buFont typeface="+mj-lt"/>
              <a:buAutoNum type="arabicPeriod"/>
            </a:pPr>
            <a:r>
              <a:rPr lang="en-US" sz="2600" dirty="0" smtClean="0"/>
              <a:t>Using </a:t>
            </a:r>
            <a:r>
              <a:rPr lang="en-US" sz="2600" dirty="0"/>
              <a:t>the </a:t>
            </a:r>
            <a:r>
              <a:rPr lang="en-US" sz="2600" dirty="0" err="1" smtClean="0">
                <a:latin typeface="Courier"/>
                <a:cs typeface="Courier"/>
              </a:rPr>
              <a:t>shut_down_in</a:t>
            </a:r>
            <a:r>
              <a:rPr lang="en-US" sz="2600" dirty="0" smtClean="0">
                <a:latin typeface="Courier"/>
                <a:cs typeface="Courier"/>
              </a:rPr>
              <a:t>(</a:t>
            </a:r>
            <a:r>
              <a:rPr lang="en-US" sz="2600" dirty="0">
                <a:latin typeface="Courier"/>
                <a:cs typeface="Courier"/>
              </a:rPr>
              <a:t>); </a:t>
            </a:r>
            <a:r>
              <a:rPr lang="en-US" sz="2600" dirty="0"/>
              <a:t>give this a 30 second time limit</a:t>
            </a:r>
          </a:p>
          <a:p>
            <a:pPr marL="400050" lvl="1" indent="0">
              <a:buNone/>
            </a:pPr>
            <a:endParaRPr lang="en-US" sz="2400" dirty="0"/>
          </a:p>
        </p:txBody>
      </p:sp>
      <p:grpSp>
        <p:nvGrpSpPr>
          <p:cNvPr id="18" name="Group 17"/>
          <p:cNvGrpSpPr/>
          <p:nvPr/>
        </p:nvGrpSpPr>
        <p:grpSpPr>
          <a:xfrm>
            <a:off x="2299437" y="4427712"/>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35" name="Freeform 34"/>
          <p:cNvSpPr/>
          <p:nvPr/>
        </p:nvSpPr>
        <p:spPr>
          <a:xfrm>
            <a:off x="3175054" y="4712011"/>
            <a:ext cx="1702089" cy="956739"/>
          </a:xfrm>
          <a:custGeom>
            <a:avLst/>
            <a:gdLst>
              <a:gd name="connsiteX0" fmla="*/ 17600 w 1702089"/>
              <a:gd name="connsiteY0" fmla="*/ 379396 h 956739"/>
              <a:gd name="connsiteX1" fmla="*/ 17600 w 1702089"/>
              <a:gd name="connsiteY1" fmla="*/ 379396 h 956739"/>
              <a:gd name="connsiteX2" fmla="*/ 232025 w 1702089"/>
              <a:gd name="connsiteY2" fmla="*/ 395892 h 956739"/>
              <a:gd name="connsiteX3" fmla="*/ 380473 w 1702089"/>
              <a:gd name="connsiteY3" fmla="*/ 412387 h 956739"/>
              <a:gd name="connsiteX4" fmla="*/ 660875 w 1702089"/>
              <a:gd name="connsiteY4" fmla="*/ 395892 h 956739"/>
              <a:gd name="connsiteX5" fmla="*/ 726852 w 1702089"/>
              <a:gd name="connsiteY5" fmla="*/ 362901 h 956739"/>
              <a:gd name="connsiteX6" fmla="*/ 825818 w 1702089"/>
              <a:gd name="connsiteY6" fmla="*/ 346405 h 956739"/>
              <a:gd name="connsiteX7" fmla="*/ 875301 w 1702089"/>
              <a:gd name="connsiteY7" fmla="*/ 329910 h 956739"/>
              <a:gd name="connsiteX8" fmla="*/ 974266 w 1702089"/>
              <a:gd name="connsiteY8" fmla="*/ 263928 h 956739"/>
              <a:gd name="connsiteX9" fmla="*/ 1023749 w 1702089"/>
              <a:gd name="connsiteY9" fmla="*/ 230937 h 956739"/>
              <a:gd name="connsiteX10" fmla="*/ 1056737 w 1702089"/>
              <a:gd name="connsiteY10" fmla="*/ 181451 h 956739"/>
              <a:gd name="connsiteX11" fmla="*/ 1172197 w 1702089"/>
              <a:gd name="connsiteY11" fmla="*/ 115469 h 956739"/>
              <a:gd name="connsiteX12" fmla="*/ 1205186 w 1702089"/>
              <a:gd name="connsiteY12" fmla="*/ 65982 h 956739"/>
              <a:gd name="connsiteX13" fmla="*/ 1254668 w 1702089"/>
              <a:gd name="connsiteY13" fmla="*/ 49487 h 956739"/>
              <a:gd name="connsiteX14" fmla="*/ 1353634 w 1702089"/>
              <a:gd name="connsiteY14" fmla="*/ 0 h 956739"/>
              <a:gd name="connsiteX15" fmla="*/ 1518576 w 1702089"/>
              <a:gd name="connsiteY15" fmla="*/ 16496 h 956739"/>
              <a:gd name="connsiteX16" fmla="*/ 1584553 w 1702089"/>
              <a:gd name="connsiteY16" fmla="*/ 98973 h 956739"/>
              <a:gd name="connsiteX17" fmla="*/ 1617542 w 1702089"/>
              <a:gd name="connsiteY17" fmla="*/ 148460 h 956739"/>
              <a:gd name="connsiteX18" fmla="*/ 1650530 w 1702089"/>
              <a:gd name="connsiteY18" fmla="*/ 247433 h 956739"/>
              <a:gd name="connsiteX19" fmla="*/ 1683519 w 1702089"/>
              <a:gd name="connsiteY19" fmla="*/ 478369 h 956739"/>
              <a:gd name="connsiteX20" fmla="*/ 1700013 w 1702089"/>
              <a:gd name="connsiteY20" fmla="*/ 527856 h 956739"/>
              <a:gd name="connsiteX21" fmla="*/ 1634036 w 1702089"/>
              <a:gd name="connsiteY21" fmla="*/ 824775 h 956739"/>
              <a:gd name="connsiteX22" fmla="*/ 1584553 w 1702089"/>
              <a:gd name="connsiteY22" fmla="*/ 857766 h 956739"/>
              <a:gd name="connsiteX23" fmla="*/ 1551565 w 1702089"/>
              <a:gd name="connsiteY23" fmla="*/ 907252 h 956739"/>
              <a:gd name="connsiteX24" fmla="*/ 1271163 w 1702089"/>
              <a:gd name="connsiteY24" fmla="*/ 956739 h 956739"/>
              <a:gd name="connsiteX25" fmla="*/ 1089726 w 1702089"/>
              <a:gd name="connsiteY25" fmla="*/ 940243 h 956739"/>
              <a:gd name="connsiteX26" fmla="*/ 990760 w 1702089"/>
              <a:gd name="connsiteY26" fmla="*/ 874261 h 956739"/>
              <a:gd name="connsiteX27" fmla="*/ 875301 w 1702089"/>
              <a:gd name="connsiteY27" fmla="*/ 841270 h 956739"/>
              <a:gd name="connsiteX28" fmla="*/ 726852 w 1702089"/>
              <a:gd name="connsiteY28" fmla="*/ 824775 h 956739"/>
              <a:gd name="connsiteX29" fmla="*/ 528921 w 1702089"/>
              <a:gd name="connsiteY29" fmla="*/ 791784 h 956739"/>
              <a:gd name="connsiteX30" fmla="*/ 413462 w 1702089"/>
              <a:gd name="connsiteY30" fmla="*/ 758793 h 956739"/>
              <a:gd name="connsiteX31" fmla="*/ 1105 w 1702089"/>
              <a:gd name="connsiteY31" fmla="*/ 742297 h 956739"/>
              <a:gd name="connsiteX32" fmla="*/ 17600 w 1702089"/>
              <a:gd name="connsiteY32" fmla="*/ 742297 h 956739"/>
              <a:gd name="connsiteX33" fmla="*/ 17600 w 1702089"/>
              <a:gd name="connsiteY33" fmla="*/ 742297 h 95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2089" h="956739">
                <a:moveTo>
                  <a:pt x="17600" y="379396"/>
                </a:moveTo>
                <a:lnTo>
                  <a:pt x="17600" y="379396"/>
                </a:lnTo>
                <a:lnTo>
                  <a:pt x="232025" y="395892"/>
                </a:lnTo>
                <a:cubicBezTo>
                  <a:pt x="281608" y="400400"/>
                  <a:pt x="330686" y="412387"/>
                  <a:pt x="380473" y="412387"/>
                </a:cubicBezTo>
                <a:cubicBezTo>
                  <a:pt x="474102" y="412387"/>
                  <a:pt x="567408" y="401390"/>
                  <a:pt x="660875" y="395892"/>
                </a:cubicBezTo>
                <a:cubicBezTo>
                  <a:pt x="682867" y="384895"/>
                  <a:pt x="703301" y="369967"/>
                  <a:pt x="726852" y="362901"/>
                </a:cubicBezTo>
                <a:cubicBezTo>
                  <a:pt x="758885" y="353290"/>
                  <a:pt x="793171" y="353660"/>
                  <a:pt x="825818" y="346405"/>
                </a:cubicBezTo>
                <a:cubicBezTo>
                  <a:pt x="842791" y="342633"/>
                  <a:pt x="858807" y="335408"/>
                  <a:pt x="875301" y="329910"/>
                </a:cubicBezTo>
                <a:lnTo>
                  <a:pt x="974266" y="263928"/>
                </a:lnTo>
                <a:lnTo>
                  <a:pt x="1023749" y="230937"/>
                </a:lnTo>
                <a:cubicBezTo>
                  <a:pt x="1034745" y="214442"/>
                  <a:pt x="1042720" y="195469"/>
                  <a:pt x="1056737" y="181451"/>
                </a:cubicBezTo>
                <a:cubicBezTo>
                  <a:pt x="1080050" y="158136"/>
                  <a:pt x="1146323" y="128407"/>
                  <a:pt x="1172197" y="115469"/>
                </a:cubicBezTo>
                <a:cubicBezTo>
                  <a:pt x="1183193" y="98973"/>
                  <a:pt x="1189706" y="78367"/>
                  <a:pt x="1205186" y="65982"/>
                </a:cubicBezTo>
                <a:cubicBezTo>
                  <a:pt x="1218762" y="55120"/>
                  <a:pt x="1239117" y="57263"/>
                  <a:pt x="1254668" y="49487"/>
                </a:cubicBezTo>
                <a:cubicBezTo>
                  <a:pt x="1382571" y="-14469"/>
                  <a:pt x="1229254" y="41464"/>
                  <a:pt x="1353634" y="0"/>
                </a:cubicBezTo>
                <a:cubicBezTo>
                  <a:pt x="1408615" y="5499"/>
                  <a:pt x="1464736" y="4070"/>
                  <a:pt x="1518576" y="16496"/>
                </a:cubicBezTo>
                <a:cubicBezTo>
                  <a:pt x="1581439" y="31004"/>
                  <a:pt x="1562743" y="55351"/>
                  <a:pt x="1584553" y="98973"/>
                </a:cubicBezTo>
                <a:cubicBezTo>
                  <a:pt x="1593418" y="116705"/>
                  <a:pt x="1606546" y="131964"/>
                  <a:pt x="1617542" y="148460"/>
                </a:cubicBezTo>
                <a:cubicBezTo>
                  <a:pt x="1628538" y="181451"/>
                  <a:pt x="1646217" y="212926"/>
                  <a:pt x="1650530" y="247433"/>
                </a:cubicBezTo>
                <a:cubicBezTo>
                  <a:pt x="1657663" y="304496"/>
                  <a:pt x="1669931" y="417219"/>
                  <a:pt x="1683519" y="478369"/>
                </a:cubicBezTo>
                <a:cubicBezTo>
                  <a:pt x="1687291" y="495343"/>
                  <a:pt x="1694515" y="511360"/>
                  <a:pt x="1700013" y="527856"/>
                </a:cubicBezTo>
                <a:cubicBezTo>
                  <a:pt x="1686467" y="731066"/>
                  <a:pt x="1740697" y="735884"/>
                  <a:pt x="1634036" y="824775"/>
                </a:cubicBezTo>
                <a:cubicBezTo>
                  <a:pt x="1618807" y="837467"/>
                  <a:pt x="1601047" y="846769"/>
                  <a:pt x="1584553" y="857766"/>
                </a:cubicBezTo>
                <a:cubicBezTo>
                  <a:pt x="1573557" y="874261"/>
                  <a:pt x="1568376" y="896745"/>
                  <a:pt x="1551565" y="907252"/>
                </a:cubicBezTo>
                <a:cubicBezTo>
                  <a:pt x="1480495" y="951674"/>
                  <a:pt x="1337900" y="950671"/>
                  <a:pt x="1271163" y="956739"/>
                </a:cubicBezTo>
                <a:cubicBezTo>
                  <a:pt x="1210684" y="951240"/>
                  <a:pt x="1147986" y="957380"/>
                  <a:pt x="1089726" y="940243"/>
                </a:cubicBezTo>
                <a:cubicBezTo>
                  <a:pt x="1051689" y="929055"/>
                  <a:pt x="1028373" y="886800"/>
                  <a:pt x="990760" y="874261"/>
                </a:cubicBezTo>
                <a:cubicBezTo>
                  <a:pt x="953814" y="861945"/>
                  <a:pt x="913759" y="847187"/>
                  <a:pt x="875301" y="841270"/>
                </a:cubicBezTo>
                <a:cubicBezTo>
                  <a:pt x="826092" y="833699"/>
                  <a:pt x="776335" y="830273"/>
                  <a:pt x="726852" y="824775"/>
                </a:cubicBezTo>
                <a:cubicBezTo>
                  <a:pt x="552051" y="781070"/>
                  <a:pt x="812074" y="843270"/>
                  <a:pt x="528921" y="791784"/>
                </a:cubicBezTo>
                <a:cubicBezTo>
                  <a:pt x="464538" y="780077"/>
                  <a:pt x="487694" y="763913"/>
                  <a:pt x="413462" y="758793"/>
                </a:cubicBezTo>
                <a:cubicBezTo>
                  <a:pt x="276226" y="749328"/>
                  <a:pt x="138548" y="748024"/>
                  <a:pt x="1105" y="742297"/>
                </a:cubicBezTo>
                <a:cubicBezTo>
                  <a:pt x="-4389" y="742068"/>
                  <a:pt x="12102" y="742297"/>
                  <a:pt x="17600" y="742297"/>
                </a:cubicBezTo>
                <a:lnTo>
                  <a:pt x="17600" y="742297"/>
                </a:lnTo>
              </a:path>
            </a:pathLst>
          </a:custGeom>
          <a:ln w="28575">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0" name="Picture 1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1" name="Picture 2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408295305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3"/>
            <a:ext cx="8229600" cy="1709571"/>
          </a:xfrm>
        </p:spPr>
        <p:txBody>
          <a:bodyPr>
            <a:normAutofit/>
          </a:bodyPr>
          <a:lstStyle/>
          <a:p>
            <a:r>
              <a:rPr lang="en-US" dirty="0" smtClean="0"/>
              <a:t>Circle the Can(s) </a:t>
            </a:r>
            <a:br>
              <a:rPr lang="en-US" dirty="0" smtClean="0"/>
            </a:br>
            <a:r>
              <a:rPr lang="en-US" dirty="0" smtClean="0"/>
              <a:t>and Go Home</a:t>
            </a:r>
            <a:endParaRPr lang="en-US" dirty="0"/>
          </a:p>
        </p:txBody>
      </p:sp>
      <p:sp>
        <p:nvSpPr>
          <p:cNvPr id="3" name="Content Placeholder 2"/>
          <p:cNvSpPr>
            <a:spLocks noGrp="1"/>
          </p:cNvSpPr>
          <p:nvPr>
            <p:ph idx="1"/>
          </p:nvPr>
        </p:nvSpPr>
        <p:spPr>
          <a:xfrm>
            <a:off x="406892" y="1730765"/>
            <a:ext cx="8591550" cy="4525963"/>
          </a:xfrm>
        </p:spPr>
        <p:txBody>
          <a:bodyPr>
            <a:normAutofit/>
          </a:bodyPr>
          <a:lstStyle/>
          <a:p>
            <a:pPr marL="400050" lvl="1" indent="0">
              <a:buNone/>
            </a:pPr>
            <a:r>
              <a:rPr lang="en-US" dirty="0"/>
              <a:t>V</a:t>
            </a:r>
            <a:r>
              <a:rPr lang="en-US" dirty="0" smtClean="0"/>
              <a:t>ariation on Circle the Can</a:t>
            </a:r>
          </a:p>
          <a:p>
            <a:pPr marL="857250" lvl="1" indent="-457200">
              <a:buFont typeface="+mj-lt"/>
              <a:buAutoNum type="arabicPeriod"/>
            </a:pPr>
            <a:r>
              <a:rPr lang="en-US" dirty="0" smtClean="0"/>
              <a:t>Have them make a figure 8 around two objects</a:t>
            </a:r>
          </a:p>
          <a:p>
            <a:pPr marL="857250" lvl="1" indent="-457200">
              <a:buFont typeface="+mj-lt"/>
              <a:buAutoNum type="arabicPeriod"/>
            </a:pPr>
            <a:r>
              <a:rPr lang="en-US" dirty="0" smtClean="0"/>
              <a:t>Barrel Race (have them go around three cans)</a:t>
            </a:r>
          </a:p>
          <a:p>
            <a:pPr marL="857250" lvl="1" indent="-457200">
              <a:buFont typeface="+mj-lt"/>
              <a:buAutoNum type="arabicPeriod"/>
            </a:pPr>
            <a:r>
              <a:rPr lang="en-US" dirty="0" smtClean="0"/>
              <a:t>Using </a:t>
            </a:r>
            <a:r>
              <a:rPr lang="en-US" dirty="0"/>
              <a:t>the </a:t>
            </a:r>
            <a:r>
              <a:rPr lang="en-US" dirty="0" err="1" smtClean="0">
                <a:latin typeface="Courier"/>
                <a:cs typeface="Courier"/>
              </a:rPr>
              <a:t>shut_down_in</a:t>
            </a:r>
            <a:r>
              <a:rPr lang="en-US" dirty="0" smtClean="0">
                <a:latin typeface="Courier"/>
                <a:cs typeface="Courier"/>
              </a:rPr>
              <a:t>(</a:t>
            </a:r>
            <a:r>
              <a:rPr lang="en-US" dirty="0">
                <a:latin typeface="Courier"/>
                <a:cs typeface="Courier"/>
              </a:rPr>
              <a:t>); </a:t>
            </a:r>
            <a:r>
              <a:rPr lang="en-US" dirty="0"/>
              <a:t>give this a 9</a:t>
            </a:r>
            <a:r>
              <a:rPr lang="en-US" dirty="0" smtClean="0"/>
              <a:t>0 </a:t>
            </a:r>
            <a:r>
              <a:rPr lang="en-US" dirty="0"/>
              <a:t>second time limit</a:t>
            </a:r>
          </a:p>
          <a:p>
            <a:pPr marL="400050" lvl="1" indent="0">
              <a:buNone/>
            </a:pPr>
            <a:endParaRPr lang="en-US" sz="2400" dirty="0"/>
          </a:p>
        </p:txBody>
      </p:sp>
      <p:grpSp>
        <p:nvGrpSpPr>
          <p:cNvPr id="18" name="Group 17"/>
          <p:cNvGrpSpPr/>
          <p:nvPr/>
        </p:nvGrpSpPr>
        <p:grpSpPr>
          <a:xfrm>
            <a:off x="1019439" y="4354882"/>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20" name="Can 19"/>
          <p:cNvSpPr/>
          <p:nvPr/>
        </p:nvSpPr>
        <p:spPr>
          <a:xfrm>
            <a:off x="2114163" y="5347815"/>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reeform 18"/>
          <p:cNvSpPr/>
          <p:nvPr/>
        </p:nvSpPr>
        <p:spPr>
          <a:xfrm>
            <a:off x="1653261" y="4743780"/>
            <a:ext cx="1942262" cy="1173640"/>
          </a:xfrm>
          <a:custGeom>
            <a:avLst/>
            <a:gdLst>
              <a:gd name="connsiteX0" fmla="*/ 0 w 1942262"/>
              <a:gd name="connsiteY0" fmla="*/ 659820 h 1173640"/>
              <a:gd name="connsiteX1" fmla="*/ 0 w 1942262"/>
              <a:gd name="connsiteY1" fmla="*/ 659820 h 1173640"/>
              <a:gd name="connsiteX2" fmla="*/ 148448 w 1942262"/>
              <a:gd name="connsiteY2" fmla="*/ 626829 h 1173640"/>
              <a:gd name="connsiteX3" fmla="*/ 164942 w 1942262"/>
              <a:gd name="connsiteY3" fmla="*/ 577342 h 1173640"/>
              <a:gd name="connsiteX4" fmla="*/ 197931 w 1942262"/>
              <a:gd name="connsiteY4" fmla="*/ 527856 h 1173640"/>
              <a:gd name="connsiteX5" fmla="*/ 230919 w 1942262"/>
              <a:gd name="connsiteY5" fmla="*/ 428883 h 1173640"/>
              <a:gd name="connsiteX6" fmla="*/ 313391 w 1942262"/>
              <a:gd name="connsiteY6" fmla="*/ 280423 h 1173640"/>
              <a:gd name="connsiteX7" fmla="*/ 395862 w 1942262"/>
              <a:gd name="connsiteY7" fmla="*/ 247432 h 1173640"/>
              <a:gd name="connsiteX8" fmla="*/ 494827 w 1942262"/>
              <a:gd name="connsiteY8" fmla="*/ 197946 h 1173640"/>
              <a:gd name="connsiteX9" fmla="*/ 725747 w 1942262"/>
              <a:gd name="connsiteY9" fmla="*/ 214441 h 1173640"/>
              <a:gd name="connsiteX10" fmla="*/ 841207 w 1942262"/>
              <a:gd name="connsiteY10" fmla="*/ 247432 h 1173640"/>
              <a:gd name="connsiteX11" fmla="*/ 890689 w 1942262"/>
              <a:gd name="connsiteY11" fmla="*/ 313414 h 1173640"/>
              <a:gd name="connsiteX12" fmla="*/ 923678 w 1942262"/>
              <a:gd name="connsiteY12" fmla="*/ 362901 h 1173640"/>
              <a:gd name="connsiteX13" fmla="*/ 956666 w 1942262"/>
              <a:gd name="connsiteY13" fmla="*/ 692811 h 1173640"/>
              <a:gd name="connsiteX14" fmla="*/ 973161 w 1942262"/>
              <a:gd name="connsiteY14" fmla="*/ 742297 h 1173640"/>
              <a:gd name="connsiteX15" fmla="*/ 1022643 w 1942262"/>
              <a:gd name="connsiteY15" fmla="*/ 775288 h 1173640"/>
              <a:gd name="connsiteX16" fmla="*/ 1088620 w 1942262"/>
              <a:gd name="connsiteY16" fmla="*/ 874261 h 1173640"/>
              <a:gd name="connsiteX17" fmla="*/ 1154597 w 1942262"/>
              <a:gd name="connsiteY17" fmla="*/ 956739 h 1173640"/>
              <a:gd name="connsiteX18" fmla="*/ 1187586 w 1942262"/>
              <a:gd name="connsiteY18" fmla="*/ 1006225 h 1173640"/>
              <a:gd name="connsiteX19" fmla="*/ 1286551 w 1942262"/>
              <a:gd name="connsiteY19" fmla="*/ 1088702 h 1173640"/>
              <a:gd name="connsiteX20" fmla="*/ 1402011 w 1942262"/>
              <a:gd name="connsiteY20" fmla="*/ 1121693 h 1173640"/>
              <a:gd name="connsiteX21" fmla="*/ 1830862 w 1942262"/>
              <a:gd name="connsiteY21" fmla="*/ 1072207 h 1173640"/>
              <a:gd name="connsiteX22" fmla="*/ 1880344 w 1942262"/>
              <a:gd name="connsiteY22" fmla="*/ 1022720 h 1173640"/>
              <a:gd name="connsiteX23" fmla="*/ 1913333 w 1942262"/>
              <a:gd name="connsiteY23" fmla="*/ 973234 h 1173640"/>
              <a:gd name="connsiteX24" fmla="*/ 1913333 w 1942262"/>
              <a:gd name="connsiteY24" fmla="*/ 577342 h 1173640"/>
              <a:gd name="connsiteX25" fmla="*/ 1880344 w 1942262"/>
              <a:gd name="connsiteY25" fmla="*/ 329910 h 1173640"/>
              <a:gd name="connsiteX26" fmla="*/ 1847356 w 1942262"/>
              <a:gd name="connsiteY26" fmla="*/ 280423 h 1173640"/>
              <a:gd name="connsiteX27" fmla="*/ 1830862 w 1942262"/>
              <a:gd name="connsiteY27" fmla="*/ 230937 h 1173640"/>
              <a:gd name="connsiteX28" fmla="*/ 1781379 w 1942262"/>
              <a:gd name="connsiteY28" fmla="*/ 197946 h 1173640"/>
              <a:gd name="connsiteX29" fmla="*/ 1748390 w 1942262"/>
              <a:gd name="connsiteY29" fmla="*/ 148460 h 1173640"/>
              <a:gd name="connsiteX30" fmla="*/ 1731896 w 1942262"/>
              <a:gd name="connsiteY30" fmla="*/ 98973 h 1173640"/>
              <a:gd name="connsiteX31" fmla="*/ 1682413 w 1942262"/>
              <a:gd name="connsiteY31" fmla="*/ 82478 h 1173640"/>
              <a:gd name="connsiteX32" fmla="*/ 1632931 w 1942262"/>
              <a:gd name="connsiteY32" fmla="*/ 32991 h 1173640"/>
              <a:gd name="connsiteX33" fmla="*/ 1533965 w 1942262"/>
              <a:gd name="connsiteY33" fmla="*/ 0 h 1173640"/>
              <a:gd name="connsiteX34" fmla="*/ 1286551 w 1942262"/>
              <a:gd name="connsiteY34" fmla="*/ 16496 h 1173640"/>
              <a:gd name="connsiteX35" fmla="*/ 1237069 w 1942262"/>
              <a:gd name="connsiteY35" fmla="*/ 49487 h 1173640"/>
              <a:gd name="connsiteX36" fmla="*/ 1171092 w 1942262"/>
              <a:gd name="connsiteY36" fmla="*/ 82478 h 1173640"/>
              <a:gd name="connsiteX37" fmla="*/ 1055632 w 1942262"/>
              <a:gd name="connsiteY37" fmla="*/ 181450 h 1173640"/>
              <a:gd name="connsiteX38" fmla="*/ 1006149 w 1942262"/>
              <a:gd name="connsiteY38" fmla="*/ 247432 h 1173640"/>
              <a:gd name="connsiteX39" fmla="*/ 956666 w 1942262"/>
              <a:gd name="connsiteY39" fmla="*/ 296919 h 1173640"/>
              <a:gd name="connsiteX40" fmla="*/ 923678 w 1942262"/>
              <a:gd name="connsiteY40" fmla="*/ 395892 h 1173640"/>
              <a:gd name="connsiteX41" fmla="*/ 890689 w 1942262"/>
              <a:gd name="connsiteY41" fmla="*/ 511360 h 1173640"/>
              <a:gd name="connsiteX42" fmla="*/ 857701 w 1942262"/>
              <a:gd name="connsiteY42" fmla="*/ 725802 h 1173640"/>
              <a:gd name="connsiteX43" fmla="*/ 824712 w 1942262"/>
              <a:gd name="connsiteY43" fmla="*/ 824775 h 1173640"/>
              <a:gd name="connsiteX44" fmla="*/ 808218 w 1942262"/>
              <a:gd name="connsiteY44" fmla="*/ 874261 h 1173640"/>
              <a:gd name="connsiteX45" fmla="*/ 758735 w 1942262"/>
              <a:gd name="connsiteY45" fmla="*/ 989729 h 1173640"/>
              <a:gd name="connsiteX46" fmla="*/ 692758 w 1942262"/>
              <a:gd name="connsiteY46" fmla="*/ 1072207 h 1173640"/>
              <a:gd name="connsiteX47" fmla="*/ 643276 w 1942262"/>
              <a:gd name="connsiteY47" fmla="*/ 1121693 h 1173640"/>
              <a:gd name="connsiteX48" fmla="*/ 346379 w 1942262"/>
              <a:gd name="connsiteY48" fmla="*/ 1171180 h 1173640"/>
              <a:gd name="connsiteX49" fmla="*/ 32988 w 1942262"/>
              <a:gd name="connsiteY49" fmla="*/ 1171180 h 1173640"/>
              <a:gd name="connsiteX50" fmla="*/ 32988 w 1942262"/>
              <a:gd name="connsiteY50" fmla="*/ 1171180 h 117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42262" h="1173640">
                <a:moveTo>
                  <a:pt x="0" y="659820"/>
                </a:moveTo>
                <a:lnTo>
                  <a:pt x="0" y="659820"/>
                </a:lnTo>
                <a:cubicBezTo>
                  <a:pt x="49483" y="648823"/>
                  <a:pt x="103110" y="649500"/>
                  <a:pt x="148448" y="626829"/>
                </a:cubicBezTo>
                <a:cubicBezTo>
                  <a:pt x="164000" y="619052"/>
                  <a:pt x="157166" y="592894"/>
                  <a:pt x="164942" y="577342"/>
                </a:cubicBezTo>
                <a:cubicBezTo>
                  <a:pt x="173807" y="559610"/>
                  <a:pt x="186935" y="544351"/>
                  <a:pt x="197931" y="527856"/>
                </a:cubicBezTo>
                <a:lnTo>
                  <a:pt x="230919" y="428883"/>
                </a:lnTo>
                <a:cubicBezTo>
                  <a:pt x="245920" y="383877"/>
                  <a:pt x="269766" y="297874"/>
                  <a:pt x="313391" y="280423"/>
                </a:cubicBezTo>
                <a:cubicBezTo>
                  <a:pt x="340881" y="269426"/>
                  <a:pt x="369380" y="260674"/>
                  <a:pt x="395862" y="247432"/>
                </a:cubicBezTo>
                <a:cubicBezTo>
                  <a:pt x="523757" y="183480"/>
                  <a:pt x="370456" y="239405"/>
                  <a:pt x="494827" y="197946"/>
                </a:cubicBezTo>
                <a:cubicBezTo>
                  <a:pt x="571800" y="203444"/>
                  <a:pt x="649050" y="205918"/>
                  <a:pt x="725747" y="214441"/>
                </a:cubicBezTo>
                <a:cubicBezTo>
                  <a:pt x="756808" y="217892"/>
                  <a:pt x="809934" y="237007"/>
                  <a:pt x="841207" y="247432"/>
                </a:cubicBezTo>
                <a:cubicBezTo>
                  <a:pt x="857701" y="269426"/>
                  <a:pt x="874711" y="291043"/>
                  <a:pt x="890689" y="313414"/>
                </a:cubicBezTo>
                <a:cubicBezTo>
                  <a:pt x="902211" y="329547"/>
                  <a:pt x="920586" y="343319"/>
                  <a:pt x="923678" y="362901"/>
                </a:cubicBezTo>
                <a:cubicBezTo>
                  <a:pt x="976693" y="698689"/>
                  <a:pt x="909766" y="528650"/>
                  <a:pt x="956666" y="692811"/>
                </a:cubicBezTo>
                <a:cubicBezTo>
                  <a:pt x="961442" y="709530"/>
                  <a:pt x="962300" y="728719"/>
                  <a:pt x="973161" y="742297"/>
                </a:cubicBezTo>
                <a:cubicBezTo>
                  <a:pt x="985544" y="757777"/>
                  <a:pt x="1006149" y="764291"/>
                  <a:pt x="1022643" y="775288"/>
                </a:cubicBezTo>
                <a:cubicBezTo>
                  <a:pt x="1061865" y="892958"/>
                  <a:pt x="1006250" y="750697"/>
                  <a:pt x="1088620" y="874261"/>
                </a:cubicBezTo>
                <a:cubicBezTo>
                  <a:pt x="1152356" y="969872"/>
                  <a:pt x="1043936" y="882958"/>
                  <a:pt x="1154597" y="956739"/>
                </a:cubicBezTo>
                <a:cubicBezTo>
                  <a:pt x="1165593" y="973234"/>
                  <a:pt x="1174895" y="990995"/>
                  <a:pt x="1187586" y="1006225"/>
                </a:cubicBezTo>
                <a:cubicBezTo>
                  <a:pt x="1213641" y="1037492"/>
                  <a:pt x="1249482" y="1070166"/>
                  <a:pt x="1286551" y="1088702"/>
                </a:cubicBezTo>
                <a:cubicBezTo>
                  <a:pt x="1310217" y="1100536"/>
                  <a:pt x="1380867" y="1116407"/>
                  <a:pt x="1402011" y="1121693"/>
                </a:cubicBezTo>
                <a:cubicBezTo>
                  <a:pt x="1592616" y="1113405"/>
                  <a:pt x="1708730" y="1173993"/>
                  <a:pt x="1830862" y="1072207"/>
                </a:cubicBezTo>
                <a:cubicBezTo>
                  <a:pt x="1848782" y="1057273"/>
                  <a:pt x="1865411" y="1040641"/>
                  <a:pt x="1880344" y="1022720"/>
                </a:cubicBezTo>
                <a:cubicBezTo>
                  <a:pt x="1893035" y="1007490"/>
                  <a:pt x="1902337" y="989729"/>
                  <a:pt x="1913333" y="973234"/>
                </a:cubicBezTo>
                <a:cubicBezTo>
                  <a:pt x="1965695" y="816137"/>
                  <a:pt x="1935212" y="927440"/>
                  <a:pt x="1913333" y="577342"/>
                </a:cubicBezTo>
                <a:cubicBezTo>
                  <a:pt x="1911771" y="552355"/>
                  <a:pt x="1905228" y="387977"/>
                  <a:pt x="1880344" y="329910"/>
                </a:cubicBezTo>
                <a:cubicBezTo>
                  <a:pt x="1872535" y="311688"/>
                  <a:pt x="1856221" y="298155"/>
                  <a:pt x="1847356" y="280423"/>
                </a:cubicBezTo>
                <a:cubicBezTo>
                  <a:pt x="1839581" y="264871"/>
                  <a:pt x="1841723" y="244515"/>
                  <a:pt x="1830862" y="230937"/>
                </a:cubicBezTo>
                <a:cubicBezTo>
                  <a:pt x="1818478" y="215457"/>
                  <a:pt x="1797873" y="208943"/>
                  <a:pt x="1781379" y="197946"/>
                </a:cubicBezTo>
                <a:cubicBezTo>
                  <a:pt x="1770383" y="181451"/>
                  <a:pt x="1757255" y="166192"/>
                  <a:pt x="1748390" y="148460"/>
                </a:cubicBezTo>
                <a:cubicBezTo>
                  <a:pt x="1740614" y="132908"/>
                  <a:pt x="1744191" y="111268"/>
                  <a:pt x="1731896" y="98973"/>
                </a:cubicBezTo>
                <a:cubicBezTo>
                  <a:pt x="1719602" y="86678"/>
                  <a:pt x="1698907" y="87976"/>
                  <a:pt x="1682413" y="82478"/>
                </a:cubicBezTo>
                <a:cubicBezTo>
                  <a:pt x="1665919" y="65982"/>
                  <a:pt x="1653322" y="44320"/>
                  <a:pt x="1632931" y="32991"/>
                </a:cubicBezTo>
                <a:cubicBezTo>
                  <a:pt x="1602534" y="16102"/>
                  <a:pt x="1533965" y="0"/>
                  <a:pt x="1533965" y="0"/>
                </a:cubicBezTo>
                <a:cubicBezTo>
                  <a:pt x="1451494" y="5499"/>
                  <a:pt x="1368081" y="2907"/>
                  <a:pt x="1286551" y="16496"/>
                </a:cubicBezTo>
                <a:cubicBezTo>
                  <a:pt x="1266997" y="19755"/>
                  <a:pt x="1254281" y="39651"/>
                  <a:pt x="1237069" y="49487"/>
                </a:cubicBezTo>
                <a:cubicBezTo>
                  <a:pt x="1215721" y="61687"/>
                  <a:pt x="1193084" y="71481"/>
                  <a:pt x="1171092" y="82478"/>
                </a:cubicBezTo>
                <a:cubicBezTo>
                  <a:pt x="1030911" y="269399"/>
                  <a:pt x="1214123" y="45592"/>
                  <a:pt x="1055632" y="181450"/>
                </a:cubicBezTo>
                <a:cubicBezTo>
                  <a:pt x="1034759" y="199342"/>
                  <a:pt x="1024040" y="226558"/>
                  <a:pt x="1006149" y="247432"/>
                </a:cubicBezTo>
                <a:cubicBezTo>
                  <a:pt x="990968" y="265144"/>
                  <a:pt x="973160" y="280423"/>
                  <a:pt x="956666" y="296919"/>
                </a:cubicBezTo>
                <a:lnTo>
                  <a:pt x="923678" y="395892"/>
                </a:lnTo>
                <a:cubicBezTo>
                  <a:pt x="909547" y="438288"/>
                  <a:pt x="898973" y="465797"/>
                  <a:pt x="890689" y="511360"/>
                </a:cubicBezTo>
                <a:cubicBezTo>
                  <a:pt x="883713" y="549729"/>
                  <a:pt x="868330" y="683283"/>
                  <a:pt x="857701" y="725802"/>
                </a:cubicBezTo>
                <a:cubicBezTo>
                  <a:pt x="849267" y="759539"/>
                  <a:pt x="835708" y="791784"/>
                  <a:pt x="824712" y="824775"/>
                </a:cubicBezTo>
                <a:cubicBezTo>
                  <a:pt x="819214" y="841270"/>
                  <a:pt x="812435" y="857393"/>
                  <a:pt x="808218" y="874261"/>
                </a:cubicBezTo>
                <a:cubicBezTo>
                  <a:pt x="786916" y="959476"/>
                  <a:pt x="804299" y="921379"/>
                  <a:pt x="758735" y="989729"/>
                </a:cubicBezTo>
                <a:cubicBezTo>
                  <a:pt x="731658" y="1070968"/>
                  <a:pt x="761627" y="1014812"/>
                  <a:pt x="692758" y="1072207"/>
                </a:cubicBezTo>
                <a:cubicBezTo>
                  <a:pt x="674838" y="1087141"/>
                  <a:pt x="661196" y="1106759"/>
                  <a:pt x="643276" y="1121693"/>
                </a:cubicBezTo>
                <a:cubicBezTo>
                  <a:pt x="552508" y="1197338"/>
                  <a:pt x="498972" y="1166692"/>
                  <a:pt x="346379" y="1171180"/>
                </a:cubicBezTo>
                <a:cubicBezTo>
                  <a:pt x="241960" y="1174251"/>
                  <a:pt x="137452" y="1171180"/>
                  <a:pt x="32988" y="1171180"/>
                </a:cubicBezTo>
                <a:lnTo>
                  <a:pt x="32988" y="1171180"/>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22" name="Group 21"/>
          <p:cNvGrpSpPr/>
          <p:nvPr/>
        </p:nvGrpSpPr>
        <p:grpSpPr>
          <a:xfrm>
            <a:off x="4702667" y="4354882"/>
            <a:ext cx="3324832" cy="1793875"/>
            <a:chOff x="2311430" y="6700836"/>
            <a:chExt cx="3719471" cy="1793875"/>
          </a:xfrm>
        </p:grpSpPr>
        <p:grpSp>
          <p:nvGrpSpPr>
            <p:cNvPr id="23" name="Group 22"/>
            <p:cNvGrpSpPr/>
            <p:nvPr/>
          </p:nvGrpSpPr>
          <p:grpSpPr>
            <a:xfrm>
              <a:off x="2311430" y="6700836"/>
              <a:ext cx="3048000" cy="1793875"/>
              <a:chOff x="3076606" y="3889373"/>
              <a:chExt cx="3048000" cy="1793875"/>
            </a:xfrm>
          </p:grpSpPr>
          <p:sp>
            <p:nvSpPr>
              <p:cNvPr id="26" name="Rectangle 25"/>
              <p:cNvSpPr/>
              <p:nvPr/>
            </p:nvSpPr>
            <p:spPr>
              <a:xfrm>
                <a:off x="3076606" y="3889373"/>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3917948" y="3889373"/>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Can 27"/>
              <p:cNvSpPr/>
              <p:nvPr/>
            </p:nvSpPr>
            <p:spPr>
              <a:xfrm>
                <a:off x="5713554" y="4513533"/>
                <a:ext cx="158751"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p:cNvGrpSpPr/>
              <p:nvPr/>
            </p:nvGrpSpPr>
            <p:grpSpPr>
              <a:xfrm>
                <a:off x="3267074" y="4321173"/>
                <a:ext cx="857250" cy="736600"/>
                <a:chOff x="917572" y="4914898"/>
                <a:chExt cx="857250" cy="736600"/>
              </a:xfrm>
            </p:grpSpPr>
            <p:sp>
              <p:nvSpPr>
                <p:cNvPr id="30" name="Rectangle 29"/>
                <p:cNvSpPr/>
                <p:nvPr/>
              </p:nvSpPr>
              <p:spPr>
                <a:xfrm>
                  <a:off x="917572" y="5073648"/>
                  <a:ext cx="650877"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1044573" y="5095873"/>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1108071" y="5168898"/>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p:nvSpPr>
              <p:spPr>
                <a:xfrm>
                  <a:off x="1108071" y="5508623"/>
                  <a:ext cx="158749"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33"/>
                <p:cNvSpPr/>
                <p:nvPr/>
              </p:nvSpPr>
              <p:spPr>
                <a:xfrm>
                  <a:off x="1123947" y="4914898"/>
                  <a:ext cx="158749"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409698" y="5254623"/>
                  <a:ext cx="158749"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425573" y="5254623"/>
                  <a:ext cx="349249"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4551350" y="6998513"/>
              <a:ext cx="1479551" cy="276999"/>
            </a:xfrm>
            <a:prstGeom prst="rect">
              <a:avLst/>
            </a:prstGeom>
            <a:noFill/>
          </p:spPr>
          <p:txBody>
            <a:bodyPr wrap="square" rtlCol="0">
              <a:spAutoFit/>
            </a:bodyPr>
            <a:lstStyle/>
            <a:p>
              <a:r>
                <a:rPr lang="en-US" sz="1200" dirty="0" smtClean="0"/>
                <a:t>Soda Can</a:t>
              </a:r>
              <a:endParaRPr lang="en-US" sz="1200" dirty="0"/>
            </a:p>
          </p:txBody>
        </p:sp>
        <p:sp>
          <p:nvSpPr>
            <p:cNvPr id="25" name="TextBox 24"/>
            <p:cNvSpPr txBox="1"/>
            <p:nvPr/>
          </p:nvSpPr>
          <p:spPr>
            <a:xfrm>
              <a:off x="3152772" y="6843183"/>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38" name="Can 37"/>
          <p:cNvSpPr/>
          <p:nvPr/>
        </p:nvSpPr>
        <p:spPr>
          <a:xfrm>
            <a:off x="6348851" y="4602572"/>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Can 38"/>
          <p:cNvSpPr/>
          <p:nvPr/>
        </p:nvSpPr>
        <p:spPr>
          <a:xfrm>
            <a:off x="6348850" y="552437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p:cNvSpPr/>
          <p:nvPr/>
        </p:nvSpPr>
        <p:spPr>
          <a:xfrm>
            <a:off x="5642099" y="4451788"/>
            <a:ext cx="1698908" cy="1600062"/>
          </a:xfrm>
          <a:custGeom>
            <a:avLst/>
            <a:gdLst>
              <a:gd name="connsiteX0" fmla="*/ 0 w 1698908"/>
              <a:gd name="connsiteY0" fmla="*/ 709306 h 1600062"/>
              <a:gd name="connsiteX1" fmla="*/ 0 w 1698908"/>
              <a:gd name="connsiteY1" fmla="*/ 709306 h 1600062"/>
              <a:gd name="connsiteX2" fmla="*/ 148448 w 1698908"/>
              <a:gd name="connsiteY2" fmla="*/ 692810 h 1600062"/>
              <a:gd name="connsiteX3" fmla="*/ 824713 w 1698908"/>
              <a:gd name="connsiteY3" fmla="*/ 676315 h 1600062"/>
              <a:gd name="connsiteX4" fmla="*/ 923678 w 1698908"/>
              <a:gd name="connsiteY4" fmla="*/ 610333 h 1600062"/>
              <a:gd name="connsiteX5" fmla="*/ 940172 w 1698908"/>
              <a:gd name="connsiteY5" fmla="*/ 560846 h 1600062"/>
              <a:gd name="connsiteX6" fmla="*/ 973161 w 1698908"/>
              <a:gd name="connsiteY6" fmla="*/ 511360 h 1600062"/>
              <a:gd name="connsiteX7" fmla="*/ 923678 w 1698908"/>
              <a:gd name="connsiteY7" fmla="*/ 230937 h 1600062"/>
              <a:gd name="connsiteX8" fmla="*/ 841207 w 1698908"/>
              <a:gd name="connsiteY8" fmla="*/ 65982 h 1600062"/>
              <a:gd name="connsiteX9" fmla="*/ 808218 w 1698908"/>
              <a:gd name="connsiteY9" fmla="*/ 16495 h 1600062"/>
              <a:gd name="connsiteX10" fmla="*/ 758736 w 1698908"/>
              <a:gd name="connsiteY10" fmla="*/ 0 h 1600062"/>
              <a:gd name="connsiteX11" fmla="*/ 626782 w 1698908"/>
              <a:gd name="connsiteY11" fmla="*/ 16495 h 1600062"/>
              <a:gd name="connsiteX12" fmla="*/ 577299 w 1698908"/>
              <a:gd name="connsiteY12" fmla="*/ 32991 h 1600062"/>
              <a:gd name="connsiteX13" fmla="*/ 511322 w 1698908"/>
              <a:gd name="connsiteY13" fmla="*/ 131964 h 1600062"/>
              <a:gd name="connsiteX14" fmla="*/ 511322 w 1698908"/>
              <a:gd name="connsiteY14" fmla="*/ 362900 h 1600062"/>
              <a:gd name="connsiteX15" fmla="*/ 527816 w 1698908"/>
              <a:gd name="connsiteY15" fmla="*/ 412387 h 1600062"/>
              <a:gd name="connsiteX16" fmla="*/ 577299 w 1698908"/>
              <a:gd name="connsiteY16" fmla="*/ 445378 h 1600062"/>
              <a:gd name="connsiteX17" fmla="*/ 626782 w 1698908"/>
              <a:gd name="connsiteY17" fmla="*/ 494864 h 1600062"/>
              <a:gd name="connsiteX18" fmla="*/ 659770 w 1698908"/>
              <a:gd name="connsiteY18" fmla="*/ 544351 h 1600062"/>
              <a:gd name="connsiteX19" fmla="*/ 709253 w 1698908"/>
              <a:gd name="connsiteY19" fmla="*/ 593837 h 1600062"/>
              <a:gd name="connsiteX20" fmla="*/ 742241 w 1698908"/>
              <a:gd name="connsiteY20" fmla="*/ 643324 h 1600062"/>
              <a:gd name="connsiteX21" fmla="*/ 857701 w 1698908"/>
              <a:gd name="connsiteY21" fmla="*/ 791783 h 1600062"/>
              <a:gd name="connsiteX22" fmla="*/ 890690 w 1698908"/>
              <a:gd name="connsiteY22" fmla="*/ 857765 h 1600062"/>
              <a:gd name="connsiteX23" fmla="*/ 923678 w 1698908"/>
              <a:gd name="connsiteY23" fmla="*/ 907252 h 1600062"/>
              <a:gd name="connsiteX24" fmla="*/ 940172 w 1698908"/>
              <a:gd name="connsiteY24" fmla="*/ 956738 h 1600062"/>
              <a:gd name="connsiteX25" fmla="*/ 973161 w 1698908"/>
              <a:gd name="connsiteY25" fmla="*/ 1121693 h 1600062"/>
              <a:gd name="connsiteX26" fmla="*/ 989655 w 1698908"/>
              <a:gd name="connsiteY26" fmla="*/ 1204170 h 1600062"/>
              <a:gd name="connsiteX27" fmla="*/ 973161 w 1698908"/>
              <a:gd name="connsiteY27" fmla="*/ 1484594 h 1600062"/>
              <a:gd name="connsiteX28" fmla="*/ 956667 w 1698908"/>
              <a:gd name="connsiteY28" fmla="*/ 1534080 h 1600062"/>
              <a:gd name="connsiteX29" fmla="*/ 907184 w 1698908"/>
              <a:gd name="connsiteY29" fmla="*/ 1567071 h 1600062"/>
              <a:gd name="connsiteX30" fmla="*/ 808218 w 1698908"/>
              <a:gd name="connsiteY30" fmla="*/ 1600062 h 1600062"/>
              <a:gd name="connsiteX31" fmla="*/ 610287 w 1698908"/>
              <a:gd name="connsiteY31" fmla="*/ 1550576 h 1600062"/>
              <a:gd name="connsiteX32" fmla="*/ 511322 w 1698908"/>
              <a:gd name="connsiteY32" fmla="*/ 1484594 h 1600062"/>
              <a:gd name="connsiteX33" fmla="*/ 478333 w 1698908"/>
              <a:gd name="connsiteY33" fmla="*/ 1418612 h 1600062"/>
              <a:gd name="connsiteX34" fmla="*/ 428851 w 1698908"/>
              <a:gd name="connsiteY34" fmla="*/ 1369125 h 1600062"/>
              <a:gd name="connsiteX35" fmla="*/ 527816 w 1698908"/>
              <a:gd name="connsiteY35" fmla="*/ 1072207 h 1600062"/>
              <a:gd name="connsiteX36" fmla="*/ 577299 w 1698908"/>
              <a:gd name="connsiteY36" fmla="*/ 1022720 h 1600062"/>
              <a:gd name="connsiteX37" fmla="*/ 610287 w 1698908"/>
              <a:gd name="connsiteY37" fmla="*/ 973234 h 1600062"/>
              <a:gd name="connsiteX38" fmla="*/ 676264 w 1698908"/>
              <a:gd name="connsiteY38" fmla="*/ 940243 h 1600062"/>
              <a:gd name="connsiteX39" fmla="*/ 775230 w 1698908"/>
              <a:gd name="connsiteY39" fmla="*/ 907252 h 1600062"/>
              <a:gd name="connsiteX40" fmla="*/ 874195 w 1698908"/>
              <a:gd name="connsiteY40" fmla="*/ 874261 h 1600062"/>
              <a:gd name="connsiteX41" fmla="*/ 923678 w 1698908"/>
              <a:gd name="connsiteY41" fmla="*/ 857765 h 1600062"/>
              <a:gd name="connsiteX42" fmla="*/ 973161 w 1698908"/>
              <a:gd name="connsiteY42" fmla="*/ 841270 h 1600062"/>
              <a:gd name="connsiteX43" fmla="*/ 1022644 w 1698908"/>
              <a:gd name="connsiteY43" fmla="*/ 808279 h 1600062"/>
              <a:gd name="connsiteX44" fmla="*/ 1138103 w 1698908"/>
              <a:gd name="connsiteY44" fmla="*/ 709306 h 1600062"/>
              <a:gd name="connsiteX45" fmla="*/ 1187586 w 1698908"/>
              <a:gd name="connsiteY45" fmla="*/ 692810 h 1600062"/>
              <a:gd name="connsiteX46" fmla="*/ 1220575 w 1698908"/>
              <a:gd name="connsiteY46" fmla="*/ 643324 h 1600062"/>
              <a:gd name="connsiteX47" fmla="*/ 1270057 w 1698908"/>
              <a:gd name="connsiteY47" fmla="*/ 626828 h 1600062"/>
              <a:gd name="connsiteX48" fmla="*/ 1319540 w 1698908"/>
              <a:gd name="connsiteY48" fmla="*/ 593837 h 1600062"/>
              <a:gd name="connsiteX49" fmla="*/ 1352529 w 1698908"/>
              <a:gd name="connsiteY49" fmla="*/ 544351 h 1600062"/>
              <a:gd name="connsiteX50" fmla="*/ 1402011 w 1698908"/>
              <a:gd name="connsiteY50" fmla="*/ 511360 h 1600062"/>
              <a:gd name="connsiteX51" fmla="*/ 1418506 w 1698908"/>
              <a:gd name="connsiteY51" fmla="*/ 461873 h 1600062"/>
              <a:gd name="connsiteX52" fmla="*/ 1632931 w 1698908"/>
              <a:gd name="connsiteY52" fmla="*/ 478369 h 1600062"/>
              <a:gd name="connsiteX53" fmla="*/ 1665919 w 1698908"/>
              <a:gd name="connsiteY53" fmla="*/ 527855 h 1600062"/>
              <a:gd name="connsiteX54" fmla="*/ 1698908 w 1698908"/>
              <a:gd name="connsiteY54" fmla="*/ 626828 h 1600062"/>
              <a:gd name="connsiteX55" fmla="*/ 1682414 w 1698908"/>
              <a:gd name="connsiteY55" fmla="*/ 890756 h 1600062"/>
              <a:gd name="connsiteX56" fmla="*/ 1566954 w 1698908"/>
              <a:gd name="connsiteY56" fmla="*/ 1022720 h 1600062"/>
              <a:gd name="connsiteX57" fmla="*/ 1467988 w 1698908"/>
              <a:gd name="connsiteY57" fmla="*/ 1088702 h 1600062"/>
              <a:gd name="connsiteX58" fmla="*/ 1336034 w 1698908"/>
              <a:gd name="connsiteY58" fmla="*/ 1055711 h 1600062"/>
              <a:gd name="connsiteX59" fmla="*/ 1237069 w 1698908"/>
              <a:gd name="connsiteY59" fmla="*/ 956738 h 1600062"/>
              <a:gd name="connsiteX60" fmla="*/ 1220575 w 1698908"/>
              <a:gd name="connsiteY60" fmla="*/ 907252 h 1600062"/>
              <a:gd name="connsiteX61" fmla="*/ 1022644 w 1698908"/>
              <a:gd name="connsiteY61" fmla="*/ 808279 h 1600062"/>
              <a:gd name="connsiteX62" fmla="*/ 874195 w 1698908"/>
              <a:gd name="connsiteY62" fmla="*/ 775288 h 1600062"/>
              <a:gd name="connsiteX63" fmla="*/ 511322 w 1698908"/>
              <a:gd name="connsiteY63" fmla="*/ 791783 h 1600062"/>
              <a:gd name="connsiteX64" fmla="*/ 412356 w 1698908"/>
              <a:gd name="connsiteY64" fmla="*/ 824774 h 1600062"/>
              <a:gd name="connsiteX65" fmla="*/ 346379 w 1698908"/>
              <a:gd name="connsiteY65" fmla="*/ 841270 h 1600062"/>
              <a:gd name="connsiteX66" fmla="*/ 296897 w 1698908"/>
              <a:gd name="connsiteY66" fmla="*/ 857765 h 1600062"/>
              <a:gd name="connsiteX67" fmla="*/ 49483 w 1698908"/>
              <a:gd name="connsiteY67" fmla="*/ 874261 h 1600062"/>
              <a:gd name="connsiteX68" fmla="*/ 49483 w 1698908"/>
              <a:gd name="connsiteY68" fmla="*/ 874261 h 16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98908" h="1600062">
                <a:moveTo>
                  <a:pt x="0" y="709306"/>
                </a:moveTo>
                <a:lnTo>
                  <a:pt x="0" y="709306"/>
                </a:lnTo>
                <a:cubicBezTo>
                  <a:pt x="49483" y="703807"/>
                  <a:pt x="98701" y="694800"/>
                  <a:pt x="148448" y="692810"/>
                </a:cubicBezTo>
                <a:cubicBezTo>
                  <a:pt x="373757" y="683797"/>
                  <a:pt x="600490" y="700170"/>
                  <a:pt x="824713" y="676315"/>
                </a:cubicBezTo>
                <a:cubicBezTo>
                  <a:pt x="864139" y="672121"/>
                  <a:pt x="923678" y="610333"/>
                  <a:pt x="923678" y="610333"/>
                </a:cubicBezTo>
                <a:cubicBezTo>
                  <a:pt x="929176" y="593837"/>
                  <a:pt x="932396" y="576398"/>
                  <a:pt x="940172" y="560846"/>
                </a:cubicBezTo>
                <a:cubicBezTo>
                  <a:pt x="949037" y="543114"/>
                  <a:pt x="971997" y="531150"/>
                  <a:pt x="973161" y="511360"/>
                </a:cubicBezTo>
                <a:cubicBezTo>
                  <a:pt x="985261" y="305660"/>
                  <a:pt x="991767" y="333075"/>
                  <a:pt x="923678" y="230937"/>
                </a:cubicBezTo>
                <a:cubicBezTo>
                  <a:pt x="897568" y="126489"/>
                  <a:pt x="919759" y="183818"/>
                  <a:pt x="841207" y="65982"/>
                </a:cubicBezTo>
                <a:cubicBezTo>
                  <a:pt x="830211" y="49486"/>
                  <a:pt x="827025" y="22765"/>
                  <a:pt x="808218" y="16495"/>
                </a:cubicBezTo>
                <a:lnTo>
                  <a:pt x="758736" y="0"/>
                </a:lnTo>
                <a:cubicBezTo>
                  <a:pt x="714751" y="5498"/>
                  <a:pt x="670394" y="8565"/>
                  <a:pt x="626782" y="16495"/>
                </a:cubicBezTo>
                <a:cubicBezTo>
                  <a:pt x="609676" y="19605"/>
                  <a:pt x="589593" y="20696"/>
                  <a:pt x="577299" y="32991"/>
                </a:cubicBezTo>
                <a:cubicBezTo>
                  <a:pt x="549264" y="61028"/>
                  <a:pt x="511322" y="131964"/>
                  <a:pt x="511322" y="131964"/>
                </a:cubicBezTo>
                <a:cubicBezTo>
                  <a:pt x="483991" y="241298"/>
                  <a:pt x="486323" y="200389"/>
                  <a:pt x="511322" y="362900"/>
                </a:cubicBezTo>
                <a:cubicBezTo>
                  <a:pt x="513966" y="380086"/>
                  <a:pt x="516954" y="398809"/>
                  <a:pt x="527816" y="412387"/>
                </a:cubicBezTo>
                <a:cubicBezTo>
                  <a:pt x="540199" y="427868"/>
                  <a:pt x="562070" y="432686"/>
                  <a:pt x="577299" y="445378"/>
                </a:cubicBezTo>
                <a:cubicBezTo>
                  <a:pt x="595219" y="460312"/>
                  <a:pt x="611849" y="476943"/>
                  <a:pt x="626782" y="494864"/>
                </a:cubicBezTo>
                <a:cubicBezTo>
                  <a:pt x="639473" y="510094"/>
                  <a:pt x="647079" y="529121"/>
                  <a:pt x="659770" y="544351"/>
                </a:cubicBezTo>
                <a:cubicBezTo>
                  <a:pt x="674703" y="562272"/>
                  <a:pt x="694320" y="575916"/>
                  <a:pt x="709253" y="593837"/>
                </a:cubicBezTo>
                <a:cubicBezTo>
                  <a:pt x="721944" y="609067"/>
                  <a:pt x="729550" y="628094"/>
                  <a:pt x="742241" y="643324"/>
                </a:cubicBezTo>
                <a:cubicBezTo>
                  <a:pt x="810124" y="724790"/>
                  <a:pt x="795163" y="666699"/>
                  <a:pt x="857701" y="791783"/>
                </a:cubicBezTo>
                <a:cubicBezTo>
                  <a:pt x="868697" y="813777"/>
                  <a:pt x="878491" y="836415"/>
                  <a:pt x="890690" y="857765"/>
                </a:cubicBezTo>
                <a:cubicBezTo>
                  <a:pt x="900525" y="874978"/>
                  <a:pt x="914813" y="889520"/>
                  <a:pt x="923678" y="907252"/>
                </a:cubicBezTo>
                <a:cubicBezTo>
                  <a:pt x="931453" y="922804"/>
                  <a:pt x="936263" y="939796"/>
                  <a:pt x="940172" y="956738"/>
                </a:cubicBezTo>
                <a:cubicBezTo>
                  <a:pt x="952780" y="1011376"/>
                  <a:pt x="962165" y="1066708"/>
                  <a:pt x="973161" y="1121693"/>
                </a:cubicBezTo>
                <a:lnTo>
                  <a:pt x="989655" y="1204170"/>
                </a:lnTo>
                <a:cubicBezTo>
                  <a:pt x="984157" y="1297645"/>
                  <a:pt x="982477" y="1391422"/>
                  <a:pt x="973161" y="1484594"/>
                </a:cubicBezTo>
                <a:cubicBezTo>
                  <a:pt x="971431" y="1501895"/>
                  <a:pt x="967528" y="1520502"/>
                  <a:pt x="956667" y="1534080"/>
                </a:cubicBezTo>
                <a:cubicBezTo>
                  <a:pt x="944283" y="1549560"/>
                  <a:pt x="925299" y="1559019"/>
                  <a:pt x="907184" y="1567071"/>
                </a:cubicBezTo>
                <a:cubicBezTo>
                  <a:pt x="875408" y="1581195"/>
                  <a:pt x="808218" y="1600062"/>
                  <a:pt x="808218" y="1600062"/>
                </a:cubicBezTo>
                <a:cubicBezTo>
                  <a:pt x="691953" y="1585528"/>
                  <a:pt x="693674" y="1600612"/>
                  <a:pt x="610287" y="1550576"/>
                </a:cubicBezTo>
                <a:cubicBezTo>
                  <a:pt x="576290" y="1530176"/>
                  <a:pt x="511322" y="1484594"/>
                  <a:pt x="511322" y="1484594"/>
                </a:cubicBezTo>
                <a:cubicBezTo>
                  <a:pt x="500326" y="1462600"/>
                  <a:pt x="492625" y="1438622"/>
                  <a:pt x="478333" y="1418612"/>
                </a:cubicBezTo>
                <a:cubicBezTo>
                  <a:pt x="464775" y="1399629"/>
                  <a:pt x="430145" y="1392416"/>
                  <a:pt x="428851" y="1369125"/>
                </a:cubicBezTo>
                <a:cubicBezTo>
                  <a:pt x="413671" y="1095860"/>
                  <a:pt x="412390" y="1171151"/>
                  <a:pt x="527816" y="1072207"/>
                </a:cubicBezTo>
                <a:cubicBezTo>
                  <a:pt x="545527" y="1057025"/>
                  <a:pt x="562366" y="1040641"/>
                  <a:pt x="577299" y="1022720"/>
                </a:cubicBezTo>
                <a:cubicBezTo>
                  <a:pt x="589990" y="1007490"/>
                  <a:pt x="595058" y="985926"/>
                  <a:pt x="610287" y="973234"/>
                </a:cubicBezTo>
                <a:cubicBezTo>
                  <a:pt x="629176" y="957492"/>
                  <a:pt x="653434" y="949376"/>
                  <a:pt x="676264" y="940243"/>
                </a:cubicBezTo>
                <a:cubicBezTo>
                  <a:pt x="708550" y="927328"/>
                  <a:pt x="742241" y="918249"/>
                  <a:pt x="775230" y="907252"/>
                </a:cubicBezTo>
                <a:lnTo>
                  <a:pt x="874195" y="874261"/>
                </a:lnTo>
                <a:lnTo>
                  <a:pt x="923678" y="857765"/>
                </a:lnTo>
                <a:lnTo>
                  <a:pt x="973161" y="841270"/>
                </a:lnTo>
                <a:cubicBezTo>
                  <a:pt x="989655" y="830273"/>
                  <a:pt x="1007415" y="820971"/>
                  <a:pt x="1022644" y="808279"/>
                </a:cubicBezTo>
                <a:cubicBezTo>
                  <a:pt x="1086461" y="755093"/>
                  <a:pt x="1059479" y="754238"/>
                  <a:pt x="1138103" y="709306"/>
                </a:cubicBezTo>
                <a:cubicBezTo>
                  <a:pt x="1153199" y="700679"/>
                  <a:pt x="1171092" y="698309"/>
                  <a:pt x="1187586" y="692810"/>
                </a:cubicBezTo>
                <a:cubicBezTo>
                  <a:pt x="1198582" y="676315"/>
                  <a:pt x="1205095" y="655709"/>
                  <a:pt x="1220575" y="643324"/>
                </a:cubicBezTo>
                <a:cubicBezTo>
                  <a:pt x="1234151" y="632462"/>
                  <a:pt x="1254506" y="634604"/>
                  <a:pt x="1270057" y="626828"/>
                </a:cubicBezTo>
                <a:cubicBezTo>
                  <a:pt x="1287788" y="617962"/>
                  <a:pt x="1303046" y="604834"/>
                  <a:pt x="1319540" y="593837"/>
                </a:cubicBezTo>
                <a:cubicBezTo>
                  <a:pt x="1330536" y="577342"/>
                  <a:pt x="1338511" y="558370"/>
                  <a:pt x="1352529" y="544351"/>
                </a:cubicBezTo>
                <a:cubicBezTo>
                  <a:pt x="1366546" y="530333"/>
                  <a:pt x="1389628" y="526840"/>
                  <a:pt x="1402011" y="511360"/>
                </a:cubicBezTo>
                <a:cubicBezTo>
                  <a:pt x="1412873" y="497782"/>
                  <a:pt x="1413008" y="478369"/>
                  <a:pt x="1418506" y="461873"/>
                </a:cubicBezTo>
                <a:cubicBezTo>
                  <a:pt x="1489981" y="467372"/>
                  <a:pt x="1563666" y="459897"/>
                  <a:pt x="1632931" y="478369"/>
                </a:cubicBezTo>
                <a:cubicBezTo>
                  <a:pt x="1652086" y="483477"/>
                  <a:pt x="1657868" y="509739"/>
                  <a:pt x="1665919" y="527855"/>
                </a:cubicBezTo>
                <a:cubicBezTo>
                  <a:pt x="1680042" y="559634"/>
                  <a:pt x="1698908" y="626828"/>
                  <a:pt x="1698908" y="626828"/>
                </a:cubicBezTo>
                <a:cubicBezTo>
                  <a:pt x="1693410" y="714804"/>
                  <a:pt x="1701948" y="804800"/>
                  <a:pt x="1682414" y="890756"/>
                </a:cubicBezTo>
                <a:cubicBezTo>
                  <a:pt x="1660319" y="987984"/>
                  <a:pt x="1621989" y="976854"/>
                  <a:pt x="1566954" y="1022720"/>
                </a:cubicBezTo>
                <a:cubicBezTo>
                  <a:pt x="1484585" y="1091366"/>
                  <a:pt x="1554949" y="1059714"/>
                  <a:pt x="1467988" y="1088702"/>
                </a:cubicBezTo>
                <a:cubicBezTo>
                  <a:pt x="1462828" y="1087670"/>
                  <a:pt x="1353592" y="1069368"/>
                  <a:pt x="1336034" y="1055711"/>
                </a:cubicBezTo>
                <a:cubicBezTo>
                  <a:pt x="1299208" y="1027066"/>
                  <a:pt x="1237069" y="956738"/>
                  <a:pt x="1237069" y="956738"/>
                </a:cubicBezTo>
                <a:cubicBezTo>
                  <a:pt x="1231571" y="940243"/>
                  <a:pt x="1232869" y="919547"/>
                  <a:pt x="1220575" y="907252"/>
                </a:cubicBezTo>
                <a:cubicBezTo>
                  <a:pt x="1156626" y="843298"/>
                  <a:pt x="1103137" y="835112"/>
                  <a:pt x="1022644" y="808279"/>
                </a:cubicBezTo>
                <a:cubicBezTo>
                  <a:pt x="941432" y="781206"/>
                  <a:pt x="990315" y="794642"/>
                  <a:pt x="874195" y="775288"/>
                </a:cubicBezTo>
                <a:cubicBezTo>
                  <a:pt x="753237" y="780786"/>
                  <a:pt x="631715" y="778883"/>
                  <a:pt x="511322" y="791783"/>
                </a:cubicBezTo>
                <a:cubicBezTo>
                  <a:pt x="476747" y="795488"/>
                  <a:pt x="446091" y="816339"/>
                  <a:pt x="412356" y="824774"/>
                </a:cubicBezTo>
                <a:cubicBezTo>
                  <a:pt x="390364" y="830273"/>
                  <a:pt x="368176" y="835042"/>
                  <a:pt x="346379" y="841270"/>
                </a:cubicBezTo>
                <a:cubicBezTo>
                  <a:pt x="329662" y="846047"/>
                  <a:pt x="313869" y="853993"/>
                  <a:pt x="296897" y="857765"/>
                </a:cubicBezTo>
                <a:cubicBezTo>
                  <a:pt x="186063" y="882397"/>
                  <a:pt x="176717" y="874261"/>
                  <a:pt x="49483" y="874261"/>
                </a:cubicBezTo>
                <a:lnTo>
                  <a:pt x="49483" y="874261"/>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40" name="Picture 3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1" name="Picture 4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40451636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Park in the Garage</a:t>
            </a:r>
            <a:endParaRPr lang="en-US" dirty="0"/>
          </a:p>
        </p:txBody>
      </p:sp>
      <p:sp>
        <p:nvSpPr>
          <p:cNvPr id="3" name="Content Placeholder 2"/>
          <p:cNvSpPr>
            <a:spLocks noGrp="1"/>
          </p:cNvSpPr>
          <p:nvPr>
            <p:ph idx="1"/>
          </p:nvPr>
        </p:nvSpPr>
        <p:spPr>
          <a:xfrm>
            <a:off x="457200" y="1063545"/>
            <a:ext cx="8432800" cy="4525963"/>
          </a:xfrm>
        </p:spPr>
        <p:txBody>
          <a:bodyPr>
            <a:normAutofit/>
          </a:bodyPr>
          <a:lstStyle/>
          <a:p>
            <a:pPr marL="0" indent="0">
              <a:buNone/>
            </a:pPr>
            <a:r>
              <a:rPr lang="en-US" sz="2400" dirty="0" smtClean="0"/>
              <a:t>Robots must start on or behind the starting mark and park in the garage (box or tape outline on board), </a:t>
            </a:r>
            <a:r>
              <a:rPr lang="en-US" sz="2000" dirty="0" smtClean="0"/>
              <a:t>If they touch the garage they must start over at the starting line</a:t>
            </a:r>
          </a:p>
          <a:p>
            <a:pPr marL="914400" lvl="1" indent="-457200">
              <a:buFont typeface="+mj-lt"/>
              <a:buAutoNum type="arabicPeriod"/>
            </a:pPr>
            <a:r>
              <a:rPr lang="en-US" sz="2200" dirty="0" smtClean="0"/>
              <a:t>Start with the garage straight across from the starting line</a:t>
            </a:r>
          </a:p>
          <a:p>
            <a:pPr lvl="2"/>
            <a:r>
              <a:rPr lang="en-US" sz="2200" dirty="0" smtClean="0"/>
              <a:t>Garage can be roomy and then make it a tight fit</a:t>
            </a:r>
          </a:p>
          <a:p>
            <a:pPr marL="914400" lvl="1" indent="-457200">
              <a:buFont typeface="+mj-lt"/>
              <a:buAutoNum type="arabicPeriod"/>
            </a:pPr>
            <a:r>
              <a:rPr lang="en-US" sz="2200" dirty="0" smtClean="0"/>
              <a:t>Move the garage to various distances and locations</a:t>
            </a:r>
          </a:p>
          <a:p>
            <a:pPr marL="914400" lvl="1" indent="-457200">
              <a:buFont typeface="+mj-lt"/>
              <a:buAutoNum type="arabicPeriod"/>
            </a:pPr>
            <a:r>
              <a:rPr lang="en-US" sz="2200" dirty="0"/>
              <a:t>Using the </a:t>
            </a:r>
            <a:r>
              <a:rPr lang="en-US" sz="2200" dirty="0" err="1" smtClean="0">
                <a:latin typeface="Courier"/>
                <a:cs typeface="Courier"/>
              </a:rPr>
              <a:t>shut_down_in</a:t>
            </a:r>
            <a:r>
              <a:rPr lang="en-US" sz="2200" dirty="0" smtClean="0">
                <a:latin typeface="Courier"/>
                <a:cs typeface="Courier"/>
              </a:rPr>
              <a:t>(</a:t>
            </a:r>
            <a:r>
              <a:rPr lang="en-US" sz="2200" dirty="0">
                <a:latin typeface="Courier"/>
                <a:cs typeface="Courier"/>
              </a:rPr>
              <a:t>); </a:t>
            </a:r>
            <a:r>
              <a:rPr lang="en-US" sz="2200" dirty="0"/>
              <a:t>give this a </a:t>
            </a:r>
            <a:r>
              <a:rPr lang="en-US" sz="2200" dirty="0" smtClean="0"/>
              <a:t>60 </a:t>
            </a:r>
            <a:r>
              <a:rPr lang="en-US" sz="2200" dirty="0"/>
              <a:t>second time limit</a:t>
            </a:r>
          </a:p>
          <a:p>
            <a:pPr marL="457200" lvl="1" indent="0">
              <a:buNone/>
            </a:pPr>
            <a:endParaRPr lang="en-US" sz="2000" dirty="0" smtClean="0"/>
          </a:p>
          <a:p>
            <a:pPr marL="914400" lvl="1" indent="-514350"/>
            <a:endParaRPr lang="en-US" sz="2400" dirty="0"/>
          </a:p>
        </p:txBody>
      </p:sp>
      <p:grpSp>
        <p:nvGrpSpPr>
          <p:cNvPr id="19" name="Group 18"/>
          <p:cNvGrpSpPr/>
          <p:nvPr/>
        </p:nvGrpSpPr>
        <p:grpSpPr>
          <a:xfrm>
            <a:off x="692654" y="4078594"/>
            <a:ext cx="3590925" cy="1793875"/>
            <a:chOff x="692654" y="3071694"/>
            <a:chExt cx="3590925" cy="1793875"/>
          </a:xfrm>
        </p:grpSpPr>
        <p:grpSp>
          <p:nvGrpSpPr>
            <p:cNvPr id="18" name="Group 17"/>
            <p:cNvGrpSpPr/>
            <p:nvPr/>
          </p:nvGrpSpPr>
          <p:grpSpPr>
            <a:xfrm>
              <a:off x="692654" y="3071694"/>
              <a:ext cx="3590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5" name="Group 34"/>
            <p:cNvGrpSpPr/>
            <p:nvPr/>
          </p:nvGrpSpPr>
          <p:grpSpPr>
            <a:xfrm>
              <a:off x="2892021" y="3638118"/>
              <a:ext cx="857251" cy="736600"/>
              <a:chOff x="936624" y="3121025"/>
              <a:chExt cx="857251" cy="736600"/>
            </a:xfrm>
          </p:grpSpPr>
          <p:sp>
            <p:nvSpPr>
              <p:cNvPr id="36" name="Rectangle 3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43" name="Line 7"/>
            <p:cNvSpPr>
              <a:spLocks noChangeShapeType="1"/>
            </p:cNvSpPr>
            <p:nvPr/>
          </p:nvSpPr>
          <p:spPr bwMode="auto">
            <a:xfrm>
              <a:off x="1782335" y="3843220"/>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49" name="Group 48"/>
            <p:cNvGrpSpPr/>
            <p:nvPr/>
          </p:nvGrpSpPr>
          <p:grpSpPr>
            <a:xfrm>
              <a:off x="2790091" y="3569525"/>
              <a:ext cx="1007382" cy="929428"/>
              <a:chOff x="2780896" y="3953604"/>
              <a:chExt cx="1007382" cy="929428"/>
            </a:xfrm>
          </p:grpSpPr>
          <p:cxnSp>
            <p:nvCxnSpPr>
              <p:cNvPr id="46" name="Straight Connector 45"/>
              <p:cNvCxnSpPr>
                <a:stCxn id="5"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Group 6"/>
          <p:cNvGrpSpPr/>
          <p:nvPr/>
        </p:nvGrpSpPr>
        <p:grpSpPr>
          <a:xfrm>
            <a:off x="4419376" y="4375070"/>
            <a:ext cx="3590925" cy="1793875"/>
            <a:chOff x="4935628" y="3359186"/>
            <a:chExt cx="3590925" cy="1793875"/>
          </a:xfrm>
        </p:grpSpPr>
        <p:grpSp>
          <p:nvGrpSpPr>
            <p:cNvPr id="50" name="Group 49"/>
            <p:cNvGrpSpPr/>
            <p:nvPr/>
          </p:nvGrpSpPr>
          <p:grpSpPr>
            <a:xfrm>
              <a:off x="4935628" y="3359186"/>
              <a:ext cx="3590925" cy="1793875"/>
              <a:chOff x="2520950" y="4906962"/>
              <a:chExt cx="3590925"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2" name="TextBox 5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4" name="Group 63"/>
            <p:cNvGrpSpPr/>
            <p:nvPr/>
          </p:nvGrpSpPr>
          <p:grpSpPr>
            <a:xfrm rot="19004405">
              <a:off x="6862724" y="3720171"/>
              <a:ext cx="1007382" cy="929428"/>
              <a:chOff x="2780896" y="3953604"/>
              <a:chExt cx="1007382" cy="929428"/>
            </a:xfrm>
          </p:grpSpPr>
          <p:cxnSp>
            <p:nvCxnSpPr>
              <p:cNvPr id="65" name="Straight Connector 64"/>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68" name="Picture 6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579126245"/>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67" y="293994"/>
            <a:ext cx="8229600" cy="650596"/>
          </a:xfrm>
        </p:spPr>
        <p:txBody>
          <a:bodyPr>
            <a:normAutofit fontScale="90000"/>
          </a:bodyPr>
          <a:lstStyle/>
          <a:p>
            <a:r>
              <a:rPr lang="en-US" sz="3600" dirty="0" smtClean="0"/>
              <a:t>Programming the robot to start automatically when it senses a light</a:t>
            </a:r>
            <a:endParaRPr lang="en-US" sz="3600" dirty="0"/>
          </a:p>
        </p:txBody>
      </p:sp>
      <p:sp>
        <p:nvSpPr>
          <p:cNvPr id="4" name="Rectangle 3"/>
          <p:cNvSpPr/>
          <p:nvPr/>
        </p:nvSpPr>
        <p:spPr>
          <a:xfrm>
            <a:off x="206470" y="1075218"/>
            <a:ext cx="8770093" cy="5062924"/>
          </a:xfrm>
          <a:prstGeom prst="rect">
            <a:avLst/>
          </a:prstGeom>
        </p:spPr>
        <p:txBody>
          <a:bodyPr wrap="square">
            <a:spAutoFit/>
          </a:bodyPr>
          <a:lstStyle/>
          <a:p>
            <a:pPr lvl="0"/>
            <a:r>
              <a:rPr lang="en-US" sz="1700" b="1" dirty="0" smtClean="0"/>
              <a:t>Goals</a:t>
            </a:r>
          </a:p>
          <a:p>
            <a:pPr marL="285750" lvl="0" indent="-285750">
              <a:buFont typeface="Arial"/>
              <a:buChar char="•"/>
            </a:pPr>
            <a:r>
              <a:rPr lang="en-US" sz="1700" dirty="0" smtClean="0"/>
              <a:t>Learn how to use the  </a:t>
            </a:r>
            <a:r>
              <a:rPr lang="en-US" sz="1700" dirty="0" err="1" smtClean="0">
                <a:latin typeface="Courier"/>
                <a:cs typeface="Courier"/>
              </a:rPr>
              <a:t>wait_for_light</a:t>
            </a:r>
            <a:r>
              <a:rPr lang="en-US" sz="1700" dirty="0" smtClean="0">
                <a:latin typeface="Courier"/>
                <a:cs typeface="Courier"/>
              </a:rPr>
              <a:t>(</a:t>
            </a:r>
            <a:r>
              <a:rPr lang="en-US" sz="1700" dirty="0">
                <a:latin typeface="Courier"/>
                <a:cs typeface="Courier"/>
              </a:rPr>
              <a:t>); </a:t>
            </a:r>
            <a:r>
              <a:rPr lang="en-US" sz="1700" dirty="0" smtClean="0">
                <a:cs typeface="Courier"/>
              </a:rPr>
              <a:t>function to have the robot sense a light and start </a:t>
            </a:r>
          </a:p>
          <a:p>
            <a:pPr marL="285750" lvl="0" indent="-285750">
              <a:buFont typeface="Arial"/>
              <a:buChar char="•"/>
            </a:pPr>
            <a:r>
              <a:rPr lang="en-US" sz="1700" dirty="0" smtClean="0">
                <a:cs typeface="Courier"/>
              </a:rPr>
              <a:t>Students will start working with and becoming familiar with using sensors</a:t>
            </a:r>
          </a:p>
          <a:p>
            <a:pPr marL="285750" lvl="0" indent="-285750">
              <a:buFont typeface="Arial"/>
              <a:buChar char="•"/>
            </a:pPr>
            <a:r>
              <a:rPr lang="en-US" sz="1700" dirty="0" smtClean="0">
                <a:cs typeface="Courier"/>
              </a:rPr>
              <a:t>Student will learn how to access and use the sensor list and sensor graph features on </a:t>
            </a:r>
            <a:r>
              <a:rPr lang="en-US" sz="1700" dirty="0" smtClean="0">
                <a:latin typeface="+mj-lt"/>
                <a:cs typeface="Courier"/>
              </a:rPr>
              <a:t>the Link</a:t>
            </a:r>
            <a:endParaRPr lang="en-US" sz="1700" dirty="0">
              <a:latin typeface="+mj-lt"/>
              <a:cs typeface="Courier"/>
            </a:endParaRPr>
          </a:p>
          <a:p>
            <a:pPr lvl="0"/>
            <a:r>
              <a:rPr lang="en-US" sz="1700" b="1" dirty="0" smtClean="0">
                <a:latin typeface="+mj-lt"/>
                <a:cs typeface="Courier"/>
              </a:rPr>
              <a:t>*Autonomous robots need to start automatically when they sense a light </a:t>
            </a:r>
            <a:endParaRPr lang="en-US" sz="1700" b="1" dirty="0">
              <a:latin typeface="+mj-lt"/>
            </a:endParaRPr>
          </a:p>
          <a:p>
            <a:pPr lvl="0"/>
            <a:r>
              <a:rPr lang="en-US" sz="1700" b="1" dirty="0" smtClean="0"/>
              <a:t>Preparation</a:t>
            </a:r>
          </a:p>
          <a:p>
            <a:pPr marL="285750" lvl="0" indent="-285750">
              <a:buFont typeface="Arial"/>
              <a:buChar char="•"/>
            </a:pPr>
            <a:r>
              <a:rPr lang="en-US" sz="1700" dirty="0" smtClean="0"/>
              <a:t>You will need the </a:t>
            </a:r>
            <a:r>
              <a:rPr lang="en-US" sz="1700" dirty="0" err="1"/>
              <a:t>D</a:t>
            </a:r>
            <a:r>
              <a:rPr lang="en-US" sz="1700" dirty="0" err="1" smtClean="0"/>
              <a:t>emoBot</a:t>
            </a:r>
            <a:r>
              <a:rPr lang="en-US" sz="1700" dirty="0" smtClean="0"/>
              <a:t> built and ready to go</a:t>
            </a:r>
          </a:p>
          <a:p>
            <a:pPr marL="285750" lvl="0" indent="-285750">
              <a:buFont typeface="Arial"/>
              <a:buChar char="•"/>
            </a:pPr>
            <a:r>
              <a:rPr lang="en-US" sz="1700" dirty="0" smtClean="0"/>
              <a:t>You will need computers with the KISS IDE </a:t>
            </a:r>
          </a:p>
          <a:p>
            <a:pPr marL="285750" lvl="0" indent="-285750">
              <a:buFont typeface="Arial"/>
              <a:buChar char="•"/>
            </a:pPr>
            <a:r>
              <a:rPr lang="en-US" sz="1700" dirty="0" smtClean="0"/>
              <a:t>You will need the USB download cable</a:t>
            </a:r>
          </a:p>
          <a:p>
            <a:pPr marL="285750" lvl="0" indent="-285750">
              <a:buFont typeface="Arial"/>
              <a:buChar char="•"/>
            </a:pPr>
            <a:r>
              <a:rPr lang="en-US" sz="1700" dirty="0" smtClean="0"/>
              <a:t>You will need a light sensor and something to attach it to the robot (</a:t>
            </a:r>
            <a:r>
              <a:rPr lang="en-US" sz="1700" dirty="0" err="1" smtClean="0"/>
              <a:t>uglu</a:t>
            </a:r>
            <a:r>
              <a:rPr lang="en-US" sz="1700" dirty="0" smtClean="0"/>
              <a:t>, tape </a:t>
            </a:r>
            <a:r>
              <a:rPr lang="en-US" sz="1700" dirty="0" err="1" smtClean="0"/>
              <a:t>etc</a:t>
            </a:r>
            <a:r>
              <a:rPr lang="en-US" sz="1700" dirty="0" smtClean="0"/>
              <a:t>)</a:t>
            </a:r>
          </a:p>
          <a:p>
            <a:pPr marL="285750" lvl="0" indent="-285750">
              <a:buFont typeface="Arial"/>
              <a:buChar char="•"/>
            </a:pPr>
            <a:r>
              <a:rPr lang="en-US" sz="1700" dirty="0" smtClean="0"/>
              <a:t>The light sensor</a:t>
            </a:r>
          </a:p>
          <a:p>
            <a:pPr marL="285750" lvl="0" indent="-285750">
              <a:buFont typeface="Arial"/>
              <a:buChar char="•"/>
            </a:pPr>
            <a:r>
              <a:rPr lang="en-US" sz="1700" dirty="0" smtClean="0"/>
              <a:t>A flashlight *THE SENSOR IS AN INFRARED SENSOR SO MOST LED LIGHTS WILL NOT WORK (YOU NEED AN INCANDESCENT)</a:t>
            </a:r>
          </a:p>
          <a:p>
            <a:pPr lvl="0"/>
            <a:r>
              <a:rPr lang="en-US" sz="1700" b="1" dirty="0" smtClean="0"/>
              <a:t>Activity</a:t>
            </a:r>
          </a:p>
          <a:p>
            <a:pPr lvl="0"/>
            <a:r>
              <a:rPr lang="en-US" sz="1700" dirty="0" smtClean="0"/>
              <a:t>Follow the slides to make the robot start automatically when it senses a light</a:t>
            </a:r>
          </a:p>
          <a:p>
            <a:pPr lvl="0"/>
            <a:endParaRPr lang="en-US" sz="1700" dirty="0" smtClean="0"/>
          </a:p>
          <a:p>
            <a:r>
              <a:rPr lang="en-US" sz="1700" dirty="0">
                <a:cs typeface="Courier"/>
              </a:rPr>
              <a:t>You can </a:t>
            </a:r>
            <a:r>
              <a:rPr lang="en-US" sz="1700" dirty="0" smtClean="0">
                <a:cs typeface="Courier"/>
              </a:rPr>
              <a:t>add the </a:t>
            </a:r>
            <a:r>
              <a:rPr lang="en-US" sz="1700" dirty="0" err="1" smtClean="0">
                <a:latin typeface="Courier"/>
                <a:cs typeface="Courier"/>
              </a:rPr>
              <a:t>wait_for_light</a:t>
            </a:r>
            <a:r>
              <a:rPr lang="en-US" sz="1700" dirty="0" smtClean="0">
                <a:latin typeface="Courier"/>
                <a:cs typeface="Courier"/>
              </a:rPr>
              <a:t>(</a:t>
            </a:r>
            <a:r>
              <a:rPr lang="en-US" sz="1700" dirty="0">
                <a:latin typeface="Courier"/>
                <a:cs typeface="Courier"/>
              </a:rPr>
              <a:t>); </a:t>
            </a:r>
            <a:r>
              <a:rPr lang="en-US" sz="1700" dirty="0" smtClean="0">
                <a:cs typeface="Courier"/>
              </a:rPr>
              <a:t>to </a:t>
            </a:r>
            <a:r>
              <a:rPr lang="en-US" sz="1700" dirty="0">
                <a:cs typeface="Courier"/>
              </a:rPr>
              <a:t>complete any of the previous </a:t>
            </a:r>
            <a:endParaRPr lang="en-US" sz="1700" dirty="0" smtClean="0">
              <a:cs typeface="Courier"/>
            </a:endParaRPr>
          </a:p>
          <a:p>
            <a:r>
              <a:rPr lang="en-US" sz="1700" dirty="0" smtClean="0">
                <a:cs typeface="Courier"/>
              </a:rPr>
              <a:t>activities</a:t>
            </a:r>
            <a:endParaRPr lang="en-US" sz="1700" dirty="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2264535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r>
              <a:rPr lang="en-US" dirty="0" smtClean="0"/>
              <a:t>Start your programs with a light</a:t>
            </a:r>
            <a:endParaRPr lang="en-US" dirty="0"/>
          </a:p>
        </p:txBody>
      </p:sp>
      <p:sp>
        <p:nvSpPr>
          <p:cNvPr id="4" name="TextBox 3"/>
          <p:cNvSpPr txBox="1"/>
          <p:nvPr/>
        </p:nvSpPr>
        <p:spPr>
          <a:xfrm>
            <a:off x="564514" y="333167"/>
            <a:ext cx="8417439" cy="6155532"/>
          </a:xfrm>
          <a:prstGeom prst="rect">
            <a:avLst/>
          </a:prstGeom>
          <a:noFill/>
        </p:spPr>
        <p:txBody>
          <a:bodyPr wrap="square" rtlCol="0">
            <a:spAutoFit/>
          </a:bodyPr>
          <a:lstStyle/>
          <a:p>
            <a:endParaRPr lang="en-US" sz="2400" dirty="0" smtClean="0">
              <a:latin typeface="Courier"/>
              <a:cs typeface="Courier"/>
            </a:endParaRPr>
          </a:p>
          <a:p>
            <a:endParaRPr lang="en-US" sz="2400" dirty="0">
              <a:latin typeface="Courier"/>
              <a:cs typeface="Courier"/>
            </a:endParaRPr>
          </a:p>
          <a:p>
            <a:r>
              <a:rPr lang="en-US" sz="2300" dirty="0" smtClean="0">
                <a:cs typeface="Courier"/>
              </a:rPr>
              <a:t>The </a:t>
            </a:r>
            <a:r>
              <a:rPr lang="en-US" sz="2300" dirty="0" err="1" smtClean="0">
                <a:latin typeface="Courier"/>
                <a:cs typeface="Courier"/>
              </a:rPr>
              <a:t>wait_for_light</a:t>
            </a:r>
            <a:r>
              <a:rPr lang="en-US" sz="2300" dirty="0" smtClean="0">
                <a:latin typeface="Courier"/>
                <a:cs typeface="Courier"/>
              </a:rPr>
              <a:t>(); </a:t>
            </a:r>
            <a:r>
              <a:rPr lang="en-US" sz="2300" dirty="0" smtClean="0"/>
              <a:t>function allows your program to run when your robot senses a light</a:t>
            </a:r>
          </a:p>
          <a:p>
            <a:pPr marL="285750" indent="-285750">
              <a:buFont typeface="Arial"/>
              <a:buChar char="•"/>
            </a:pPr>
            <a:r>
              <a:rPr lang="en-US" sz="2300" dirty="0"/>
              <a:t>I</a:t>
            </a:r>
            <a:r>
              <a:rPr lang="en-US" sz="2300" dirty="0" smtClean="0"/>
              <a:t>t has a built in calibration routine that will come up on the screen</a:t>
            </a:r>
          </a:p>
          <a:p>
            <a:pPr lvl="1"/>
            <a:r>
              <a:rPr lang="en-US" dirty="0" smtClean="0"/>
              <a:t>(routine is on following slides)</a:t>
            </a:r>
          </a:p>
          <a:p>
            <a:endParaRPr lang="en-US" sz="2300" dirty="0" smtClean="0"/>
          </a:p>
          <a:p>
            <a:r>
              <a:rPr lang="en-US" sz="2300" dirty="0" smtClean="0"/>
              <a:t>Tip: </a:t>
            </a:r>
            <a:r>
              <a:rPr lang="en-US" sz="2300" i="1" dirty="0" smtClean="0"/>
              <a:t>The light sensor senses infrared so it must be an incandescent light and not an LED light</a:t>
            </a:r>
          </a:p>
          <a:p>
            <a:pPr marL="800100" lvl="1" indent="-342900">
              <a:buFont typeface="Arial"/>
              <a:buChar char="•"/>
            </a:pPr>
            <a:r>
              <a:rPr lang="en-US" sz="2300" dirty="0" smtClean="0"/>
              <a:t>You need a flashlight</a:t>
            </a:r>
            <a:endParaRPr lang="en-US" sz="2300" dirty="0"/>
          </a:p>
          <a:p>
            <a:endParaRPr lang="en-US" sz="2300" dirty="0" smtClean="0"/>
          </a:p>
          <a:p>
            <a:r>
              <a:rPr lang="en-US" sz="2300" dirty="0" smtClean="0"/>
              <a:t>The </a:t>
            </a:r>
            <a:r>
              <a:rPr lang="en-US" sz="2300" dirty="0"/>
              <a:t>m</a:t>
            </a:r>
            <a:r>
              <a:rPr lang="en-US" sz="2300" dirty="0" smtClean="0"/>
              <a:t>ore light (infrared) sensed the lower the reported value</a:t>
            </a:r>
          </a:p>
          <a:p>
            <a:endParaRPr lang="en-US" sz="2300" dirty="0"/>
          </a:p>
          <a:p>
            <a:r>
              <a:rPr lang="en-US" sz="2300" b="1" dirty="0"/>
              <a:t>Uses </a:t>
            </a:r>
            <a:endParaRPr lang="en-US" sz="2300" dirty="0"/>
          </a:p>
          <a:p>
            <a:r>
              <a:rPr lang="en-US" sz="2300" dirty="0"/>
              <a:t>The light sensor is used to start Botball robots at the beginning of the </a:t>
            </a:r>
            <a:r>
              <a:rPr lang="en-US" sz="2300" dirty="0" smtClean="0"/>
              <a:t>game</a:t>
            </a:r>
            <a:r>
              <a:rPr lang="en-US" sz="2300" dirty="0"/>
              <a:t> </a:t>
            </a:r>
            <a:r>
              <a:rPr lang="en-US" sz="2300" dirty="0" smtClean="0"/>
              <a:t>and it is a cool way to “automatically” start your robot</a:t>
            </a:r>
            <a:endParaRPr lang="en-US" sz="2300" dirty="0"/>
          </a:p>
          <a:p>
            <a:pPr marL="800100" lvl="1" indent="-342900">
              <a:buFont typeface="Arial"/>
              <a:buChar char="•"/>
            </a:pPr>
            <a:endParaRPr lang="en-US" sz="2400" dirty="0" smtClean="0"/>
          </a:p>
        </p:txBody>
      </p:sp>
      <p:pic>
        <p:nvPicPr>
          <p:cNvPr id="5" name="Picture 4"/>
          <p:cNvPicPr>
            <a:picLocks noChangeAspect="1"/>
          </p:cNvPicPr>
          <p:nvPr/>
        </p:nvPicPr>
        <p:blipFill>
          <a:blip r:embed="rId2"/>
          <a:stretch>
            <a:fillRect/>
          </a:stretch>
        </p:blipFill>
        <p:spPr>
          <a:xfrm>
            <a:off x="5874554" y="3021058"/>
            <a:ext cx="3000285" cy="696024"/>
          </a:xfrm>
          <a:prstGeom prst="rect">
            <a:avLst/>
          </a:prstGeom>
        </p:spPr>
      </p:pic>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1964027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06" y="73612"/>
            <a:ext cx="8229600" cy="1143000"/>
          </a:xfrm>
        </p:spPr>
        <p:txBody>
          <a:bodyPr>
            <a:normAutofit fontScale="90000"/>
          </a:bodyPr>
          <a:lstStyle/>
          <a:p>
            <a:r>
              <a:rPr lang="en-US" dirty="0" smtClean="0"/>
              <a:t>Plug in Your Light Sensor </a:t>
            </a:r>
            <a:br>
              <a:rPr lang="en-US" dirty="0" smtClean="0"/>
            </a:br>
            <a:r>
              <a:rPr lang="en-US" sz="3600" dirty="0" smtClean="0"/>
              <a:t>and get your flashlight!</a:t>
            </a:r>
            <a:endParaRPr lang="en-US" sz="3600" dirty="0"/>
          </a:p>
        </p:txBody>
      </p:sp>
      <p:grpSp>
        <p:nvGrpSpPr>
          <p:cNvPr id="28" name="Group 27"/>
          <p:cNvGrpSpPr/>
          <p:nvPr/>
        </p:nvGrpSpPr>
        <p:grpSpPr>
          <a:xfrm>
            <a:off x="144269" y="1732756"/>
            <a:ext cx="6366571" cy="4501126"/>
            <a:chOff x="291447" y="1732756"/>
            <a:chExt cx="6967426" cy="4822120"/>
          </a:xfrm>
        </p:grpSpPr>
        <p:grpSp>
          <p:nvGrpSpPr>
            <p:cNvPr id="4" name="Group 3"/>
            <p:cNvGrpSpPr/>
            <p:nvPr/>
          </p:nvGrpSpPr>
          <p:grpSpPr>
            <a:xfrm>
              <a:off x="1555127" y="1732756"/>
              <a:ext cx="5703746" cy="3862203"/>
              <a:chOff x="0" y="1584561"/>
              <a:chExt cx="9691358" cy="4568066"/>
            </a:xfrm>
          </p:grpSpPr>
          <p:sp>
            <p:nvSpPr>
              <p:cNvPr id="5" name="TextBox 27"/>
              <p:cNvSpPr txBox="1">
                <a:spLocks noChangeArrowheads="1"/>
              </p:cNvSpPr>
              <p:nvPr/>
            </p:nvSpPr>
            <p:spPr bwMode="auto">
              <a:xfrm>
                <a:off x="254633" y="5715795"/>
                <a:ext cx="9436725" cy="436832"/>
              </a:xfrm>
              <a:prstGeom prst="rect">
                <a:avLst/>
              </a:prstGeom>
              <a:noFill/>
              <a:ln w="9525">
                <a:noFill/>
                <a:miter lim="800000"/>
                <a:headEnd/>
                <a:tailEnd/>
              </a:ln>
            </p:spPr>
            <p:txBody>
              <a:bodyPr wrap="square">
                <a:spAutoFit/>
              </a:bodyPr>
              <a:lstStyle/>
              <a:p>
                <a:pPr algn="ctr"/>
                <a:r>
                  <a:rPr lang="en-US" sz="1800" dirty="0" smtClean="0">
                    <a:latin typeface="Times New Roman" pitchFamily="18" charset="0"/>
                    <a:cs typeface="Times New Roman" pitchFamily="18" charset="0"/>
                  </a:rPr>
                  <a:t>analog ports (0-7) and digital ports (8-15)</a:t>
                </a:r>
                <a:endParaRPr lang="en-US" sz="1800" dirty="0">
                  <a:latin typeface="Times New Roman" pitchFamily="18" charset="0"/>
                  <a:cs typeface="Times New Roman" pitchFamily="18" charset="0"/>
                </a:endParaRPr>
              </a:p>
            </p:txBody>
          </p:sp>
          <p:grpSp>
            <p:nvGrpSpPr>
              <p:cNvPr id="6" name="Group 5"/>
              <p:cNvGrpSpPr/>
              <p:nvPr/>
            </p:nvGrpSpPr>
            <p:grpSpPr>
              <a:xfrm>
                <a:off x="0" y="1584561"/>
                <a:ext cx="9144000" cy="4131234"/>
                <a:chOff x="0" y="1584561"/>
                <a:chExt cx="9144000" cy="4131234"/>
              </a:xfrm>
            </p:grpSpPr>
            <p:pic>
              <p:nvPicPr>
                <p:cNvPr id="7" name="Picture 6" descr="KIPRLinkFron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cxnSp>
              <p:nvCxnSpPr>
                <p:cNvPr id="8" name="Straight Arrow Connector 30"/>
                <p:cNvCxnSpPr>
                  <a:cxnSpLocks noChangeShapeType="1"/>
                </p:cNvCxnSpPr>
                <p:nvPr/>
              </p:nvCxnSpPr>
              <p:spPr bwMode="auto">
                <a:xfrm rot="5400000" flipH="1" flipV="1">
                  <a:off x="3313508" y="5295503"/>
                  <a:ext cx="838994" cy="1589"/>
                </a:xfrm>
                <a:prstGeom prst="straightConnector1">
                  <a:avLst/>
                </a:prstGeom>
                <a:noFill/>
                <a:ln w="38100">
                  <a:solidFill>
                    <a:srgbClr val="FF0000"/>
                  </a:solidFill>
                  <a:round/>
                  <a:headEnd/>
                  <a:tailEnd type="arrow" w="med" len="med"/>
                </a:ln>
              </p:spPr>
            </p:cxnSp>
            <p:sp>
              <p:nvSpPr>
                <p:cNvPr id="9" name="Rectangle 8"/>
                <p:cNvSpPr/>
                <p:nvPr/>
              </p:nvSpPr>
              <p:spPr bwMode="auto">
                <a:xfrm>
                  <a:off x="28765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0" name="Rectangle 9"/>
                <p:cNvSpPr/>
                <p:nvPr/>
              </p:nvSpPr>
              <p:spPr bwMode="auto">
                <a:xfrm>
                  <a:off x="46291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cxnSp>
              <p:nvCxnSpPr>
                <p:cNvPr id="11" name="Straight Arrow Connector 30"/>
                <p:cNvCxnSpPr>
                  <a:cxnSpLocks noChangeShapeType="1"/>
                </p:cNvCxnSpPr>
                <p:nvPr/>
              </p:nvCxnSpPr>
              <p:spPr bwMode="auto">
                <a:xfrm rot="5400000" flipH="1" flipV="1">
                  <a:off x="4991100" y="5295900"/>
                  <a:ext cx="838200" cy="1588"/>
                </a:xfrm>
                <a:prstGeom prst="straightConnector1">
                  <a:avLst/>
                </a:prstGeom>
                <a:noFill/>
                <a:ln w="38100">
                  <a:solidFill>
                    <a:srgbClr val="FF0000"/>
                  </a:solidFill>
                  <a:round/>
                  <a:headEnd/>
                  <a:tailEnd type="arrow" w="med" len="med"/>
                </a:ln>
              </p:spPr>
            </p:cxnSp>
            <p:grpSp>
              <p:nvGrpSpPr>
                <p:cNvPr id="13" name="Group 21"/>
                <p:cNvGrpSpPr/>
                <p:nvPr/>
              </p:nvGrpSpPr>
              <p:grpSpPr>
                <a:xfrm>
                  <a:off x="6743700" y="3657600"/>
                  <a:ext cx="1028700" cy="1047750"/>
                  <a:chOff x="6667500" y="3600450"/>
                  <a:chExt cx="1028700" cy="1047750"/>
                </a:xfrm>
              </p:grpSpPr>
              <p:sp>
                <p:nvSpPr>
                  <p:cNvPr id="15" name="Rectangle 14"/>
                  <p:cNvSpPr/>
                  <p:nvPr/>
                </p:nvSpPr>
                <p:spPr bwMode="auto">
                  <a:xfrm>
                    <a:off x="6667500" y="3657600"/>
                    <a:ext cx="5715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6" name="Rectangle 15"/>
                  <p:cNvSpPr/>
                  <p:nvPr/>
                </p:nvSpPr>
                <p:spPr bwMode="auto">
                  <a:xfrm>
                    <a:off x="6705600" y="3600450"/>
                    <a:ext cx="990600" cy="76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grpSp>
        </p:grpSp>
        <p:sp>
          <p:nvSpPr>
            <p:cNvPr id="17" name="Rounded Rectangle 16"/>
            <p:cNvSpPr/>
            <p:nvPr/>
          </p:nvSpPr>
          <p:spPr>
            <a:xfrm>
              <a:off x="291447" y="5761612"/>
              <a:ext cx="1938421" cy="58821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Plug your light sensor into analog port 0</a:t>
              </a:r>
              <a:endParaRPr lang="en-US" sz="1400" dirty="0">
                <a:solidFill>
                  <a:srgbClr val="FF0000"/>
                </a:solidFill>
              </a:endParaRPr>
            </a:p>
          </p:txBody>
        </p:sp>
        <p:pic>
          <p:nvPicPr>
            <p:cNvPr id="18" name="Picture 17"/>
            <p:cNvPicPr>
              <a:picLocks noChangeAspect="1"/>
            </p:cNvPicPr>
            <p:nvPr/>
          </p:nvPicPr>
          <p:blipFill>
            <a:blip r:embed="rId3"/>
            <a:stretch>
              <a:fillRect/>
            </a:stretch>
          </p:blipFill>
          <p:spPr>
            <a:xfrm>
              <a:off x="2860755" y="5858852"/>
              <a:ext cx="3000285" cy="696024"/>
            </a:xfrm>
            <a:prstGeom prst="rect">
              <a:avLst/>
            </a:prstGeom>
          </p:spPr>
        </p:pic>
        <p:sp>
          <p:nvSpPr>
            <p:cNvPr id="3" name="Rectangle 2"/>
            <p:cNvSpPr/>
            <p:nvPr/>
          </p:nvSpPr>
          <p:spPr>
            <a:xfrm>
              <a:off x="5362992" y="2772232"/>
              <a:ext cx="1573739" cy="19100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latin typeface="Times New Roman" pitchFamily="18" charset="0"/>
                  <a:cs typeface="Times New Roman" pitchFamily="18" charset="0"/>
                </a:rPr>
                <a:t>Sensor plug orientation</a:t>
              </a:r>
            </a:p>
            <a:p>
              <a:pPr algn="ctr"/>
              <a:endParaRPr lang="en-US" dirty="0"/>
            </a:p>
          </p:txBody>
        </p:sp>
        <p:cxnSp>
          <p:nvCxnSpPr>
            <p:cNvPr id="19" name="Straight Arrow Connector 30"/>
            <p:cNvCxnSpPr>
              <a:cxnSpLocks noChangeShapeType="1"/>
            </p:cNvCxnSpPr>
            <p:nvPr/>
          </p:nvCxnSpPr>
          <p:spPr bwMode="auto">
            <a:xfrm flipV="1">
              <a:off x="2043837" y="4016967"/>
              <a:ext cx="1285589" cy="1744645"/>
            </a:xfrm>
            <a:prstGeom prst="straightConnector1">
              <a:avLst/>
            </a:prstGeom>
            <a:noFill/>
            <a:ln w="38100">
              <a:solidFill>
                <a:srgbClr val="FF0000"/>
              </a:solidFill>
              <a:prstDash val="sysDash"/>
              <a:round/>
              <a:headEnd/>
              <a:tailEnd type="arrow" w="med" len="med"/>
            </a:ln>
          </p:spPr>
        </p:cxnSp>
        <p:grpSp>
          <p:nvGrpSpPr>
            <p:cNvPr id="27" name="Group 26"/>
            <p:cNvGrpSpPr/>
            <p:nvPr/>
          </p:nvGrpSpPr>
          <p:grpSpPr>
            <a:xfrm>
              <a:off x="5462743" y="3523551"/>
              <a:ext cx="1333494" cy="715315"/>
              <a:chOff x="7583637" y="2645321"/>
              <a:chExt cx="1333494" cy="715315"/>
            </a:xfrm>
          </p:grpSpPr>
          <p:cxnSp>
            <p:nvCxnSpPr>
              <p:cNvPr id="21" name="Straight Connector 20"/>
              <p:cNvCxnSpPr/>
              <p:nvPr/>
            </p:nvCxnSpPr>
            <p:spPr>
              <a:xfrm>
                <a:off x="7583637" y="2732233"/>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583637" y="3099722"/>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583637" y="3314419"/>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7958660" y="2647742"/>
                <a:ext cx="245576" cy="71047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rapezoid 25"/>
              <p:cNvSpPr/>
              <p:nvPr/>
            </p:nvSpPr>
            <p:spPr>
              <a:xfrm rot="5400000">
                <a:off x="8204236" y="2647742"/>
                <a:ext cx="715315" cy="710474"/>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29" name="Picture 28" descr="IMG_478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6662769" y="499202"/>
            <a:ext cx="2175287" cy="2467107"/>
          </a:xfrm>
          <a:prstGeom prst="rect">
            <a:avLst/>
          </a:prstGeom>
        </p:spPr>
      </p:pic>
      <p:pic>
        <p:nvPicPr>
          <p:cNvPr id="30" name="Content Placeholder 3" descr="IMG_4781.JPG"/>
          <p:cNvPicPr>
            <a:picLocks noGrp="1" noChangeAspect="1"/>
          </p:cNvPicPr>
          <p:nvPr>
            <p:ph idx="1"/>
          </p:nvPr>
        </p:nvPicPr>
        <p:blipFill rotWithShape="1">
          <a:blip r:embed="rId5" cstate="print">
            <a:extLst>
              <a:ext uri="{28A0092B-C50C-407E-A947-70E740481C1C}">
                <a14:useLocalDpi xmlns:a14="http://schemas.microsoft.com/office/drawing/2010/main"/>
              </a:ext>
            </a:extLst>
          </a:blip>
          <a:srcRect/>
          <a:stretch/>
        </p:blipFill>
        <p:spPr>
          <a:xfrm>
            <a:off x="6510840" y="2977325"/>
            <a:ext cx="2467107" cy="2587044"/>
          </a:xfrm>
        </p:spPr>
      </p:pic>
      <p:pic>
        <p:nvPicPr>
          <p:cNvPr id="31" name="Picture 30"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7614964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r>
              <a:rPr lang="en-US" sz="3200" dirty="0" smtClean="0"/>
              <a:t>Reading Sensor Values From the Sensor List</a:t>
            </a:r>
            <a:endParaRPr lang="en-US" sz="3200" dirty="0"/>
          </a:p>
        </p:txBody>
      </p:sp>
      <p:sp>
        <p:nvSpPr>
          <p:cNvPr id="6" name="Content Placeholder 5"/>
          <p:cNvSpPr>
            <a:spLocks noGrp="1"/>
          </p:cNvSpPr>
          <p:nvPr>
            <p:ph idx="1"/>
          </p:nvPr>
        </p:nvSpPr>
        <p:spPr>
          <a:xfrm>
            <a:off x="632379" y="928635"/>
            <a:ext cx="8229600" cy="1100662"/>
          </a:xfrm>
        </p:spPr>
        <p:txBody>
          <a:bodyPr>
            <a:normAutofit fontScale="70000" lnSpcReduction="20000"/>
          </a:bodyPr>
          <a:lstStyle/>
          <a:p>
            <a:pPr marL="0" indent="0">
              <a:buNone/>
            </a:pPr>
            <a:r>
              <a:rPr lang="en-US" dirty="0" smtClean="0"/>
              <a:t>You can access the sensor values from the sensor list on your Link</a:t>
            </a:r>
          </a:p>
          <a:p>
            <a:pPr lvl="1">
              <a:buFont typeface="Arial"/>
              <a:buChar char="•"/>
            </a:pPr>
            <a:r>
              <a:rPr lang="en-US" dirty="0" smtClean="0"/>
              <a:t>This is very helpful to get readings from all of the sensors you are using. You can then use the values in your code</a:t>
            </a:r>
            <a:endParaRPr lang="en-US" dirty="0"/>
          </a:p>
        </p:txBody>
      </p:sp>
      <p:grpSp>
        <p:nvGrpSpPr>
          <p:cNvPr id="19" name="Group 18"/>
          <p:cNvGrpSpPr/>
          <p:nvPr/>
        </p:nvGrpSpPr>
        <p:grpSpPr>
          <a:xfrm>
            <a:off x="240872" y="2029297"/>
            <a:ext cx="8621107" cy="3697819"/>
            <a:chOff x="240872" y="2828049"/>
            <a:chExt cx="8621107" cy="3697819"/>
          </a:xfrm>
        </p:grpSpPr>
        <p:pic>
          <p:nvPicPr>
            <p:cNvPr id="7" name="Picture 6" descr="IMG_4770.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0872" y="2828049"/>
              <a:ext cx="3931056" cy="3138840"/>
            </a:xfrm>
            <a:prstGeom prst="rect">
              <a:avLst/>
            </a:prstGeom>
          </p:spPr>
        </p:pic>
        <p:pic>
          <p:nvPicPr>
            <p:cNvPr id="8" name="Picture 7" descr="IMG_477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42795" y="2828049"/>
              <a:ext cx="4119184" cy="3108131"/>
            </a:xfrm>
            <a:prstGeom prst="rect">
              <a:avLst/>
            </a:prstGeom>
          </p:spPr>
        </p:pic>
        <p:sp>
          <p:nvSpPr>
            <p:cNvPr id="9" name="Rounded Rectangle 8"/>
            <p:cNvSpPr/>
            <p:nvPr/>
          </p:nvSpPr>
          <p:spPr>
            <a:xfrm>
              <a:off x="457200" y="6194187"/>
              <a:ext cx="1771256"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Select Sensor List</a:t>
              </a:r>
              <a:endParaRPr lang="en-US" sz="1400" dirty="0">
                <a:solidFill>
                  <a:srgbClr val="FF0000"/>
                </a:solidFill>
              </a:endParaRPr>
            </a:p>
          </p:txBody>
        </p:sp>
        <p:cxnSp>
          <p:nvCxnSpPr>
            <p:cNvPr id="10" name="Straight Arrow Connector 30"/>
            <p:cNvCxnSpPr>
              <a:cxnSpLocks noChangeShapeType="1"/>
            </p:cNvCxnSpPr>
            <p:nvPr/>
          </p:nvCxnSpPr>
          <p:spPr bwMode="auto">
            <a:xfrm flipV="1">
              <a:off x="2058468" y="4379776"/>
              <a:ext cx="934180" cy="1814412"/>
            </a:xfrm>
            <a:prstGeom prst="straightConnector1">
              <a:avLst/>
            </a:prstGeom>
            <a:noFill/>
            <a:ln w="38100">
              <a:solidFill>
                <a:srgbClr val="FF0000"/>
              </a:solidFill>
              <a:prstDash val="sysDash"/>
              <a:round/>
              <a:headEnd/>
              <a:tailEnd type="arrow" w="med" len="med"/>
            </a:ln>
          </p:spPr>
        </p:cxnSp>
        <p:sp>
          <p:nvSpPr>
            <p:cNvPr id="12" name="Rounded Rectangle 11"/>
            <p:cNvSpPr/>
            <p:nvPr/>
          </p:nvSpPr>
          <p:spPr>
            <a:xfrm>
              <a:off x="4742795" y="6194188"/>
              <a:ext cx="1771256"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Sensor Ports</a:t>
              </a:r>
              <a:endParaRPr lang="en-US" sz="1400" dirty="0">
                <a:solidFill>
                  <a:srgbClr val="FF0000"/>
                </a:solidFill>
              </a:endParaRPr>
            </a:p>
          </p:txBody>
        </p:sp>
        <p:cxnSp>
          <p:nvCxnSpPr>
            <p:cNvPr id="13" name="Straight Arrow Connector 30"/>
            <p:cNvCxnSpPr>
              <a:cxnSpLocks noChangeShapeType="1"/>
              <a:stCxn id="12" idx="0"/>
            </p:cNvCxnSpPr>
            <p:nvPr/>
          </p:nvCxnSpPr>
          <p:spPr bwMode="auto">
            <a:xfrm flipV="1">
              <a:off x="5628423" y="4000196"/>
              <a:ext cx="79506" cy="2193992"/>
            </a:xfrm>
            <a:prstGeom prst="straightConnector1">
              <a:avLst/>
            </a:prstGeom>
            <a:noFill/>
            <a:ln w="38100">
              <a:solidFill>
                <a:srgbClr val="FF0000"/>
              </a:solidFill>
              <a:prstDash val="sysDash"/>
              <a:round/>
              <a:headEnd/>
              <a:tailEnd type="arrow" w="med" len="med"/>
            </a:ln>
          </p:spPr>
        </p:cxnSp>
        <p:sp>
          <p:nvSpPr>
            <p:cNvPr id="14" name="Rounded Rectangle 13"/>
            <p:cNvSpPr/>
            <p:nvPr/>
          </p:nvSpPr>
          <p:spPr>
            <a:xfrm>
              <a:off x="6630903" y="6194187"/>
              <a:ext cx="1771256"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Sensor Values</a:t>
              </a:r>
              <a:endParaRPr lang="en-US" sz="1400" dirty="0">
                <a:solidFill>
                  <a:srgbClr val="FF0000"/>
                </a:solidFill>
              </a:endParaRPr>
            </a:p>
          </p:txBody>
        </p:sp>
        <p:cxnSp>
          <p:nvCxnSpPr>
            <p:cNvPr id="15" name="Straight Arrow Connector 30"/>
            <p:cNvCxnSpPr>
              <a:cxnSpLocks noChangeShapeType="1"/>
            </p:cNvCxnSpPr>
            <p:nvPr/>
          </p:nvCxnSpPr>
          <p:spPr bwMode="auto">
            <a:xfrm flipH="1" flipV="1">
              <a:off x="6890390" y="4131589"/>
              <a:ext cx="1341781" cy="2062599"/>
            </a:xfrm>
            <a:prstGeom prst="straightConnector1">
              <a:avLst/>
            </a:prstGeom>
            <a:noFill/>
            <a:ln w="38100">
              <a:solidFill>
                <a:srgbClr val="FF0000"/>
              </a:solidFill>
              <a:prstDash val="sysDash"/>
              <a:round/>
              <a:headEnd/>
              <a:tailEnd type="arrow" w="med" len="med"/>
            </a:ln>
          </p:spPr>
        </p:cxnSp>
      </p:grpSp>
      <p:pic>
        <p:nvPicPr>
          <p:cNvPr id="16" name="Picture 15"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2524115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477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54851" y="1753919"/>
            <a:ext cx="4645724" cy="3423526"/>
          </a:xfrm>
          <a:prstGeom prst="rect">
            <a:avLst/>
          </a:prstGeom>
        </p:spPr>
      </p:pic>
      <p:sp>
        <p:nvSpPr>
          <p:cNvPr id="2" name="Title 1"/>
          <p:cNvSpPr>
            <a:spLocks noGrp="1"/>
          </p:cNvSpPr>
          <p:nvPr>
            <p:ph type="title"/>
          </p:nvPr>
        </p:nvSpPr>
        <p:spPr>
          <a:xfrm>
            <a:off x="1029235" y="-238376"/>
            <a:ext cx="8229600" cy="1143000"/>
          </a:xfrm>
        </p:spPr>
        <p:txBody>
          <a:bodyPr>
            <a:normAutofit/>
          </a:bodyPr>
          <a:lstStyle/>
          <a:p>
            <a:r>
              <a:rPr lang="en-US" sz="3200" dirty="0" smtClean="0"/>
              <a:t>Reading Sensor Values From the Sensor List</a:t>
            </a:r>
            <a:endParaRPr lang="en-US" sz="3200" dirty="0"/>
          </a:p>
        </p:txBody>
      </p:sp>
      <p:sp>
        <p:nvSpPr>
          <p:cNvPr id="6" name="Content Placeholder 5"/>
          <p:cNvSpPr>
            <a:spLocks noGrp="1"/>
          </p:cNvSpPr>
          <p:nvPr>
            <p:ph idx="1"/>
          </p:nvPr>
        </p:nvSpPr>
        <p:spPr>
          <a:xfrm>
            <a:off x="704655" y="653257"/>
            <a:ext cx="8579138" cy="1100662"/>
          </a:xfrm>
        </p:spPr>
        <p:txBody>
          <a:bodyPr>
            <a:normAutofit fontScale="70000" lnSpcReduction="20000"/>
          </a:bodyPr>
          <a:lstStyle/>
          <a:p>
            <a:pPr marL="0" indent="0">
              <a:buNone/>
            </a:pPr>
            <a:r>
              <a:rPr lang="en-US" dirty="0" smtClean="0"/>
              <a:t>  With the light sensor plugged into analog port #0</a:t>
            </a:r>
          </a:p>
          <a:p>
            <a:r>
              <a:rPr lang="en-US" dirty="0" smtClean="0"/>
              <a:t>With no light sensed the value is (992)</a:t>
            </a:r>
          </a:p>
          <a:p>
            <a:r>
              <a:rPr lang="en-US" dirty="0" smtClean="0"/>
              <a:t>When the flashlight is on and IR is sensed the value is much lower (38)</a:t>
            </a:r>
            <a:endParaRPr lang="en-US" dirty="0"/>
          </a:p>
        </p:txBody>
      </p:sp>
      <p:grpSp>
        <p:nvGrpSpPr>
          <p:cNvPr id="21" name="Group 20"/>
          <p:cNvGrpSpPr/>
          <p:nvPr/>
        </p:nvGrpSpPr>
        <p:grpSpPr>
          <a:xfrm>
            <a:off x="131388" y="1753919"/>
            <a:ext cx="4099737" cy="3974041"/>
            <a:chOff x="131388" y="2712415"/>
            <a:chExt cx="4099737" cy="3974041"/>
          </a:xfrm>
        </p:grpSpPr>
        <p:pic>
          <p:nvPicPr>
            <p:cNvPr id="3" name="Picture 2" descr="IMG_477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1388" y="2712415"/>
              <a:ext cx="4099737" cy="3423526"/>
            </a:xfrm>
            <a:prstGeom prst="rect">
              <a:avLst/>
            </a:prstGeom>
          </p:spPr>
        </p:pic>
        <p:grpSp>
          <p:nvGrpSpPr>
            <p:cNvPr id="19" name="Group 18"/>
            <p:cNvGrpSpPr/>
            <p:nvPr/>
          </p:nvGrpSpPr>
          <p:grpSpPr>
            <a:xfrm>
              <a:off x="457199" y="4021200"/>
              <a:ext cx="3279961" cy="2665256"/>
              <a:chOff x="457199" y="4021200"/>
              <a:chExt cx="3279961" cy="2665256"/>
            </a:xfrm>
          </p:grpSpPr>
          <p:sp>
            <p:nvSpPr>
              <p:cNvPr id="9" name="Rounded Rectangle 8"/>
              <p:cNvSpPr/>
              <p:nvPr/>
            </p:nvSpPr>
            <p:spPr>
              <a:xfrm>
                <a:off x="457199" y="6354775"/>
                <a:ext cx="3279961" cy="33168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 Value of 992 (not sensing light)</a:t>
                </a:r>
                <a:endParaRPr lang="en-US" sz="1400" dirty="0">
                  <a:solidFill>
                    <a:srgbClr val="FF0000"/>
                  </a:solidFill>
                </a:endParaRPr>
              </a:p>
            </p:txBody>
          </p:sp>
          <p:cxnSp>
            <p:nvCxnSpPr>
              <p:cNvPr id="10" name="Straight Arrow Connector 30"/>
              <p:cNvCxnSpPr>
                <a:cxnSpLocks noChangeShapeType="1"/>
              </p:cNvCxnSpPr>
              <p:nvPr/>
            </p:nvCxnSpPr>
            <p:spPr bwMode="auto">
              <a:xfrm flipV="1">
                <a:off x="2058468" y="4021200"/>
                <a:ext cx="0" cy="2333578"/>
              </a:xfrm>
              <a:prstGeom prst="straightConnector1">
                <a:avLst/>
              </a:prstGeom>
              <a:noFill/>
              <a:ln w="38100">
                <a:solidFill>
                  <a:srgbClr val="FF0000"/>
                </a:solidFill>
                <a:prstDash val="sysDash"/>
                <a:round/>
                <a:headEnd/>
                <a:tailEnd type="arrow" w="med" len="med"/>
              </a:ln>
            </p:spPr>
          </p:cxnSp>
        </p:grpSp>
      </p:grpSp>
      <p:grpSp>
        <p:nvGrpSpPr>
          <p:cNvPr id="16" name="Group 15"/>
          <p:cNvGrpSpPr/>
          <p:nvPr/>
        </p:nvGrpSpPr>
        <p:grpSpPr>
          <a:xfrm>
            <a:off x="5051429" y="2950246"/>
            <a:ext cx="3279961" cy="2767357"/>
            <a:chOff x="39245" y="3046869"/>
            <a:chExt cx="3279961" cy="2767357"/>
          </a:xfrm>
        </p:grpSpPr>
        <p:sp>
          <p:nvSpPr>
            <p:cNvPr id="17" name="Rounded Rectangle 16"/>
            <p:cNvSpPr/>
            <p:nvPr/>
          </p:nvSpPr>
          <p:spPr>
            <a:xfrm>
              <a:off x="39245" y="5482545"/>
              <a:ext cx="3279961" cy="33168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 Value of 38 (sensing light)</a:t>
              </a:r>
              <a:endParaRPr lang="en-US" sz="1400" dirty="0">
                <a:solidFill>
                  <a:srgbClr val="FF0000"/>
                </a:solidFill>
              </a:endParaRPr>
            </a:p>
          </p:txBody>
        </p:sp>
        <p:cxnSp>
          <p:nvCxnSpPr>
            <p:cNvPr id="18" name="Straight Arrow Connector 30"/>
            <p:cNvCxnSpPr>
              <a:cxnSpLocks noChangeShapeType="1"/>
            </p:cNvCxnSpPr>
            <p:nvPr/>
          </p:nvCxnSpPr>
          <p:spPr bwMode="auto">
            <a:xfrm flipH="1" flipV="1">
              <a:off x="1562440" y="3046869"/>
              <a:ext cx="116786" cy="2432912"/>
            </a:xfrm>
            <a:prstGeom prst="straightConnector1">
              <a:avLst/>
            </a:prstGeom>
            <a:noFill/>
            <a:ln w="38100">
              <a:solidFill>
                <a:srgbClr val="FF0000"/>
              </a:solidFill>
              <a:prstDash val="sysDash"/>
              <a:round/>
              <a:headEnd/>
              <a:tailEnd type="arrow" w="med" len="med"/>
            </a:ln>
          </p:spPr>
        </p:cxnSp>
      </p:grpSp>
      <p:pic>
        <p:nvPicPr>
          <p:cNvPr id="13" name="Picture 12"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1221914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51" y="-304286"/>
            <a:ext cx="8229600" cy="1143000"/>
          </a:xfrm>
        </p:spPr>
        <p:txBody>
          <a:bodyPr>
            <a:normAutofit/>
          </a:bodyPr>
          <a:lstStyle/>
          <a:p>
            <a:r>
              <a:rPr lang="en-US" sz="3200" dirty="0" smtClean="0"/>
              <a:t>Watching Sensor values on the Sensor Graph </a:t>
            </a:r>
            <a:endParaRPr lang="en-US" sz="3200" dirty="0"/>
          </a:p>
        </p:txBody>
      </p:sp>
      <p:sp>
        <p:nvSpPr>
          <p:cNvPr id="6" name="Content Placeholder 5"/>
          <p:cNvSpPr>
            <a:spLocks noGrp="1"/>
          </p:cNvSpPr>
          <p:nvPr>
            <p:ph idx="1"/>
          </p:nvPr>
        </p:nvSpPr>
        <p:spPr>
          <a:xfrm>
            <a:off x="896648" y="652188"/>
            <a:ext cx="8579138" cy="1100662"/>
          </a:xfrm>
        </p:spPr>
        <p:txBody>
          <a:bodyPr>
            <a:normAutofit fontScale="85000" lnSpcReduction="20000"/>
          </a:bodyPr>
          <a:lstStyle/>
          <a:p>
            <a:pPr marL="0" indent="0">
              <a:buNone/>
            </a:pPr>
            <a:r>
              <a:rPr lang="en-US" dirty="0" smtClean="0"/>
              <a:t>You can also have a </a:t>
            </a:r>
            <a:r>
              <a:rPr lang="en-US" u="sng" dirty="0" smtClean="0"/>
              <a:t>real-time</a:t>
            </a:r>
            <a:r>
              <a:rPr lang="en-US" dirty="0" smtClean="0"/>
              <a:t> graph of all of the sensor ports. </a:t>
            </a:r>
            <a:r>
              <a:rPr lang="en-US" dirty="0"/>
              <a:t>S</a:t>
            </a:r>
            <a:r>
              <a:rPr lang="en-US" dirty="0" smtClean="0"/>
              <a:t>elect the Sensor </a:t>
            </a:r>
            <a:r>
              <a:rPr lang="en-US" dirty="0"/>
              <a:t>G</a:t>
            </a:r>
            <a:r>
              <a:rPr lang="en-US" dirty="0" smtClean="0"/>
              <a:t>raph and then select the sensor port # (in this case, 0)</a:t>
            </a:r>
          </a:p>
        </p:txBody>
      </p:sp>
      <p:grpSp>
        <p:nvGrpSpPr>
          <p:cNvPr id="13" name="Group 12"/>
          <p:cNvGrpSpPr/>
          <p:nvPr/>
        </p:nvGrpSpPr>
        <p:grpSpPr>
          <a:xfrm>
            <a:off x="240872" y="1954882"/>
            <a:ext cx="3931056" cy="3697818"/>
            <a:chOff x="240872" y="2828049"/>
            <a:chExt cx="3931056" cy="3697818"/>
          </a:xfrm>
        </p:grpSpPr>
        <p:pic>
          <p:nvPicPr>
            <p:cNvPr id="14" name="Picture 13" descr="IMG_4770.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0872" y="2828049"/>
              <a:ext cx="3931056" cy="3138840"/>
            </a:xfrm>
            <a:prstGeom prst="rect">
              <a:avLst/>
            </a:prstGeom>
          </p:spPr>
        </p:pic>
        <p:sp>
          <p:nvSpPr>
            <p:cNvPr id="20" name="Rounded Rectangle 19"/>
            <p:cNvSpPr/>
            <p:nvPr/>
          </p:nvSpPr>
          <p:spPr>
            <a:xfrm>
              <a:off x="457200" y="6194187"/>
              <a:ext cx="1771256"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Select Sensor List</a:t>
              </a:r>
              <a:endParaRPr lang="en-US" sz="1400" dirty="0">
                <a:solidFill>
                  <a:srgbClr val="FF0000"/>
                </a:solidFill>
              </a:endParaRPr>
            </a:p>
          </p:txBody>
        </p:sp>
        <p:cxnSp>
          <p:nvCxnSpPr>
            <p:cNvPr id="22" name="Straight Arrow Connector 30"/>
            <p:cNvCxnSpPr>
              <a:cxnSpLocks noChangeShapeType="1"/>
            </p:cNvCxnSpPr>
            <p:nvPr/>
          </p:nvCxnSpPr>
          <p:spPr bwMode="auto">
            <a:xfrm flipV="1">
              <a:off x="2058468" y="3970997"/>
              <a:ext cx="817394" cy="2223191"/>
            </a:xfrm>
            <a:prstGeom prst="straightConnector1">
              <a:avLst/>
            </a:prstGeom>
            <a:noFill/>
            <a:ln w="38100">
              <a:solidFill>
                <a:srgbClr val="FF0000"/>
              </a:solidFill>
              <a:prstDash val="sysDash"/>
              <a:round/>
              <a:headEnd/>
              <a:tailEnd type="arrow" w="med" len="med"/>
            </a:ln>
          </p:spPr>
        </p:cxnSp>
      </p:grpSp>
      <p:pic>
        <p:nvPicPr>
          <p:cNvPr id="7" name="Picture 6" descr="IMG_4775.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4682" y="1954882"/>
            <a:ext cx="3752580" cy="3136190"/>
          </a:xfrm>
          <a:prstGeom prst="rect">
            <a:avLst/>
          </a:prstGeom>
        </p:spPr>
      </p:pic>
      <p:sp>
        <p:nvSpPr>
          <p:cNvPr id="27" name="Rounded Rectangle 26"/>
          <p:cNvSpPr/>
          <p:nvPr/>
        </p:nvSpPr>
        <p:spPr>
          <a:xfrm>
            <a:off x="4391766" y="5270704"/>
            <a:ext cx="4644572" cy="513457"/>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dirty="0" smtClean="0">
                <a:solidFill>
                  <a:srgbClr val="FF0000"/>
                </a:solidFill>
              </a:rPr>
              <a:t>This is graphing Analog port #0 (light sensor) you can easily see when the light was turned on as the value rapidly decreases</a:t>
            </a:r>
            <a:endParaRPr lang="en-US" sz="1400" dirty="0">
              <a:solidFill>
                <a:srgbClr val="FF0000"/>
              </a:solidFill>
            </a:endParaRPr>
          </a:p>
        </p:txBody>
      </p:sp>
      <p:cxnSp>
        <p:nvCxnSpPr>
          <p:cNvPr id="28" name="Straight Arrow Connector 30"/>
          <p:cNvCxnSpPr>
            <a:cxnSpLocks noChangeShapeType="1"/>
          </p:cNvCxnSpPr>
          <p:nvPr/>
        </p:nvCxnSpPr>
        <p:spPr bwMode="auto">
          <a:xfrm flipV="1">
            <a:off x="6387982" y="3382460"/>
            <a:ext cx="196666" cy="1859146"/>
          </a:xfrm>
          <a:prstGeom prst="straightConnector1">
            <a:avLst/>
          </a:prstGeom>
          <a:noFill/>
          <a:ln w="38100">
            <a:solidFill>
              <a:srgbClr val="FF0000"/>
            </a:solidFill>
            <a:prstDash val="sysDash"/>
            <a:round/>
            <a:headEnd/>
            <a:tailEnd type="arrow" w="med" len="med"/>
          </a:ln>
        </p:spPr>
      </p:cxn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0751046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51" y="-304286"/>
            <a:ext cx="8229600" cy="1143000"/>
          </a:xfrm>
        </p:spPr>
        <p:txBody>
          <a:bodyPr>
            <a:normAutofit/>
          </a:bodyPr>
          <a:lstStyle/>
          <a:p>
            <a:r>
              <a:rPr lang="en-US" sz="3200" dirty="0" smtClean="0"/>
              <a:t>The light calibration routine</a:t>
            </a:r>
            <a:endParaRPr lang="en-US" sz="3200" dirty="0"/>
          </a:p>
        </p:txBody>
      </p:sp>
      <p:sp>
        <p:nvSpPr>
          <p:cNvPr id="6" name="Content Placeholder 5"/>
          <p:cNvSpPr>
            <a:spLocks noGrp="1"/>
          </p:cNvSpPr>
          <p:nvPr>
            <p:ph idx="1"/>
          </p:nvPr>
        </p:nvSpPr>
        <p:spPr>
          <a:xfrm>
            <a:off x="3035160" y="514662"/>
            <a:ext cx="5955936" cy="1100662"/>
          </a:xfrm>
        </p:spPr>
        <p:txBody>
          <a:bodyPr>
            <a:normAutofit/>
          </a:bodyPr>
          <a:lstStyle/>
          <a:p>
            <a:pPr marL="0" indent="0">
              <a:buNone/>
            </a:pPr>
            <a:r>
              <a:rPr lang="en-US" sz="2400" dirty="0" smtClean="0"/>
              <a:t>When you use the function in your code the calibration routine will start automatically</a:t>
            </a:r>
          </a:p>
        </p:txBody>
      </p:sp>
      <p:grpSp>
        <p:nvGrpSpPr>
          <p:cNvPr id="9" name="Group 8"/>
          <p:cNvGrpSpPr/>
          <p:nvPr/>
        </p:nvGrpSpPr>
        <p:grpSpPr>
          <a:xfrm>
            <a:off x="589706" y="1102027"/>
            <a:ext cx="2559896" cy="2369384"/>
            <a:chOff x="405581" y="1261243"/>
            <a:chExt cx="4166417" cy="3674433"/>
          </a:xfrm>
        </p:grpSpPr>
        <p:pic>
          <p:nvPicPr>
            <p:cNvPr id="3" name="Picture 2" descr="IMG_5134.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05581" y="1261243"/>
              <a:ext cx="3980152" cy="2819690"/>
            </a:xfrm>
            <a:prstGeom prst="rect">
              <a:avLst/>
            </a:prstGeom>
          </p:spPr>
        </p:pic>
        <p:sp>
          <p:nvSpPr>
            <p:cNvPr id="27" name="Rounded Rectangle 26"/>
            <p:cNvSpPr/>
            <p:nvPr/>
          </p:nvSpPr>
          <p:spPr>
            <a:xfrm>
              <a:off x="405581" y="4180697"/>
              <a:ext cx="4166417" cy="754979"/>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dirty="0" smtClean="0">
                  <a:solidFill>
                    <a:srgbClr val="FF0000"/>
                  </a:solidFill>
                </a:rPr>
                <a:t>When the light is on (low value) select Light is On button</a:t>
              </a:r>
              <a:endParaRPr lang="en-US" sz="1400" dirty="0">
                <a:solidFill>
                  <a:srgbClr val="FF0000"/>
                </a:solidFill>
              </a:endParaRPr>
            </a:p>
          </p:txBody>
        </p:sp>
        <p:cxnSp>
          <p:nvCxnSpPr>
            <p:cNvPr id="28" name="Straight Arrow Connector 30"/>
            <p:cNvCxnSpPr>
              <a:cxnSpLocks noChangeShapeType="1"/>
            </p:cNvCxnSpPr>
            <p:nvPr/>
          </p:nvCxnSpPr>
          <p:spPr bwMode="auto">
            <a:xfrm flipV="1">
              <a:off x="2280934" y="3797670"/>
              <a:ext cx="26114" cy="383027"/>
            </a:xfrm>
            <a:prstGeom prst="straightConnector1">
              <a:avLst/>
            </a:prstGeom>
            <a:noFill/>
            <a:ln w="38100">
              <a:solidFill>
                <a:srgbClr val="FF0000"/>
              </a:solidFill>
              <a:prstDash val="sysDash"/>
              <a:round/>
              <a:headEnd/>
              <a:tailEnd type="arrow" w="med" len="med"/>
            </a:ln>
          </p:spPr>
        </p:cxnSp>
      </p:gr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0" name="Group 9"/>
          <p:cNvGrpSpPr/>
          <p:nvPr/>
        </p:nvGrpSpPr>
        <p:grpSpPr>
          <a:xfrm>
            <a:off x="438378" y="3679220"/>
            <a:ext cx="2748108" cy="2285228"/>
            <a:chOff x="4573329" y="1261242"/>
            <a:chExt cx="3774804" cy="3606794"/>
          </a:xfrm>
        </p:grpSpPr>
        <p:pic>
          <p:nvPicPr>
            <p:cNvPr id="5" name="Picture 4" descr="IMG_5136.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73329" y="1261242"/>
              <a:ext cx="3774804" cy="2745785"/>
            </a:xfrm>
            <a:prstGeom prst="rect">
              <a:avLst/>
            </a:prstGeom>
          </p:spPr>
        </p:pic>
        <p:sp>
          <p:nvSpPr>
            <p:cNvPr id="17" name="Rounded Rectangle 16"/>
            <p:cNvSpPr/>
            <p:nvPr/>
          </p:nvSpPr>
          <p:spPr>
            <a:xfrm>
              <a:off x="4739084" y="4116783"/>
              <a:ext cx="3556818" cy="751253"/>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dirty="0" smtClean="0">
                  <a:solidFill>
                    <a:srgbClr val="FF0000"/>
                  </a:solidFill>
                </a:rPr>
                <a:t>When the light is off (high value) select Light is Off button</a:t>
              </a:r>
              <a:endParaRPr lang="en-US" sz="1400" dirty="0">
                <a:solidFill>
                  <a:srgbClr val="FF0000"/>
                </a:solidFill>
              </a:endParaRPr>
            </a:p>
          </p:txBody>
        </p:sp>
        <p:cxnSp>
          <p:nvCxnSpPr>
            <p:cNvPr id="18" name="Straight Arrow Connector 30"/>
            <p:cNvCxnSpPr>
              <a:cxnSpLocks noChangeShapeType="1"/>
            </p:cNvCxnSpPr>
            <p:nvPr/>
          </p:nvCxnSpPr>
          <p:spPr bwMode="auto">
            <a:xfrm flipV="1">
              <a:off x="6363910" y="3718294"/>
              <a:ext cx="50664" cy="398490"/>
            </a:xfrm>
            <a:prstGeom prst="straightConnector1">
              <a:avLst/>
            </a:prstGeom>
            <a:noFill/>
            <a:ln w="38100">
              <a:solidFill>
                <a:srgbClr val="FF0000"/>
              </a:solidFill>
              <a:prstDash val="sysDash"/>
              <a:round/>
              <a:headEnd/>
              <a:tailEnd type="arrow" w="med" len="med"/>
            </a:ln>
          </p:spPr>
        </p:cxnSp>
      </p:grpSp>
      <p:sp>
        <p:nvSpPr>
          <p:cNvPr id="12" name="Right Arrow 11"/>
          <p:cNvSpPr/>
          <p:nvPr/>
        </p:nvSpPr>
        <p:spPr>
          <a:xfrm rot="5400000">
            <a:off x="1662129" y="3410261"/>
            <a:ext cx="226838" cy="35493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4218054" y="1735097"/>
            <a:ext cx="4436029" cy="4648287"/>
            <a:chOff x="4218054" y="1735097"/>
            <a:chExt cx="4436029" cy="4648287"/>
          </a:xfrm>
        </p:grpSpPr>
        <p:pic>
          <p:nvPicPr>
            <p:cNvPr id="15" name="Picture 14" descr="IMG_5137.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218054" y="1735097"/>
              <a:ext cx="4436029" cy="3164614"/>
            </a:xfrm>
            <a:prstGeom prst="rect">
              <a:avLst/>
            </a:prstGeom>
          </p:spPr>
        </p:pic>
        <p:sp>
          <p:nvSpPr>
            <p:cNvPr id="23" name="Rounded Rectangle 22"/>
            <p:cNvSpPr/>
            <p:nvPr/>
          </p:nvSpPr>
          <p:spPr>
            <a:xfrm>
              <a:off x="4218054" y="4899712"/>
              <a:ext cx="3268134" cy="1483672"/>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dirty="0" smtClean="0">
                  <a:solidFill>
                    <a:srgbClr val="FF0000"/>
                  </a:solidFill>
                </a:rPr>
                <a:t>You will get a Good Calibration! Message when done correctly IF NOT you will get a BAD CALIBRATION message (you need to run through the routine again)</a:t>
              </a:r>
              <a:endParaRPr lang="en-US" dirty="0">
                <a:solidFill>
                  <a:srgbClr val="FF0000"/>
                </a:solidFill>
              </a:endParaRPr>
            </a:p>
          </p:txBody>
        </p:sp>
        <p:cxnSp>
          <p:nvCxnSpPr>
            <p:cNvPr id="24" name="Straight Arrow Connector 30"/>
            <p:cNvCxnSpPr>
              <a:cxnSpLocks noChangeShapeType="1"/>
            </p:cNvCxnSpPr>
            <p:nvPr/>
          </p:nvCxnSpPr>
          <p:spPr bwMode="auto">
            <a:xfrm flipH="1" flipV="1">
              <a:off x="5571067" y="3420533"/>
              <a:ext cx="438078" cy="1479179"/>
            </a:xfrm>
            <a:prstGeom prst="straightConnector1">
              <a:avLst/>
            </a:prstGeom>
            <a:noFill/>
            <a:ln w="38100">
              <a:solidFill>
                <a:srgbClr val="FF0000"/>
              </a:solidFill>
              <a:prstDash val="sysDash"/>
              <a:round/>
              <a:headEnd/>
              <a:tailEnd type="arrow" w="med" len="med"/>
            </a:ln>
          </p:spPr>
        </p:cxnSp>
      </p:grpSp>
    </p:spTree>
    <p:extLst>
      <p:ext uri="{BB962C8B-B14F-4D97-AF65-F5344CB8AC3E}">
        <p14:creationId xmlns:p14="http://schemas.microsoft.com/office/powerpoint/2010/main" val="1919006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2 Demobot-0040.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5800" y="2257694"/>
            <a:ext cx="2603501" cy="1841500"/>
          </a:xfrm>
          <a:prstGeom prst="rect">
            <a:avLst/>
          </a:prstGeom>
        </p:spPr>
      </p:pic>
      <p:sp>
        <p:nvSpPr>
          <p:cNvPr id="6" name="Rounded Rectangle 5"/>
          <p:cNvSpPr/>
          <p:nvPr/>
        </p:nvSpPr>
        <p:spPr>
          <a:xfrm>
            <a:off x="252546" y="4081777"/>
            <a:ext cx="8725989" cy="1796507"/>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You will need two motors and the KMP Chassis</a:t>
            </a:r>
          </a:p>
          <a:p>
            <a:endParaRPr lang="en-US" sz="2400" dirty="0" smtClean="0">
              <a:solidFill>
                <a:schemeClr val="tx1"/>
              </a:solidFill>
            </a:endParaRPr>
          </a:p>
          <a:p>
            <a:r>
              <a:rPr lang="en-US" sz="2400" dirty="0" smtClean="0">
                <a:solidFill>
                  <a:schemeClr val="tx1"/>
                </a:solidFill>
              </a:rPr>
              <a:t>The kit has two (2) motors and two servos. You </a:t>
            </a:r>
            <a:r>
              <a:rPr lang="en-US" sz="2400" dirty="0">
                <a:solidFill>
                  <a:schemeClr val="tx1"/>
                </a:solidFill>
              </a:rPr>
              <a:t>can </a:t>
            </a:r>
            <a:r>
              <a:rPr lang="en-US" sz="2400" dirty="0" smtClean="0">
                <a:solidFill>
                  <a:schemeClr val="tx1"/>
                </a:solidFill>
              </a:rPr>
              <a:t>distinguish motors </a:t>
            </a:r>
            <a:r>
              <a:rPr lang="en-US" sz="2400" dirty="0">
                <a:solidFill>
                  <a:schemeClr val="tx1"/>
                </a:solidFill>
              </a:rPr>
              <a:t>from servos by the wiring. Motors have a double  grey </a:t>
            </a:r>
            <a:r>
              <a:rPr lang="en-US" sz="2400" dirty="0" smtClean="0">
                <a:solidFill>
                  <a:schemeClr val="tx1"/>
                </a:solidFill>
              </a:rPr>
              <a:t>wire </a:t>
            </a:r>
            <a:r>
              <a:rPr lang="en-US" sz="2400" dirty="0">
                <a:solidFill>
                  <a:schemeClr val="tx1"/>
                </a:solidFill>
              </a:rPr>
              <a:t>and servos have </a:t>
            </a:r>
            <a:r>
              <a:rPr lang="en-US" sz="2400" dirty="0" smtClean="0">
                <a:solidFill>
                  <a:schemeClr val="tx1"/>
                </a:solidFill>
              </a:rPr>
              <a:t>a triple </a:t>
            </a:r>
            <a:r>
              <a:rPr lang="en-US" sz="2400" dirty="0">
                <a:solidFill>
                  <a:schemeClr val="tx1"/>
                </a:solidFill>
              </a:rPr>
              <a:t>red, orange, brown </a:t>
            </a:r>
            <a:r>
              <a:rPr lang="en-US" sz="2400" dirty="0" smtClean="0">
                <a:solidFill>
                  <a:schemeClr val="tx1"/>
                </a:solidFill>
              </a:rPr>
              <a:t>wire. </a:t>
            </a:r>
            <a:endParaRPr lang="en-US" dirty="0" smtClean="0">
              <a:solidFill>
                <a:schemeClr val="tx1"/>
              </a:solidFill>
            </a:endParaRPr>
          </a:p>
        </p:txBody>
      </p:sp>
      <p:pic>
        <p:nvPicPr>
          <p:cNvPr id="7" name="Picture 6" descr="2012 Demobot-0040.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5800" y="381000"/>
            <a:ext cx="2603501" cy="1841500"/>
          </a:xfrm>
          <a:prstGeom prst="rect">
            <a:avLst/>
          </a:prstGeom>
        </p:spPr>
      </p:pic>
      <p:pic>
        <p:nvPicPr>
          <p:cNvPr id="2" name="Picture 1" descr="2013 Demobot4-0013.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2800" y="1219200"/>
            <a:ext cx="5492586" cy="2474323"/>
          </a:xfrm>
          <a:prstGeom prst="rect">
            <a:avLst/>
          </a:prstGeom>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304"/>
            <a:ext cx="8229600" cy="1143000"/>
          </a:xfrm>
        </p:spPr>
        <p:txBody>
          <a:bodyPr/>
          <a:lstStyle/>
          <a:p>
            <a:r>
              <a:rPr lang="en-US" dirty="0" smtClean="0"/>
              <a:t>I See the Light!</a:t>
            </a:r>
            <a:endParaRPr lang="en-US" dirty="0"/>
          </a:p>
        </p:txBody>
      </p:sp>
      <p:sp>
        <p:nvSpPr>
          <p:cNvPr id="3" name="Content Placeholder 2"/>
          <p:cNvSpPr>
            <a:spLocks noGrp="1"/>
          </p:cNvSpPr>
          <p:nvPr>
            <p:ph idx="1"/>
          </p:nvPr>
        </p:nvSpPr>
        <p:spPr>
          <a:xfrm>
            <a:off x="881927" y="536491"/>
            <a:ext cx="8591550" cy="4802962"/>
          </a:xfrm>
        </p:spPr>
        <p:txBody>
          <a:bodyPr>
            <a:normAutofit/>
          </a:bodyPr>
          <a:lstStyle/>
          <a:p>
            <a:pPr marL="457200" indent="-457200">
              <a:buAutoNum type="arabicParenR"/>
            </a:pPr>
            <a:r>
              <a:rPr lang="en-US" sz="2400" dirty="0" smtClean="0"/>
              <a:t>Write a program that uses a light sensor to start your robot</a:t>
            </a:r>
          </a:p>
          <a:p>
            <a:pPr marL="857250" lvl="1" indent="-457200">
              <a:buFont typeface="Arial"/>
              <a:buChar char="•"/>
            </a:pPr>
            <a:r>
              <a:rPr lang="en-US" sz="2000" dirty="0" smtClean="0"/>
              <a:t>You should have a light sensor plugged into analog sensor port #0</a:t>
            </a:r>
          </a:p>
          <a:p>
            <a:pPr marL="0" indent="0">
              <a:buNone/>
            </a:pPr>
            <a:r>
              <a:rPr lang="en-US" sz="2400" dirty="0" smtClean="0"/>
              <a:t>2) Have it run forward for 3 seconds and </a:t>
            </a:r>
          </a:p>
          <a:p>
            <a:pPr marL="0" indent="0">
              <a:buNone/>
            </a:pPr>
            <a:r>
              <a:rPr lang="en-US" sz="2400" dirty="0" smtClean="0"/>
              <a:t>then stop</a:t>
            </a:r>
          </a:p>
          <a:p>
            <a:pPr marL="0" indent="0">
              <a:buNone/>
            </a:pPr>
            <a:endParaRPr lang="en-US" sz="2400" dirty="0"/>
          </a:p>
          <a:p>
            <a:pPr marL="0" indent="0">
              <a:buNone/>
            </a:pPr>
            <a:r>
              <a:rPr lang="en-US" sz="2400" dirty="0" smtClean="0"/>
              <a:t>Psuedocode</a:t>
            </a:r>
          </a:p>
          <a:p>
            <a:pPr marL="0" indent="0">
              <a:buNone/>
            </a:pPr>
            <a:endParaRPr lang="en-US" sz="2400" dirty="0"/>
          </a:p>
        </p:txBody>
      </p:sp>
      <p:sp>
        <p:nvSpPr>
          <p:cNvPr id="4" name="Rectangle 3"/>
          <p:cNvSpPr/>
          <p:nvPr/>
        </p:nvSpPr>
        <p:spPr>
          <a:xfrm>
            <a:off x="0" y="3396701"/>
            <a:ext cx="5942999" cy="27337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2000" dirty="0"/>
              <a:t>Psuedocode</a:t>
            </a:r>
          </a:p>
          <a:p>
            <a:r>
              <a:rPr lang="en-US" sz="1600" b="1" dirty="0">
                <a:solidFill>
                  <a:srgbClr val="008000"/>
                </a:solidFill>
                <a:latin typeface="Courier New" pitchFamily="49" charset="0"/>
                <a:cs typeface="Courier New" pitchFamily="49" charset="0"/>
              </a:rPr>
              <a:t>// Check value of light sensor in </a:t>
            </a:r>
            <a:r>
              <a:rPr lang="en-US" sz="1600" b="1" dirty="0" err="1" smtClean="0">
                <a:solidFill>
                  <a:srgbClr val="008000"/>
                </a:solidFill>
                <a:latin typeface="Courier New" pitchFamily="49" charset="0"/>
                <a:cs typeface="Courier New" pitchFamily="49" charset="0"/>
              </a:rPr>
              <a:t>analog_port</a:t>
            </a:r>
            <a:r>
              <a:rPr lang="en-US" sz="1600" b="1" dirty="0" smtClean="0">
                <a:solidFill>
                  <a:srgbClr val="008000"/>
                </a:solidFill>
                <a:latin typeface="Courier New" pitchFamily="49" charset="0"/>
                <a:cs typeface="Courier New" pitchFamily="49" charset="0"/>
              </a:rPr>
              <a:t> 0</a:t>
            </a:r>
          </a:p>
          <a:p>
            <a:endParaRPr lang="en-US" sz="1600" b="1" dirty="0">
              <a:solidFill>
                <a:srgbClr val="008000"/>
              </a:solidFill>
              <a:latin typeface="Courier New" pitchFamily="49" charset="0"/>
              <a:cs typeface="Courier New" pitchFamily="49" charset="0"/>
            </a:endParaRPr>
          </a:p>
          <a:p>
            <a:r>
              <a:rPr lang="en-US" sz="1600" b="1" dirty="0">
                <a:solidFill>
                  <a:srgbClr val="008000"/>
                </a:solidFill>
                <a:latin typeface="Courier New" pitchFamily="49" charset="0"/>
                <a:cs typeface="Courier New" pitchFamily="49" charset="0"/>
              </a:rPr>
              <a:t>// Drive forward when sensor sees </a:t>
            </a:r>
            <a:r>
              <a:rPr lang="en-US" sz="1600" b="1" dirty="0" smtClean="0">
                <a:solidFill>
                  <a:srgbClr val="008000"/>
                </a:solidFill>
                <a:latin typeface="Courier New" pitchFamily="49" charset="0"/>
                <a:cs typeface="Courier New" pitchFamily="49" charset="0"/>
              </a:rPr>
              <a:t>light</a:t>
            </a:r>
          </a:p>
          <a:p>
            <a:endParaRPr lang="en-US" sz="1600" b="1" dirty="0">
              <a:solidFill>
                <a:srgbClr val="008000"/>
              </a:solidFill>
              <a:latin typeface="Courier New" pitchFamily="49" charset="0"/>
              <a:cs typeface="Courier New" pitchFamily="49" charset="0"/>
            </a:endParaRPr>
          </a:p>
          <a:p>
            <a:r>
              <a:rPr lang="en-US" sz="1600" b="1" dirty="0">
                <a:solidFill>
                  <a:srgbClr val="008000"/>
                </a:solidFill>
                <a:latin typeface="Courier New" pitchFamily="49" charset="0"/>
                <a:cs typeface="Courier New" pitchFamily="49" charset="0"/>
              </a:rPr>
              <a:t>// Allow 3 seconds to move </a:t>
            </a:r>
            <a:r>
              <a:rPr lang="en-US" sz="1600" b="1" dirty="0" smtClean="0">
                <a:solidFill>
                  <a:srgbClr val="008000"/>
                </a:solidFill>
                <a:latin typeface="Courier New" pitchFamily="49" charset="0"/>
                <a:cs typeface="Courier New" pitchFamily="49" charset="0"/>
              </a:rPr>
              <a:t>forward</a:t>
            </a:r>
          </a:p>
          <a:p>
            <a:endParaRPr lang="en-US" sz="1600" b="1" dirty="0">
              <a:solidFill>
                <a:srgbClr val="008000"/>
              </a:solidFill>
              <a:latin typeface="Courier New" pitchFamily="49" charset="0"/>
              <a:cs typeface="Courier New" pitchFamily="49" charset="0"/>
            </a:endParaRPr>
          </a:p>
          <a:p>
            <a:r>
              <a:rPr lang="en-US" sz="1600" b="1" dirty="0">
                <a:solidFill>
                  <a:srgbClr val="008000"/>
                </a:solidFill>
                <a:latin typeface="Courier New" pitchFamily="49" charset="0"/>
                <a:cs typeface="Courier New" pitchFamily="49" charset="0"/>
              </a:rPr>
              <a:t>// Turn everything off</a:t>
            </a:r>
          </a:p>
          <a:p>
            <a:pPr algn="ctr"/>
            <a:endParaRPr lang="en-US" dirty="0"/>
          </a:p>
        </p:txBody>
      </p:sp>
      <p:sp>
        <p:nvSpPr>
          <p:cNvPr id="7" name="Rounded Rectangle 6"/>
          <p:cNvSpPr/>
          <p:nvPr/>
        </p:nvSpPr>
        <p:spPr>
          <a:xfrm>
            <a:off x="6093749" y="5126539"/>
            <a:ext cx="1683464"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All motors off</a:t>
            </a:r>
            <a:endParaRPr lang="en-US" sz="1000" dirty="0">
              <a:solidFill>
                <a:srgbClr val="000000"/>
              </a:solidFill>
            </a:endParaRPr>
          </a:p>
        </p:txBody>
      </p:sp>
      <p:sp>
        <p:nvSpPr>
          <p:cNvPr id="17" name="Rounded Rectangle 16"/>
          <p:cNvSpPr/>
          <p:nvPr/>
        </p:nvSpPr>
        <p:spPr>
          <a:xfrm>
            <a:off x="6112790" y="2250771"/>
            <a:ext cx="1992215" cy="363274"/>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Wait for light</a:t>
            </a:r>
            <a:endParaRPr lang="en-US" sz="1000" dirty="0">
              <a:solidFill>
                <a:srgbClr val="000000"/>
              </a:solidFill>
            </a:endParaRPr>
          </a:p>
        </p:txBody>
      </p:sp>
      <p:grpSp>
        <p:nvGrpSpPr>
          <p:cNvPr id="20" name="Group 19"/>
          <p:cNvGrpSpPr/>
          <p:nvPr/>
        </p:nvGrpSpPr>
        <p:grpSpPr>
          <a:xfrm>
            <a:off x="6112790" y="1364187"/>
            <a:ext cx="1960603" cy="5071447"/>
            <a:chOff x="6705513" y="1463511"/>
            <a:chExt cx="2032916" cy="5258498"/>
          </a:xfrm>
        </p:grpSpPr>
        <p:sp>
          <p:nvSpPr>
            <p:cNvPr id="19" name="Bent-Up Arrow 18"/>
            <p:cNvSpPr/>
            <p:nvPr/>
          </p:nvSpPr>
          <p:spPr>
            <a:xfrm>
              <a:off x="7867955" y="2679773"/>
              <a:ext cx="870474" cy="867847"/>
            </a:xfrm>
            <a:prstGeom prst="bentUpArrow">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NO</a:t>
              </a:r>
              <a:endParaRPr lang="en-US" sz="1400" dirty="0">
                <a:solidFill>
                  <a:srgbClr val="000000"/>
                </a:solidFill>
              </a:endParaRPr>
            </a:p>
          </p:txBody>
        </p:sp>
        <p:grpSp>
          <p:nvGrpSpPr>
            <p:cNvPr id="6" name="Group 5"/>
            <p:cNvGrpSpPr/>
            <p:nvPr/>
          </p:nvGrpSpPr>
          <p:grpSpPr>
            <a:xfrm>
              <a:off x="6705513" y="1463511"/>
              <a:ext cx="1725811" cy="5258498"/>
              <a:chOff x="7658444" y="2034195"/>
              <a:chExt cx="1304796" cy="3964831"/>
            </a:xfrm>
          </p:grpSpPr>
          <p:sp>
            <p:nvSpPr>
              <p:cNvPr id="9" name="Oval 8"/>
              <p:cNvSpPr/>
              <p:nvPr/>
            </p:nvSpPr>
            <p:spPr>
              <a:xfrm>
                <a:off x="7903704" y="5551187"/>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10" name="Oval 9"/>
              <p:cNvSpPr/>
              <p:nvPr/>
            </p:nvSpPr>
            <p:spPr>
              <a:xfrm>
                <a:off x="7977694" y="2034195"/>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11" name="Down Arrow 10"/>
              <p:cNvSpPr/>
              <p:nvPr/>
            </p:nvSpPr>
            <p:spPr>
              <a:xfrm>
                <a:off x="8107812" y="2492221"/>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Down Arrow 12"/>
              <p:cNvSpPr/>
              <p:nvPr/>
            </p:nvSpPr>
            <p:spPr>
              <a:xfrm>
                <a:off x="8123704" y="3803720"/>
                <a:ext cx="400516" cy="576118"/>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YES</a:t>
                </a:r>
                <a:endParaRPr lang="en-US" sz="1200" dirty="0">
                  <a:solidFill>
                    <a:srgbClr val="000000"/>
                  </a:solidFill>
                </a:endParaRPr>
              </a:p>
            </p:txBody>
          </p:sp>
          <p:sp>
            <p:nvSpPr>
              <p:cNvPr id="14" name="Rounded Rectangle 13"/>
              <p:cNvSpPr/>
              <p:nvPr/>
            </p:nvSpPr>
            <p:spPr>
              <a:xfrm>
                <a:off x="7658444" y="4379838"/>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Drive forward for 3 seconds</a:t>
                </a:r>
                <a:endParaRPr lang="en-US" sz="1000" dirty="0">
                  <a:solidFill>
                    <a:srgbClr val="000000"/>
                  </a:solidFill>
                </a:endParaRPr>
              </a:p>
            </p:txBody>
          </p:sp>
          <p:sp>
            <p:nvSpPr>
              <p:cNvPr id="15" name="Down Arrow 14"/>
              <p:cNvSpPr/>
              <p:nvPr/>
            </p:nvSpPr>
            <p:spPr>
              <a:xfrm>
                <a:off x="8107812" y="4686767"/>
                <a:ext cx="400516" cy="278077"/>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Down Arrow 7"/>
            <p:cNvSpPr/>
            <p:nvPr/>
          </p:nvSpPr>
          <p:spPr>
            <a:xfrm>
              <a:off x="7277102" y="5780337"/>
              <a:ext cx="529750" cy="318510"/>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Diamond 15"/>
            <p:cNvSpPr/>
            <p:nvPr/>
          </p:nvSpPr>
          <p:spPr>
            <a:xfrm>
              <a:off x="7107194" y="2996966"/>
              <a:ext cx="945124" cy="813440"/>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rgbClr val="000000"/>
                  </a:solidFill>
                </a:rPr>
                <a:t>Is the light on?</a:t>
              </a:r>
              <a:endParaRPr lang="en-US" sz="1100" dirty="0">
                <a:solidFill>
                  <a:srgbClr val="000000"/>
                </a:solidFill>
              </a:endParaRPr>
            </a:p>
          </p:txBody>
        </p:sp>
        <p:sp>
          <p:nvSpPr>
            <p:cNvPr id="18" name="Down Arrow 17"/>
            <p:cNvSpPr/>
            <p:nvPr/>
          </p:nvSpPr>
          <p:spPr>
            <a:xfrm>
              <a:off x="7320897" y="2752768"/>
              <a:ext cx="529749" cy="244199"/>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98030433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52412"/>
            <a:ext cx="8229600" cy="1143000"/>
          </a:xfrm>
        </p:spPr>
        <p:txBody>
          <a:bodyPr/>
          <a:lstStyle/>
          <a:p>
            <a:r>
              <a:rPr lang="en-US" dirty="0" smtClean="0"/>
              <a:t>I See the Light! Solution</a:t>
            </a:r>
            <a:endParaRPr lang="en-US" dirty="0"/>
          </a:p>
        </p:txBody>
      </p:sp>
      <p:pic>
        <p:nvPicPr>
          <p:cNvPr id="15" name="Picture 1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6" name="Picture 5" descr="Screen Shot 2014-01-16 at 10.01.39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0153" y="1447800"/>
            <a:ext cx="8687781" cy="4089400"/>
          </a:xfrm>
          <a:prstGeom prst="rect">
            <a:avLst/>
          </a:prstGeom>
        </p:spPr>
      </p:pic>
    </p:spTree>
    <p:extLst>
      <p:ext uri="{BB962C8B-B14F-4D97-AF65-F5344CB8AC3E}">
        <p14:creationId xmlns:p14="http://schemas.microsoft.com/office/powerpoint/2010/main" val="13228787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64818"/>
            <a:ext cx="8229600" cy="1143000"/>
          </a:xfrm>
        </p:spPr>
        <p:txBody>
          <a:bodyPr>
            <a:normAutofit/>
          </a:bodyPr>
          <a:lstStyle/>
          <a:p>
            <a:r>
              <a:rPr lang="en-US" dirty="0" smtClean="0"/>
              <a:t>I See the Light! Solution</a:t>
            </a:r>
            <a:br>
              <a:rPr lang="en-US" dirty="0" smtClean="0"/>
            </a:br>
            <a:r>
              <a:rPr lang="en-US" sz="2000" dirty="0" smtClean="0"/>
              <a:t>(with function)</a:t>
            </a:r>
            <a:endParaRPr lang="en-US" sz="2000" dirty="0"/>
          </a:p>
        </p:txBody>
      </p:sp>
      <p:pic>
        <p:nvPicPr>
          <p:cNvPr id="4" name="Picture 3" descr="Screen Shot 2013-09-05 at 5.19.15 PM.png"/>
          <p:cNvPicPr>
            <a:picLocks noChangeAspect="1"/>
          </p:cNvPicPr>
          <p:nvPr/>
        </p:nvPicPr>
        <p:blipFill rotWithShape="1">
          <a:blip r:embed="rId3" cstate="print">
            <a:extLst>
              <a:ext uri="{28A0092B-C50C-407E-A947-70E740481C1C}">
                <a14:useLocalDpi xmlns:a14="http://schemas.microsoft.com/office/drawing/2010/main"/>
              </a:ext>
            </a:extLst>
          </a:blip>
          <a:srcRect b="5136"/>
          <a:stretch/>
        </p:blipFill>
        <p:spPr>
          <a:xfrm>
            <a:off x="223943" y="980548"/>
            <a:ext cx="7969124" cy="4793235"/>
          </a:xfrm>
          <a:prstGeom prst="rect">
            <a:avLst/>
          </a:prstGeom>
        </p:spPr>
      </p:pic>
      <p:grpSp>
        <p:nvGrpSpPr>
          <p:cNvPr id="8" name="Group 7"/>
          <p:cNvGrpSpPr/>
          <p:nvPr/>
        </p:nvGrpSpPr>
        <p:grpSpPr>
          <a:xfrm>
            <a:off x="3213765" y="1381825"/>
            <a:ext cx="5930235" cy="400110"/>
            <a:chOff x="4522596" y="3830880"/>
            <a:chExt cx="5930235" cy="400110"/>
          </a:xfrm>
        </p:grpSpPr>
        <p:sp>
          <p:nvSpPr>
            <p:cNvPr id="9" name="TextBox 8"/>
            <p:cNvSpPr txBox="1"/>
            <p:nvPr/>
          </p:nvSpPr>
          <p:spPr>
            <a:xfrm>
              <a:off x="5250838" y="3830880"/>
              <a:ext cx="5201993" cy="400110"/>
            </a:xfrm>
            <a:prstGeom prst="rect">
              <a:avLst/>
            </a:prstGeom>
            <a:noFill/>
          </p:spPr>
          <p:txBody>
            <a:bodyPr wrap="square" rtlCol="0">
              <a:spAutoFit/>
            </a:bodyPr>
            <a:lstStyle/>
            <a:p>
              <a:r>
                <a:rPr lang="en-US" sz="2000" dirty="0" smtClean="0">
                  <a:solidFill>
                    <a:srgbClr val="FF0000"/>
                  </a:solidFill>
                </a:rPr>
                <a:t>Notice the function prototype for drive-forward</a:t>
              </a:r>
              <a:endParaRPr lang="en-US" sz="2000" dirty="0">
                <a:solidFill>
                  <a:srgbClr val="FF0000"/>
                </a:solidFill>
              </a:endParaRPr>
            </a:p>
          </p:txBody>
        </p:sp>
        <p:cxnSp>
          <p:nvCxnSpPr>
            <p:cNvPr id="10" name="Straight Arrow Connector 9"/>
            <p:cNvCxnSpPr>
              <a:stCxn id="9" idx="1"/>
            </p:cNvCxnSpPr>
            <p:nvPr/>
          </p:nvCxnSpPr>
          <p:spPr>
            <a:xfrm flipH="1" flipV="1">
              <a:off x="4522596" y="3984769"/>
              <a:ext cx="728242" cy="46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032343" y="4128912"/>
            <a:ext cx="6015752" cy="400110"/>
            <a:chOff x="4634770" y="3830880"/>
            <a:chExt cx="6015752" cy="400110"/>
          </a:xfrm>
        </p:grpSpPr>
        <p:sp>
          <p:nvSpPr>
            <p:cNvPr id="13" name="TextBox 12"/>
            <p:cNvSpPr txBox="1"/>
            <p:nvPr/>
          </p:nvSpPr>
          <p:spPr>
            <a:xfrm>
              <a:off x="5544434" y="3830880"/>
              <a:ext cx="5106088" cy="400110"/>
            </a:xfrm>
            <a:prstGeom prst="rect">
              <a:avLst/>
            </a:prstGeom>
            <a:noFill/>
          </p:spPr>
          <p:txBody>
            <a:bodyPr wrap="square" rtlCol="0">
              <a:spAutoFit/>
            </a:bodyPr>
            <a:lstStyle/>
            <a:p>
              <a:r>
                <a:rPr lang="en-US" sz="2000" dirty="0" smtClean="0">
                  <a:solidFill>
                    <a:srgbClr val="FF0000"/>
                  </a:solidFill>
                </a:rPr>
                <a:t>Notice the function definition for drive-forward</a:t>
              </a:r>
              <a:endParaRPr lang="en-US" sz="2000" dirty="0">
                <a:solidFill>
                  <a:srgbClr val="FF0000"/>
                </a:solidFill>
              </a:endParaRPr>
            </a:p>
          </p:txBody>
        </p:sp>
        <p:cxnSp>
          <p:nvCxnSpPr>
            <p:cNvPr id="14" name="Straight Arrow Connector 13"/>
            <p:cNvCxnSpPr>
              <a:stCxn id="13" idx="1"/>
            </p:cNvCxnSpPr>
            <p:nvPr/>
          </p:nvCxnSpPr>
          <p:spPr>
            <a:xfrm flipH="1" flipV="1">
              <a:off x="4634770" y="3984769"/>
              <a:ext cx="909664" cy="46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5" name="Picture 14"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66359742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I See the Light!</a:t>
            </a:r>
            <a:endParaRPr lang="en-US" dirty="0"/>
          </a:p>
        </p:txBody>
      </p:sp>
      <p:sp>
        <p:nvSpPr>
          <p:cNvPr id="3" name="Content Placeholder 2"/>
          <p:cNvSpPr>
            <a:spLocks noGrp="1"/>
          </p:cNvSpPr>
          <p:nvPr>
            <p:ph idx="1"/>
          </p:nvPr>
        </p:nvSpPr>
        <p:spPr>
          <a:xfrm>
            <a:off x="298450" y="1201975"/>
            <a:ext cx="8591550" cy="4802962"/>
          </a:xfrm>
        </p:spPr>
        <p:txBody>
          <a:bodyPr>
            <a:normAutofit/>
          </a:bodyPr>
          <a:lstStyle/>
          <a:p>
            <a:pPr marL="457200" indent="-457200">
              <a:buAutoNum type="arabicParenR"/>
            </a:pPr>
            <a:r>
              <a:rPr lang="en-US" sz="2400" dirty="0" smtClean="0"/>
              <a:t>Add the  </a:t>
            </a:r>
            <a:r>
              <a:rPr lang="en-US" sz="2400" dirty="0" err="1" smtClean="0">
                <a:latin typeface="Courier"/>
                <a:cs typeface="Courier"/>
              </a:rPr>
              <a:t>wait_for_light</a:t>
            </a:r>
            <a:r>
              <a:rPr lang="en-US" sz="2400" dirty="0" smtClean="0">
                <a:latin typeface="Courier"/>
                <a:cs typeface="Courier"/>
              </a:rPr>
              <a:t>(); </a:t>
            </a:r>
            <a:r>
              <a:rPr lang="en-US" sz="2400" dirty="0" smtClean="0"/>
              <a:t>function to the start of any of the previous challenges and activities</a:t>
            </a:r>
          </a:p>
          <a:p>
            <a:pPr lvl="1">
              <a:buFont typeface="Arial"/>
              <a:buChar char="•"/>
            </a:pPr>
            <a:r>
              <a:rPr lang="en-US" sz="2000" dirty="0" smtClean="0"/>
              <a:t>You cannot touch the robot to start it, it MUST start on its own after sensing the light</a:t>
            </a:r>
            <a:endParaRPr lang="en-US" sz="2000"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677690019"/>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Touch the Can</a:t>
            </a:r>
            <a:endParaRPr lang="en-US" dirty="0"/>
          </a:p>
        </p:txBody>
      </p:sp>
      <p:sp>
        <p:nvSpPr>
          <p:cNvPr id="3" name="Content Placeholder 2"/>
          <p:cNvSpPr>
            <a:spLocks noGrp="1"/>
          </p:cNvSpPr>
          <p:nvPr>
            <p:ph idx="1"/>
          </p:nvPr>
        </p:nvSpPr>
        <p:spPr>
          <a:xfrm>
            <a:off x="298450" y="1193472"/>
            <a:ext cx="8591550" cy="4802962"/>
          </a:xfrm>
        </p:spPr>
        <p:txBody>
          <a:bodyPr>
            <a:normAutofit/>
          </a:bodyPr>
          <a:lstStyle/>
          <a:p>
            <a:pPr marL="457200" indent="-457200">
              <a:buFont typeface="+mj-lt"/>
              <a:buAutoNum type="arabicPeriod"/>
            </a:pPr>
            <a:r>
              <a:rPr lang="en-US" sz="2400" dirty="0" smtClean="0"/>
              <a:t>Robots must start on or behind the starting mark and move to the object with the goal of touching the object in the shortest amount of time</a:t>
            </a:r>
          </a:p>
          <a:p>
            <a:pPr marL="457200" indent="-457200">
              <a:buFont typeface="+mj-lt"/>
              <a:buAutoNum type="arabicPeriod"/>
            </a:pPr>
            <a:r>
              <a:rPr lang="en-US" sz="2400" dirty="0" smtClean="0"/>
              <a:t>The robot must be started with a flashlight</a:t>
            </a:r>
            <a:endParaRPr lang="en-US" sz="2400" dirty="0"/>
          </a:p>
        </p:txBody>
      </p:sp>
      <p:grpSp>
        <p:nvGrpSpPr>
          <p:cNvPr id="18" name="Group 17"/>
          <p:cNvGrpSpPr/>
          <p:nvPr/>
        </p:nvGrpSpPr>
        <p:grpSpPr>
          <a:xfrm>
            <a:off x="457200" y="3628213"/>
            <a:ext cx="3590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2" name="Group 41"/>
          <p:cNvGrpSpPr/>
          <p:nvPr/>
        </p:nvGrpSpPr>
        <p:grpSpPr>
          <a:xfrm>
            <a:off x="4127498" y="3628213"/>
            <a:ext cx="3543301" cy="1793875"/>
            <a:chOff x="4248149" y="4894263"/>
            <a:chExt cx="3543301" cy="1793875"/>
          </a:xfrm>
        </p:grpSpPr>
        <p:grpSp>
          <p:nvGrpSpPr>
            <p:cNvPr id="19" name="Group 18"/>
            <p:cNvGrpSpPr/>
            <p:nvPr/>
          </p:nvGrpSpPr>
          <p:grpSpPr>
            <a:xfrm>
              <a:off x="4248149" y="4894263"/>
              <a:ext cx="3543301" cy="1793875"/>
              <a:chOff x="2568574" y="4906962"/>
              <a:chExt cx="3543301" cy="1793875"/>
            </a:xfrm>
          </p:grpSpPr>
          <p:grpSp>
            <p:nvGrpSpPr>
              <p:cNvPr id="20" name="Group 19"/>
              <p:cNvGrpSpPr/>
              <p:nvPr/>
            </p:nvGrpSpPr>
            <p:grpSpPr>
              <a:xfrm>
                <a:off x="2568574" y="4906962"/>
                <a:ext cx="3048000" cy="1793875"/>
                <a:chOff x="3333750" y="2095499"/>
                <a:chExt cx="3048000" cy="1793875"/>
              </a:xfrm>
            </p:grpSpPr>
            <p:sp>
              <p:nvSpPr>
                <p:cNvPr id="23" name="Rectangle 22"/>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2" name="TextBox 21"/>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4" name="Group 33"/>
            <p:cNvGrpSpPr/>
            <p:nvPr/>
          </p:nvGrpSpPr>
          <p:grpSpPr>
            <a:xfrm>
              <a:off x="5772148" y="5404625"/>
              <a:ext cx="857251" cy="736600"/>
              <a:chOff x="936624" y="3121025"/>
              <a:chExt cx="857251" cy="736600"/>
            </a:xfrm>
          </p:grpSpPr>
          <p:sp>
            <p:nvSpPr>
              <p:cNvPr id="35" name="Rectangle 3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ed Rectangle 3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43" name="Line 7"/>
          <p:cNvSpPr>
            <a:spLocks noChangeShapeType="1"/>
          </p:cNvSpPr>
          <p:nvPr/>
        </p:nvSpPr>
        <p:spPr bwMode="auto">
          <a:xfrm>
            <a:off x="1666875" y="4400217"/>
            <a:ext cx="771524"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25751318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Using Servo motors</a:t>
            </a:r>
            <a:endParaRPr lang="en-US" sz="3600" dirty="0"/>
          </a:p>
        </p:txBody>
      </p:sp>
      <p:sp>
        <p:nvSpPr>
          <p:cNvPr id="4" name="Rectangle 3"/>
          <p:cNvSpPr/>
          <p:nvPr/>
        </p:nvSpPr>
        <p:spPr>
          <a:xfrm>
            <a:off x="342064" y="995599"/>
            <a:ext cx="8549114" cy="3139321"/>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distinguish between motors and servo motors</a:t>
            </a:r>
          </a:p>
          <a:p>
            <a:pPr marL="285750" lvl="0" indent="-285750">
              <a:buFont typeface="Arial"/>
              <a:buChar char="•"/>
            </a:pPr>
            <a:r>
              <a:rPr lang="en-US" dirty="0" smtClean="0"/>
              <a:t>To help students understand how to use Servo Motors with their robots</a:t>
            </a:r>
          </a:p>
          <a:p>
            <a:pPr marL="742950" lvl="1" indent="-285750">
              <a:buFont typeface="Arial"/>
              <a:buChar char="•"/>
            </a:pPr>
            <a:r>
              <a:rPr lang="en-US" dirty="0" smtClean="0"/>
              <a:t>Enable, disable, set position and get position functions</a:t>
            </a:r>
          </a:p>
          <a:p>
            <a:r>
              <a:rPr lang="en-US" b="1" dirty="0" smtClean="0"/>
              <a:t>Preparation</a:t>
            </a:r>
          </a:p>
          <a:p>
            <a:pPr marL="285750" lvl="0" indent="-285750">
              <a:buFont typeface="Arial"/>
              <a:buChar char="•"/>
            </a:pPr>
            <a:r>
              <a:rPr lang="en-US" dirty="0" smtClean="0"/>
              <a:t>Have KISS IDE up and running</a:t>
            </a:r>
          </a:p>
          <a:p>
            <a:pPr marL="285750" lvl="0" indent="-285750">
              <a:buFont typeface="Arial"/>
              <a:buChar char="•"/>
            </a:pPr>
            <a:r>
              <a:rPr lang="en-US" dirty="0" smtClean="0"/>
              <a:t>Have a robot ready to go</a:t>
            </a:r>
          </a:p>
          <a:p>
            <a:pPr marL="285750" lvl="0" indent="-285750">
              <a:buFont typeface="Arial"/>
              <a:buChar char="•"/>
            </a:pPr>
            <a:r>
              <a:rPr lang="en-US" dirty="0" smtClean="0"/>
              <a:t>Have a servo motor </a:t>
            </a:r>
          </a:p>
          <a:p>
            <a:pPr lvl="0"/>
            <a:r>
              <a:rPr lang="en-US" b="1" dirty="0" smtClean="0"/>
              <a:t>Activity</a:t>
            </a:r>
          </a:p>
          <a:p>
            <a:pPr lvl="0"/>
            <a:r>
              <a:rPr lang="en-US" dirty="0" smtClean="0"/>
              <a:t>Follow slides</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985501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Servo Motors (Servos)</a:t>
            </a:r>
            <a:endParaRPr lang="en-US" dirty="0"/>
          </a:p>
        </p:txBody>
      </p:sp>
      <p:sp>
        <p:nvSpPr>
          <p:cNvPr id="3" name="Content Placeholder 2"/>
          <p:cNvSpPr>
            <a:spLocks noGrp="1"/>
          </p:cNvSpPr>
          <p:nvPr>
            <p:ph idx="1"/>
          </p:nvPr>
        </p:nvSpPr>
        <p:spPr>
          <a:xfrm>
            <a:off x="129881" y="1031291"/>
            <a:ext cx="8889649" cy="2044783"/>
          </a:xfrm>
        </p:spPr>
        <p:txBody>
          <a:bodyPr>
            <a:normAutofit fontScale="92500"/>
          </a:bodyPr>
          <a:lstStyle/>
          <a:p>
            <a:r>
              <a:rPr lang="en-US" sz="2400" dirty="0" smtClean="0"/>
              <a:t>A servo is a motor that rotates to a specified position between 0° and 180°</a:t>
            </a:r>
          </a:p>
          <a:p>
            <a:r>
              <a:rPr lang="en-US" sz="2400" dirty="0" smtClean="0"/>
              <a:t>Servos are great for raising an arm or closing a claw to grab something</a:t>
            </a:r>
          </a:p>
          <a:p>
            <a:r>
              <a:rPr lang="en-US" sz="2400" dirty="0" smtClean="0"/>
              <a:t>The motors and servos look similar except that a servo has 3 wires (usually colored orange, red, brown) and a plastic plug on the end</a:t>
            </a:r>
          </a:p>
        </p:txBody>
      </p:sp>
      <p:pic>
        <p:nvPicPr>
          <p:cNvPr id="4" name="Picture 20" descr="ServoMotors.jpg"/>
          <p:cNvPicPr>
            <a:picLocks noChangeAspect="1"/>
          </p:cNvPicPr>
          <p:nvPr/>
        </p:nvPicPr>
        <p:blipFill>
          <a:blip r:embed="rId2" cstate="print"/>
          <a:srcRect/>
          <a:stretch>
            <a:fillRect/>
          </a:stretch>
        </p:blipFill>
        <p:spPr bwMode="auto">
          <a:xfrm>
            <a:off x="2950997" y="3076074"/>
            <a:ext cx="2824162" cy="3624263"/>
          </a:xfrm>
          <a:prstGeom prst="rect">
            <a:avLst/>
          </a:prstGeom>
          <a:noFill/>
          <a:ln w="9525">
            <a:noFill/>
            <a:miter lim="800000"/>
            <a:headEnd/>
            <a:tailEnd/>
          </a:ln>
        </p:spPr>
      </p:pic>
    </p:spTree>
    <p:extLst>
      <p:ext uri="{BB962C8B-B14F-4D97-AF65-F5344CB8AC3E}">
        <p14:creationId xmlns:p14="http://schemas.microsoft.com/office/powerpoint/2010/main" val="413576340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Servo Motor Ports</a:t>
            </a:r>
            <a:endParaRPr lang="en-US" dirty="0"/>
          </a:p>
        </p:txBody>
      </p:sp>
      <p:grpSp>
        <p:nvGrpSpPr>
          <p:cNvPr id="6" name="Group 5"/>
          <p:cNvGrpSpPr/>
          <p:nvPr/>
        </p:nvGrpSpPr>
        <p:grpSpPr>
          <a:xfrm>
            <a:off x="0" y="1584561"/>
            <a:ext cx="9144000" cy="4499771"/>
            <a:chOff x="0" y="1584561"/>
            <a:chExt cx="9144000" cy="4499771"/>
          </a:xfrm>
        </p:grpSpPr>
        <p:pic>
          <p:nvPicPr>
            <p:cNvPr id="7" name="Picture 6" descr="KIPRLinkFron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sp>
          <p:nvSpPr>
            <p:cNvPr id="8" name="Oval 25"/>
            <p:cNvSpPr>
              <a:spLocks noChangeArrowheads="1"/>
            </p:cNvSpPr>
            <p:nvPr/>
          </p:nvSpPr>
          <p:spPr bwMode="auto">
            <a:xfrm rot="5400000">
              <a:off x="769540" y="3802460"/>
              <a:ext cx="918477" cy="1238358"/>
            </a:xfrm>
            <a:prstGeom prst="ellipse">
              <a:avLst/>
            </a:prstGeom>
            <a:noFill/>
            <a:ln w="38100">
              <a:solidFill>
                <a:srgbClr val="FFFF00"/>
              </a:solidFill>
              <a:round/>
              <a:headEnd/>
              <a:tailEnd/>
            </a:ln>
          </p:spPr>
          <p:txBody>
            <a:bodyPr/>
            <a:lstStyle/>
            <a:p>
              <a:pPr eaLnBrk="0" hangingPunct="0"/>
              <a:endParaRPr lang="en-US" sz="1600" dirty="0">
                <a:latin typeface="Times"/>
              </a:endParaRPr>
            </a:p>
          </p:txBody>
        </p:sp>
        <p:sp>
          <p:nvSpPr>
            <p:cNvPr id="9" name="TextBox 27"/>
            <p:cNvSpPr txBox="1">
              <a:spLocks noChangeArrowheads="1"/>
            </p:cNvSpPr>
            <p:nvPr/>
          </p:nvSpPr>
          <p:spPr bwMode="auto">
            <a:xfrm>
              <a:off x="2209800" y="5715000"/>
              <a:ext cx="4648200" cy="369332"/>
            </a:xfrm>
            <a:prstGeom prst="rect">
              <a:avLst/>
            </a:prstGeom>
            <a:noFill/>
            <a:ln w="9525">
              <a:noFill/>
              <a:miter lim="800000"/>
              <a:headEnd/>
              <a:tailEnd/>
            </a:ln>
          </p:spPr>
          <p:txBody>
            <a:bodyPr>
              <a:spAutoFit/>
            </a:bodyPr>
            <a:lstStyle/>
            <a:p>
              <a:pPr algn="ctr"/>
              <a:r>
                <a:rPr lang="en-US" sz="1800" dirty="0" smtClean="0">
                  <a:latin typeface="Times New Roman" pitchFamily="18" charset="0"/>
                  <a:cs typeface="Times New Roman" pitchFamily="18" charset="0"/>
                </a:rPr>
                <a:t>servo ports </a:t>
              </a:r>
              <a:r>
                <a:rPr lang="en-US" sz="1800" dirty="0">
                  <a:latin typeface="Times New Roman" pitchFamily="18" charset="0"/>
                  <a:cs typeface="Times New Roman" pitchFamily="18" charset="0"/>
                </a:rPr>
                <a:t>0 </a:t>
              </a:r>
              <a:r>
                <a:rPr lang="en-US" sz="1800" dirty="0" smtClean="0">
                  <a:latin typeface="Times New Roman" pitchFamily="18" charset="0"/>
                  <a:cs typeface="Times New Roman" pitchFamily="18" charset="0"/>
                </a:rPr>
                <a:t>and 1; servo ports 2 and 3</a:t>
              </a:r>
              <a:endParaRPr lang="en-US" sz="1800" dirty="0">
                <a:latin typeface="Times New Roman" pitchFamily="18" charset="0"/>
                <a:cs typeface="Times New Roman" pitchFamily="18" charset="0"/>
              </a:endParaRPr>
            </a:p>
          </p:txBody>
        </p:sp>
        <p:cxnSp>
          <p:nvCxnSpPr>
            <p:cNvPr id="10" name="Straight Arrow Connector 29"/>
            <p:cNvCxnSpPr>
              <a:cxnSpLocks noChangeShapeType="1"/>
            </p:cNvCxnSpPr>
            <p:nvPr/>
          </p:nvCxnSpPr>
          <p:spPr bwMode="auto">
            <a:xfrm flipV="1">
              <a:off x="5562600" y="4648200"/>
              <a:ext cx="1905000" cy="1143000"/>
            </a:xfrm>
            <a:prstGeom prst="straightConnector1">
              <a:avLst/>
            </a:prstGeom>
            <a:noFill/>
            <a:ln w="38100">
              <a:solidFill>
                <a:srgbClr val="FF0000"/>
              </a:solidFill>
              <a:round/>
              <a:headEnd/>
              <a:tailEnd type="arrow" w="med" len="med"/>
            </a:ln>
          </p:spPr>
        </p:cxnSp>
        <p:cxnSp>
          <p:nvCxnSpPr>
            <p:cNvPr id="11" name="Straight Arrow Connector 30"/>
            <p:cNvCxnSpPr>
              <a:cxnSpLocks noChangeShapeType="1"/>
              <a:endCxn id="8" idx="7"/>
            </p:cNvCxnSpPr>
            <p:nvPr/>
          </p:nvCxnSpPr>
          <p:spPr bwMode="auto">
            <a:xfrm flipH="1" flipV="1">
              <a:off x="1666605" y="4746370"/>
              <a:ext cx="1838595" cy="1044830"/>
            </a:xfrm>
            <a:prstGeom prst="straightConnector1">
              <a:avLst/>
            </a:prstGeom>
            <a:noFill/>
            <a:ln w="38100">
              <a:solidFill>
                <a:srgbClr val="FF0000"/>
              </a:solidFill>
              <a:round/>
              <a:headEnd/>
              <a:tailEnd type="arrow" w="med" len="med"/>
            </a:ln>
          </p:spPr>
        </p:cxnSp>
        <p:sp>
          <p:nvSpPr>
            <p:cNvPr id="12" name="Oval 25"/>
            <p:cNvSpPr>
              <a:spLocks noChangeArrowheads="1"/>
            </p:cNvSpPr>
            <p:nvPr/>
          </p:nvSpPr>
          <p:spPr bwMode="auto">
            <a:xfrm rot="5400000">
              <a:off x="7502579" y="3698821"/>
              <a:ext cx="914400" cy="1289158"/>
            </a:xfrm>
            <a:prstGeom prst="ellipse">
              <a:avLst/>
            </a:prstGeom>
            <a:noFill/>
            <a:ln w="38100">
              <a:solidFill>
                <a:srgbClr val="FFFF00"/>
              </a:solidFill>
              <a:round/>
              <a:headEnd/>
              <a:tailEnd/>
            </a:ln>
          </p:spPr>
          <p:txBody>
            <a:bodyPr/>
            <a:lstStyle/>
            <a:p>
              <a:pPr eaLnBrk="0" hangingPunct="0"/>
              <a:endParaRPr lang="en-US" sz="1600" dirty="0">
                <a:latin typeface="Times"/>
              </a:endParaRPr>
            </a:p>
          </p:txBody>
        </p:sp>
      </p:grpSp>
    </p:spTree>
    <p:extLst>
      <p:ext uri="{BB962C8B-B14F-4D97-AF65-F5344CB8AC3E}">
        <p14:creationId xmlns:p14="http://schemas.microsoft.com/office/powerpoint/2010/main" val="186047384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Motors (Servos)</a:t>
            </a:r>
            <a:endParaRPr lang="en-US" dirty="0"/>
          </a:p>
        </p:txBody>
      </p:sp>
      <p:sp>
        <p:nvSpPr>
          <p:cNvPr id="3" name="Content Placeholder 2"/>
          <p:cNvSpPr>
            <a:spLocks noGrp="1"/>
          </p:cNvSpPr>
          <p:nvPr>
            <p:ph idx="1"/>
          </p:nvPr>
        </p:nvSpPr>
        <p:spPr>
          <a:xfrm>
            <a:off x="457200" y="1364164"/>
            <a:ext cx="8229600" cy="2044783"/>
          </a:xfrm>
        </p:spPr>
        <p:txBody>
          <a:bodyPr/>
          <a:lstStyle/>
          <a:p>
            <a:r>
              <a:rPr lang="en-US" sz="2400" dirty="0" smtClean="0"/>
              <a:t>Notice the case of the link is marked:</a:t>
            </a:r>
          </a:p>
          <a:p>
            <a:pPr lvl="1">
              <a:buFont typeface="Courier New"/>
              <a:buChar char="o"/>
            </a:pPr>
            <a:r>
              <a:rPr lang="en-US" sz="2000" dirty="0" smtClean="0"/>
              <a:t>- for the brown wire</a:t>
            </a:r>
          </a:p>
          <a:p>
            <a:pPr lvl="1">
              <a:buFont typeface="Courier New"/>
              <a:buChar char="o"/>
            </a:pPr>
            <a:r>
              <a:rPr lang="en-US" sz="2000" dirty="0" smtClean="0"/>
              <a:t>+ for the red wire (it is in the center)</a:t>
            </a:r>
          </a:p>
          <a:p>
            <a:pPr lvl="1">
              <a:buFont typeface="Courier New"/>
              <a:buChar char="o"/>
            </a:pPr>
            <a:r>
              <a:rPr lang="en-US" sz="2000" dirty="0" smtClean="0"/>
              <a:t>S for the signal wire (regulates the servo position)</a:t>
            </a:r>
          </a:p>
        </p:txBody>
      </p:sp>
      <p:grpSp>
        <p:nvGrpSpPr>
          <p:cNvPr id="28" name="Group 27"/>
          <p:cNvGrpSpPr/>
          <p:nvPr/>
        </p:nvGrpSpPr>
        <p:grpSpPr>
          <a:xfrm>
            <a:off x="211221" y="2867588"/>
            <a:ext cx="8475579" cy="3352801"/>
            <a:chOff x="0" y="3505200"/>
            <a:chExt cx="8475579" cy="3352801"/>
          </a:xfrm>
        </p:grpSpPr>
        <p:pic>
          <p:nvPicPr>
            <p:cNvPr id="5" name="Picture 22" descr="ServoPlug.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92692" y="4128169"/>
              <a:ext cx="2782887" cy="1066800"/>
            </a:xfrm>
            <a:prstGeom prst="rect">
              <a:avLst/>
            </a:prstGeom>
            <a:noFill/>
            <a:ln w="9525">
              <a:noFill/>
              <a:miter lim="800000"/>
              <a:headEnd/>
              <a:tailEnd/>
            </a:ln>
          </p:spPr>
        </p:pic>
        <p:pic>
          <p:nvPicPr>
            <p:cNvPr id="6" name="Picture 5" descr="KIPRLinkFront.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rot="16200000">
              <a:off x="320440" y="3489561"/>
              <a:ext cx="3048000" cy="3688879"/>
            </a:xfrm>
            <a:prstGeom prst="rect">
              <a:avLst/>
            </a:prstGeom>
          </p:spPr>
        </p:pic>
        <p:grpSp>
          <p:nvGrpSpPr>
            <p:cNvPr id="7" name="Group 6"/>
            <p:cNvGrpSpPr/>
            <p:nvPr/>
          </p:nvGrpSpPr>
          <p:grpSpPr>
            <a:xfrm>
              <a:off x="2364602" y="3505200"/>
              <a:ext cx="3373557" cy="1981200"/>
              <a:chOff x="2362200" y="3200400"/>
              <a:chExt cx="3373557" cy="1981200"/>
            </a:xfrm>
          </p:grpSpPr>
          <p:sp>
            <p:nvSpPr>
              <p:cNvPr id="8" name="Line 6"/>
              <p:cNvSpPr>
                <a:spLocks noChangeShapeType="1"/>
              </p:cNvSpPr>
              <p:nvPr/>
            </p:nvSpPr>
            <p:spPr bwMode="auto">
              <a:xfrm rot="21221267" flipH="1" flipV="1">
                <a:off x="2962462" y="4799617"/>
                <a:ext cx="1295284" cy="248128"/>
              </a:xfrm>
              <a:prstGeom prst="line">
                <a:avLst/>
              </a:prstGeom>
              <a:noFill/>
              <a:ln w="50800">
                <a:solidFill>
                  <a:schemeClr val="bg1"/>
                </a:solidFill>
                <a:round/>
                <a:headEnd/>
                <a:tailEnd type="triangle" w="med" len="med"/>
              </a:ln>
            </p:spPr>
            <p:txBody>
              <a:bodyPr wrap="none" anchor="ctr"/>
              <a:lstStyle/>
              <a:p>
                <a:endParaRPr lang="en-US" dirty="0"/>
              </a:p>
            </p:txBody>
          </p:sp>
          <p:sp>
            <p:nvSpPr>
              <p:cNvPr id="9" name="Line 6"/>
              <p:cNvSpPr>
                <a:spLocks noChangeShapeType="1"/>
              </p:cNvSpPr>
              <p:nvPr/>
            </p:nvSpPr>
            <p:spPr bwMode="auto">
              <a:xfrm rot="21221267" flipH="1" flipV="1">
                <a:off x="2930511" y="4589832"/>
                <a:ext cx="1109206" cy="45720"/>
              </a:xfrm>
              <a:prstGeom prst="line">
                <a:avLst/>
              </a:prstGeom>
              <a:noFill/>
              <a:ln w="50800">
                <a:solidFill>
                  <a:schemeClr val="bg1"/>
                </a:solidFill>
                <a:round/>
                <a:headEnd/>
                <a:tailEnd type="triangle" w="med" len="med"/>
              </a:ln>
            </p:spPr>
            <p:txBody>
              <a:bodyPr wrap="none" anchor="ctr"/>
              <a:lstStyle/>
              <a:p>
                <a:endParaRPr lang="en-US" dirty="0"/>
              </a:p>
            </p:txBody>
          </p:sp>
          <p:sp>
            <p:nvSpPr>
              <p:cNvPr id="10" name="Line 6"/>
              <p:cNvSpPr>
                <a:spLocks noChangeShapeType="1"/>
              </p:cNvSpPr>
              <p:nvPr/>
            </p:nvSpPr>
            <p:spPr bwMode="auto">
              <a:xfrm rot="21221267" flipH="1">
                <a:off x="2933454" y="4251938"/>
                <a:ext cx="1114915" cy="116249"/>
              </a:xfrm>
              <a:prstGeom prst="line">
                <a:avLst/>
              </a:prstGeom>
              <a:noFill/>
              <a:ln w="50800">
                <a:solidFill>
                  <a:schemeClr val="bg1"/>
                </a:solidFill>
                <a:round/>
                <a:headEnd/>
                <a:tailEnd type="triangle" w="med" len="med"/>
              </a:ln>
            </p:spPr>
            <p:txBody>
              <a:bodyPr wrap="none" anchor="ctr"/>
              <a:lstStyle/>
              <a:p>
                <a:endParaRPr lang="en-US" dirty="0"/>
              </a:p>
            </p:txBody>
          </p:sp>
          <p:grpSp>
            <p:nvGrpSpPr>
              <p:cNvPr id="11" name="Group 19"/>
              <p:cNvGrpSpPr>
                <a:grpSpLocks/>
              </p:cNvGrpSpPr>
              <p:nvPr/>
            </p:nvGrpSpPr>
            <p:grpSpPr bwMode="auto">
              <a:xfrm rot="21221267">
                <a:off x="2896127" y="3800998"/>
                <a:ext cx="1242835" cy="370993"/>
                <a:chOff x="3429000" y="4419600"/>
                <a:chExt cx="914400" cy="685800"/>
              </a:xfrm>
            </p:grpSpPr>
            <p:sp>
              <p:nvSpPr>
                <p:cNvPr id="25" name="Line 6"/>
                <p:cNvSpPr>
                  <a:spLocks noChangeShapeType="1"/>
                </p:cNvSpPr>
                <p:nvPr/>
              </p:nvSpPr>
              <p:spPr bwMode="auto">
                <a:xfrm flipH="1">
                  <a:off x="3429000" y="4419600"/>
                  <a:ext cx="914400" cy="685800"/>
                </a:xfrm>
                <a:prstGeom prst="line">
                  <a:avLst/>
                </a:prstGeom>
                <a:noFill/>
                <a:ln w="63500">
                  <a:solidFill>
                    <a:schemeClr val="bg1"/>
                  </a:solidFill>
                  <a:round/>
                  <a:headEnd/>
                  <a:tailEnd type="triangle" w="med" len="sm"/>
                </a:ln>
              </p:spPr>
              <p:txBody>
                <a:bodyPr wrap="none" anchor="ctr"/>
                <a:lstStyle/>
                <a:p>
                  <a:endParaRPr lang="en-US" dirty="0"/>
                </a:p>
              </p:txBody>
            </p:sp>
            <p:sp>
              <p:nvSpPr>
                <p:cNvPr id="26" name="Line 6"/>
                <p:cNvSpPr>
                  <a:spLocks noChangeShapeType="1"/>
                </p:cNvSpPr>
                <p:nvPr/>
              </p:nvSpPr>
              <p:spPr bwMode="auto">
                <a:xfrm flipH="1">
                  <a:off x="3429000" y="4419600"/>
                  <a:ext cx="914400" cy="685800"/>
                </a:xfrm>
                <a:prstGeom prst="line">
                  <a:avLst/>
                </a:prstGeom>
                <a:noFill/>
                <a:ln w="38100">
                  <a:solidFill>
                    <a:srgbClr val="0000FF"/>
                  </a:solidFill>
                  <a:round/>
                  <a:headEnd/>
                  <a:tailEnd type="triangle" w="med" len="med"/>
                </a:ln>
              </p:spPr>
              <p:txBody>
                <a:bodyPr wrap="none" anchor="ctr"/>
                <a:lstStyle/>
                <a:p>
                  <a:endParaRPr lang="en-US" dirty="0"/>
                </a:p>
              </p:txBody>
            </p:sp>
          </p:grpSp>
          <p:sp>
            <p:nvSpPr>
              <p:cNvPr id="12" name="Text Box 8"/>
              <p:cNvSpPr txBox="1">
                <a:spLocks noChangeArrowheads="1"/>
              </p:cNvSpPr>
              <p:nvPr/>
            </p:nvSpPr>
            <p:spPr bwMode="auto">
              <a:xfrm>
                <a:off x="4114800" y="3200400"/>
                <a:ext cx="1287532" cy="369332"/>
              </a:xfrm>
              <a:prstGeom prst="rect">
                <a:avLst/>
              </a:prstGeom>
              <a:noFill/>
              <a:ln w="12700">
                <a:noFill/>
                <a:miter lim="800000"/>
                <a:headEnd/>
                <a:tailEnd/>
              </a:ln>
            </p:spPr>
            <p:txBody>
              <a:bodyPr wrap="none">
                <a:spAutoFit/>
              </a:bodyPr>
              <a:lstStyle/>
              <a:p>
                <a:r>
                  <a:rPr lang="en-US" sz="1800" dirty="0">
                    <a:latin typeface="Times New Roman" pitchFamily="18" charset="0"/>
                    <a:cs typeface="Times New Roman" pitchFamily="18" charset="0"/>
                  </a:rPr>
                  <a:t>servo </a:t>
                </a:r>
                <a:r>
                  <a:rPr lang="en-US" sz="1800" dirty="0" smtClean="0">
                    <a:latin typeface="Times New Roman" pitchFamily="18" charset="0"/>
                    <a:cs typeface="Times New Roman" pitchFamily="18" charset="0"/>
                  </a:rPr>
                  <a:t>port 3</a:t>
                </a:r>
                <a:endParaRPr lang="en-US" sz="1800" dirty="0">
                  <a:latin typeface="Times New Roman" pitchFamily="18" charset="0"/>
                  <a:cs typeface="Times New Roman" pitchFamily="18" charset="0"/>
                </a:endParaRPr>
              </a:p>
            </p:txBody>
          </p:sp>
          <p:sp>
            <p:nvSpPr>
              <p:cNvPr id="13" name="Rectangle 9"/>
              <p:cNvSpPr>
                <a:spLocks noChangeArrowheads="1"/>
              </p:cNvSpPr>
              <p:nvPr/>
            </p:nvSpPr>
            <p:spPr bwMode="auto">
              <a:xfrm>
                <a:off x="2362200" y="4267200"/>
                <a:ext cx="762000" cy="838200"/>
              </a:xfrm>
              <a:prstGeom prst="rect">
                <a:avLst/>
              </a:prstGeom>
              <a:noFill/>
              <a:ln w="25400">
                <a:solidFill>
                  <a:srgbClr val="FF0303"/>
                </a:solidFill>
                <a:miter lim="800000"/>
                <a:headEnd/>
                <a:tailEnd/>
              </a:ln>
            </p:spPr>
            <p:txBody>
              <a:bodyPr wrap="none" anchor="ctr"/>
              <a:lstStyle/>
              <a:p>
                <a:endParaRPr lang="en-US" sz="1800" dirty="0"/>
              </a:p>
            </p:txBody>
          </p:sp>
          <p:sp>
            <p:nvSpPr>
              <p:cNvPr id="14" name="Text Box 11"/>
              <p:cNvSpPr txBox="1">
                <a:spLocks noChangeArrowheads="1"/>
              </p:cNvSpPr>
              <p:nvPr/>
            </p:nvSpPr>
            <p:spPr bwMode="auto">
              <a:xfrm>
                <a:off x="4121150" y="4812268"/>
                <a:ext cx="1531188" cy="369332"/>
              </a:xfrm>
              <a:prstGeom prst="rect">
                <a:avLst/>
              </a:prstGeom>
              <a:noFill/>
              <a:ln w="12700">
                <a:noFill/>
                <a:miter lim="800000"/>
                <a:headEnd/>
                <a:tailEnd/>
              </a:ln>
            </p:spPr>
            <p:txBody>
              <a:bodyPr wrap="none">
                <a:spAutoFit/>
              </a:bodyPr>
              <a:lstStyle/>
              <a:p>
                <a:r>
                  <a:rPr lang="en-US" dirty="0" smtClean="0">
                    <a:latin typeface="Times New Roman" pitchFamily="18" charset="0"/>
                    <a:cs typeface="Times New Roman" pitchFamily="18" charset="0"/>
                  </a:rPr>
                  <a:t>b</a:t>
                </a:r>
                <a:r>
                  <a:rPr lang="en-US" sz="1800" dirty="0" smtClean="0">
                    <a:latin typeface="Times New Roman" pitchFamily="18" charset="0"/>
                    <a:cs typeface="Times New Roman" pitchFamily="18" charset="0"/>
                  </a:rPr>
                  <a:t>rown wire </a:t>
                </a:r>
                <a:r>
                  <a:rPr lang="en-US" sz="1800" dirty="0">
                    <a:latin typeface="Times New Roman" pitchFamily="18" charset="0"/>
                    <a:cs typeface="Times New Roman" pitchFamily="18" charset="0"/>
                  </a:rPr>
                  <a:t>(-)</a:t>
                </a:r>
              </a:p>
            </p:txBody>
          </p:sp>
          <p:sp>
            <p:nvSpPr>
              <p:cNvPr id="15" name="Line 12"/>
              <p:cNvSpPr>
                <a:spLocks noChangeShapeType="1"/>
              </p:cNvSpPr>
              <p:nvPr/>
            </p:nvSpPr>
            <p:spPr bwMode="auto">
              <a:xfrm flipH="1">
                <a:off x="2971800" y="4572000"/>
                <a:ext cx="1066800" cy="76200"/>
              </a:xfrm>
              <a:prstGeom prst="line">
                <a:avLst/>
              </a:prstGeom>
              <a:noFill/>
              <a:ln w="38100">
                <a:solidFill>
                  <a:srgbClr val="FF0303"/>
                </a:solidFill>
                <a:round/>
                <a:headEnd/>
                <a:tailEnd type="triangle" w="med" len="med"/>
              </a:ln>
            </p:spPr>
            <p:txBody>
              <a:bodyPr wrap="none" anchor="ctr"/>
              <a:lstStyle/>
              <a:p>
                <a:endParaRPr lang="en-US" dirty="0"/>
              </a:p>
            </p:txBody>
          </p:sp>
          <p:sp>
            <p:nvSpPr>
              <p:cNvPr id="16" name="Text Box 13"/>
              <p:cNvSpPr txBox="1">
                <a:spLocks noChangeArrowheads="1"/>
              </p:cNvSpPr>
              <p:nvPr/>
            </p:nvSpPr>
            <p:spPr bwMode="auto">
              <a:xfrm>
                <a:off x="4103688" y="4386818"/>
                <a:ext cx="1289050" cy="369888"/>
              </a:xfrm>
              <a:prstGeom prst="rect">
                <a:avLst/>
              </a:prstGeom>
              <a:noFill/>
              <a:ln w="12700">
                <a:noFill/>
                <a:miter lim="800000"/>
                <a:headEnd/>
                <a:tailEnd/>
              </a:ln>
            </p:spPr>
            <p:txBody>
              <a:bodyPr wrap="none">
                <a:spAutoFit/>
              </a:bodyPr>
              <a:lstStyle/>
              <a:p>
                <a:r>
                  <a:rPr lang="en-US" sz="1800" dirty="0">
                    <a:latin typeface="Times New Roman" pitchFamily="18" charset="0"/>
                    <a:cs typeface="Times New Roman" pitchFamily="18" charset="0"/>
                  </a:rPr>
                  <a:t>red wire (+)</a:t>
                </a:r>
              </a:p>
            </p:txBody>
          </p:sp>
          <p:sp>
            <p:nvSpPr>
              <p:cNvPr id="17" name="Line 14"/>
              <p:cNvSpPr>
                <a:spLocks noChangeShapeType="1"/>
              </p:cNvSpPr>
              <p:nvPr/>
            </p:nvSpPr>
            <p:spPr bwMode="auto">
              <a:xfrm flipH="1">
                <a:off x="2971800" y="4191000"/>
                <a:ext cx="1066800" cy="228600"/>
              </a:xfrm>
              <a:prstGeom prst="line">
                <a:avLst/>
              </a:prstGeom>
              <a:noFill/>
              <a:ln w="38100">
                <a:solidFill>
                  <a:srgbClr val="FFC000"/>
                </a:solidFill>
                <a:round/>
                <a:headEnd/>
                <a:tailEnd type="triangle" w="med" len="med"/>
              </a:ln>
            </p:spPr>
            <p:txBody>
              <a:bodyPr wrap="none" anchor="ctr"/>
              <a:lstStyle/>
              <a:p>
                <a:endParaRPr lang="en-US" dirty="0"/>
              </a:p>
            </p:txBody>
          </p:sp>
          <p:sp>
            <p:nvSpPr>
              <p:cNvPr id="18" name="Text Box 15"/>
              <p:cNvSpPr txBox="1">
                <a:spLocks noChangeArrowheads="1"/>
              </p:cNvSpPr>
              <p:nvPr/>
            </p:nvSpPr>
            <p:spPr bwMode="auto">
              <a:xfrm>
                <a:off x="4114800" y="3962400"/>
                <a:ext cx="1620957" cy="369332"/>
              </a:xfrm>
              <a:prstGeom prst="rect">
                <a:avLst/>
              </a:prstGeom>
              <a:noFill/>
              <a:ln w="12700">
                <a:noFill/>
                <a:miter lim="800000"/>
                <a:headEnd/>
                <a:tailEnd/>
              </a:ln>
            </p:spPr>
            <p:txBody>
              <a:bodyPr wrap="none">
                <a:spAutoFit/>
              </a:bodyPr>
              <a:lstStyle/>
              <a:p>
                <a:r>
                  <a:rPr lang="en-US" sz="1800" dirty="0" smtClean="0">
                    <a:latin typeface="Times New Roman" pitchFamily="18" charset="0"/>
                    <a:cs typeface="Times New Roman" pitchFamily="18" charset="0"/>
                  </a:rPr>
                  <a:t>orange </a:t>
                </a:r>
                <a:r>
                  <a:rPr lang="en-US" sz="1800" dirty="0">
                    <a:latin typeface="Times New Roman" pitchFamily="18" charset="0"/>
                    <a:cs typeface="Times New Roman" pitchFamily="18" charset="0"/>
                  </a:rPr>
                  <a:t>wire (S)</a:t>
                </a:r>
              </a:p>
            </p:txBody>
          </p:sp>
          <p:sp>
            <p:nvSpPr>
              <p:cNvPr id="19" name="Text Box 8"/>
              <p:cNvSpPr txBox="1">
                <a:spLocks noChangeArrowheads="1"/>
              </p:cNvSpPr>
              <p:nvPr/>
            </p:nvSpPr>
            <p:spPr bwMode="auto">
              <a:xfrm>
                <a:off x="4114800" y="3505200"/>
                <a:ext cx="1287532" cy="369332"/>
              </a:xfrm>
              <a:prstGeom prst="rect">
                <a:avLst/>
              </a:prstGeom>
              <a:noFill/>
              <a:ln w="12700">
                <a:noFill/>
                <a:miter lim="800000"/>
                <a:headEnd/>
                <a:tailEnd/>
              </a:ln>
            </p:spPr>
            <p:txBody>
              <a:bodyPr wrap="none">
                <a:spAutoFit/>
              </a:bodyPr>
              <a:lstStyle/>
              <a:p>
                <a:r>
                  <a:rPr lang="en-US" sz="1800" dirty="0">
                    <a:latin typeface="Times New Roman" pitchFamily="18" charset="0"/>
                    <a:cs typeface="Times New Roman" pitchFamily="18" charset="0"/>
                  </a:rPr>
                  <a:t>servo </a:t>
                </a:r>
                <a:r>
                  <a:rPr lang="en-US" sz="1800" dirty="0" smtClean="0">
                    <a:latin typeface="Times New Roman" pitchFamily="18" charset="0"/>
                    <a:cs typeface="Times New Roman" pitchFamily="18" charset="0"/>
                  </a:rPr>
                  <a:t>port 2</a:t>
                </a:r>
                <a:endParaRPr lang="en-US" sz="1800" dirty="0">
                  <a:latin typeface="Times New Roman" pitchFamily="18" charset="0"/>
                  <a:cs typeface="Times New Roman" pitchFamily="18" charset="0"/>
                </a:endParaRPr>
              </a:p>
            </p:txBody>
          </p:sp>
          <p:grpSp>
            <p:nvGrpSpPr>
              <p:cNvPr id="20" name="Group 19"/>
              <p:cNvGrpSpPr>
                <a:grpSpLocks/>
              </p:cNvGrpSpPr>
              <p:nvPr/>
            </p:nvGrpSpPr>
            <p:grpSpPr bwMode="auto">
              <a:xfrm rot="21314495">
                <a:off x="2641511" y="3490213"/>
                <a:ext cx="1501531" cy="618551"/>
                <a:chOff x="3429000" y="4494587"/>
                <a:chExt cx="910567" cy="610813"/>
              </a:xfrm>
            </p:grpSpPr>
            <p:sp>
              <p:nvSpPr>
                <p:cNvPr id="23" name="Line 6"/>
                <p:cNvSpPr>
                  <a:spLocks noChangeShapeType="1"/>
                </p:cNvSpPr>
                <p:nvPr/>
              </p:nvSpPr>
              <p:spPr bwMode="auto">
                <a:xfrm flipH="1">
                  <a:off x="3429000" y="4494587"/>
                  <a:ext cx="910567" cy="610813"/>
                </a:xfrm>
                <a:prstGeom prst="line">
                  <a:avLst/>
                </a:prstGeom>
                <a:noFill/>
                <a:ln w="63500">
                  <a:solidFill>
                    <a:schemeClr val="bg1"/>
                  </a:solidFill>
                  <a:round/>
                  <a:headEnd/>
                  <a:tailEnd type="triangle" w="med" len="sm"/>
                </a:ln>
              </p:spPr>
              <p:txBody>
                <a:bodyPr wrap="none" anchor="ctr"/>
                <a:lstStyle/>
                <a:p>
                  <a:endParaRPr lang="en-US" dirty="0"/>
                </a:p>
              </p:txBody>
            </p:sp>
            <p:sp>
              <p:nvSpPr>
                <p:cNvPr id="24" name="Line 6"/>
                <p:cNvSpPr>
                  <a:spLocks noChangeShapeType="1"/>
                </p:cNvSpPr>
                <p:nvPr/>
              </p:nvSpPr>
              <p:spPr bwMode="auto">
                <a:xfrm flipH="1">
                  <a:off x="3429000" y="4494587"/>
                  <a:ext cx="910567" cy="610813"/>
                </a:xfrm>
                <a:prstGeom prst="line">
                  <a:avLst/>
                </a:prstGeom>
                <a:noFill/>
                <a:ln w="38100">
                  <a:solidFill>
                    <a:srgbClr val="0000FF"/>
                  </a:solidFill>
                  <a:round/>
                  <a:headEnd/>
                  <a:tailEnd type="triangle" w="med" len="med"/>
                </a:ln>
              </p:spPr>
              <p:txBody>
                <a:bodyPr wrap="none" anchor="ctr"/>
                <a:lstStyle/>
                <a:p>
                  <a:endParaRPr lang="en-US" dirty="0"/>
                </a:p>
              </p:txBody>
            </p:sp>
          </p:grpSp>
          <p:sp>
            <p:nvSpPr>
              <p:cNvPr id="21" name="Line 12"/>
              <p:cNvSpPr>
                <a:spLocks noChangeShapeType="1"/>
              </p:cNvSpPr>
              <p:nvPr/>
            </p:nvSpPr>
            <p:spPr bwMode="auto">
              <a:xfrm flipH="1" flipV="1">
                <a:off x="2971800" y="4876800"/>
                <a:ext cx="1066800" cy="76200"/>
              </a:xfrm>
              <a:prstGeom prst="line">
                <a:avLst/>
              </a:prstGeom>
              <a:noFill/>
              <a:ln w="38100">
                <a:solidFill>
                  <a:srgbClr val="663300"/>
                </a:solidFill>
                <a:round/>
                <a:headEnd/>
                <a:tailEnd type="triangle" w="med" len="med"/>
              </a:ln>
            </p:spPr>
            <p:txBody>
              <a:bodyPr wrap="none" anchor="ctr"/>
              <a:lstStyle/>
              <a:p>
                <a:endParaRPr lang="en-US" dirty="0"/>
              </a:p>
            </p:txBody>
          </p:sp>
          <p:cxnSp>
            <p:nvCxnSpPr>
              <p:cNvPr id="22" name="Straight Connector 21"/>
              <p:cNvCxnSpPr>
                <a:stCxn id="13" idx="0"/>
                <a:endCxn id="13" idx="2"/>
              </p:cNvCxnSpPr>
              <p:nvPr/>
            </p:nvCxnSpPr>
            <p:spPr bwMode="auto">
              <a:xfrm rot="16200000" flipH="1">
                <a:off x="2324100" y="4686300"/>
                <a:ext cx="838200"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sp>
          <p:nvSpPr>
            <p:cNvPr id="27" name="Oval 26"/>
            <p:cNvSpPr/>
            <p:nvPr/>
          </p:nvSpPr>
          <p:spPr>
            <a:xfrm>
              <a:off x="1303422" y="3853510"/>
              <a:ext cx="467894" cy="1242536"/>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241231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480"/>
            <a:ext cx="8229600" cy="1143000"/>
          </a:xfrm>
        </p:spPr>
        <p:txBody>
          <a:bodyPr/>
          <a:lstStyle/>
          <a:p>
            <a:r>
              <a:rPr lang="en-US" dirty="0" smtClean="0"/>
              <a:t>Servo Motors (Servos)</a:t>
            </a:r>
            <a:endParaRPr lang="en-US" dirty="0"/>
          </a:p>
        </p:txBody>
      </p:sp>
      <p:sp>
        <p:nvSpPr>
          <p:cNvPr id="3" name="Content Placeholder 2"/>
          <p:cNvSpPr>
            <a:spLocks noGrp="1"/>
          </p:cNvSpPr>
          <p:nvPr>
            <p:ph idx="1"/>
          </p:nvPr>
        </p:nvSpPr>
        <p:spPr>
          <a:xfrm>
            <a:off x="376280" y="989848"/>
            <a:ext cx="8229600" cy="4525963"/>
          </a:xfrm>
        </p:spPr>
        <p:txBody>
          <a:bodyPr/>
          <a:lstStyle/>
          <a:p>
            <a:r>
              <a:rPr lang="en-US" sz="2400" dirty="0" smtClean="0"/>
              <a:t>If you think of a servo like a protractor </a:t>
            </a:r>
          </a:p>
          <a:p>
            <a:pPr lvl="1">
              <a:buFont typeface="Courier New"/>
              <a:buChar char="o"/>
            </a:pPr>
            <a:r>
              <a:rPr lang="en-US" sz="2000" dirty="0" smtClean="0"/>
              <a:t>The 180° is divided into </a:t>
            </a:r>
            <a:r>
              <a:rPr lang="en-US" sz="2000" dirty="0" smtClean="0">
                <a:solidFill>
                  <a:srgbClr val="FF0000"/>
                </a:solidFill>
              </a:rPr>
              <a:t>2048</a:t>
            </a:r>
            <a:r>
              <a:rPr lang="en-US" sz="2000" dirty="0" smtClean="0"/>
              <a:t> positions ( </a:t>
            </a:r>
            <a:r>
              <a:rPr lang="en-US" sz="2000" dirty="0" smtClean="0">
                <a:solidFill>
                  <a:srgbClr val="FF0000"/>
                </a:solidFill>
              </a:rPr>
              <a:t>0-2047</a:t>
            </a:r>
            <a:r>
              <a:rPr lang="en-US" sz="2000" dirty="0" smtClean="0"/>
              <a:t>). Remember we start counting with 0 and not 1</a:t>
            </a:r>
          </a:p>
          <a:p>
            <a:pPr lvl="1">
              <a:buFont typeface="Courier New"/>
              <a:buChar char="o"/>
            </a:pPr>
            <a:r>
              <a:rPr lang="en-US" sz="2000" dirty="0" smtClean="0"/>
              <a:t>This allows for greater precision when setting a position (you have 2048 different settings you can choose)</a:t>
            </a:r>
          </a:p>
          <a:p>
            <a:r>
              <a:rPr lang="en-US" sz="2400" dirty="0" smtClean="0"/>
              <a:t>The default position is </a:t>
            </a:r>
            <a:r>
              <a:rPr lang="en-US" sz="2400" dirty="0" smtClean="0">
                <a:solidFill>
                  <a:srgbClr val="FF0000"/>
                </a:solidFill>
              </a:rPr>
              <a:t>1024</a:t>
            </a:r>
            <a:r>
              <a:rPr lang="en-US" sz="2400" dirty="0" smtClean="0"/>
              <a:t> (centered)</a:t>
            </a:r>
          </a:p>
          <a:p>
            <a:pPr marL="914400" lvl="2" indent="0">
              <a:buNone/>
            </a:pPr>
            <a:endParaRPr lang="en-US" dirty="0"/>
          </a:p>
        </p:txBody>
      </p:sp>
      <p:grpSp>
        <p:nvGrpSpPr>
          <p:cNvPr id="42" name="Group 41"/>
          <p:cNvGrpSpPr/>
          <p:nvPr/>
        </p:nvGrpSpPr>
        <p:grpSpPr>
          <a:xfrm>
            <a:off x="2146901" y="3150313"/>
            <a:ext cx="4919486" cy="2945688"/>
            <a:chOff x="1337002" y="2763071"/>
            <a:chExt cx="6657315" cy="4028083"/>
          </a:xfrm>
        </p:grpSpPr>
        <p:pic>
          <p:nvPicPr>
            <p:cNvPr id="37" name="Picture 36"/>
            <p:cNvPicPr>
              <a:picLocks noChangeAspect="1"/>
            </p:cNvPicPr>
            <p:nvPr/>
          </p:nvPicPr>
          <p:blipFill>
            <a:blip r:embed="rId2"/>
            <a:stretch>
              <a:fillRect/>
            </a:stretch>
          </p:blipFill>
          <p:spPr>
            <a:xfrm>
              <a:off x="1584826" y="3081417"/>
              <a:ext cx="5594182" cy="3709737"/>
            </a:xfrm>
            <a:prstGeom prst="rect">
              <a:avLst/>
            </a:prstGeom>
          </p:spPr>
        </p:pic>
        <p:sp>
          <p:nvSpPr>
            <p:cNvPr id="38" name="TextBox 37"/>
            <p:cNvSpPr txBox="1"/>
            <p:nvPr/>
          </p:nvSpPr>
          <p:spPr>
            <a:xfrm>
              <a:off x="1337002" y="5665353"/>
              <a:ext cx="601413"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40" name="TextBox 39"/>
            <p:cNvSpPr txBox="1"/>
            <p:nvPr/>
          </p:nvSpPr>
          <p:spPr>
            <a:xfrm>
              <a:off x="4061488" y="2763071"/>
              <a:ext cx="858093" cy="369332"/>
            </a:xfrm>
            <a:prstGeom prst="rect">
              <a:avLst/>
            </a:prstGeom>
            <a:noFill/>
          </p:spPr>
          <p:txBody>
            <a:bodyPr wrap="square" rtlCol="0">
              <a:spAutoFit/>
            </a:bodyPr>
            <a:lstStyle/>
            <a:p>
              <a:r>
                <a:rPr lang="en-US" dirty="0" smtClean="0">
                  <a:solidFill>
                    <a:srgbClr val="FF0000"/>
                  </a:solidFill>
                </a:rPr>
                <a:t>1024</a:t>
              </a:r>
              <a:endParaRPr lang="en-US" dirty="0">
                <a:solidFill>
                  <a:srgbClr val="FF0000"/>
                </a:solidFill>
              </a:endParaRPr>
            </a:p>
          </p:txBody>
        </p:sp>
        <p:sp>
          <p:nvSpPr>
            <p:cNvPr id="41" name="TextBox 40"/>
            <p:cNvSpPr txBox="1"/>
            <p:nvPr/>
          </p:nvSpPr>
          <p:spPr>
            <a:xfrm>
              <a:off x="7096119" y="5665173"/>
              <a:ext cx="898198" cy="369332"/>
            </a:xfrm>
            <a:prstGeom prst="rect">
              <a:avLst/>
            </a:prstGeom>
            <a:noFill/>
          </p:spPr>
          <p:txBody>
            <a:bodyPr wrap="square" rtlCol="0">
              <a:spAutoFit/>
            </a:bodyPr>
            <a:lstStyle/>
            <a:p>
              <a:r>
                <a:rPr lang="en-US" dirty="0" smtClean="0">
                  <a:solidFill>
                    <a:srgbClr val="FF0000"/>
                  </a:solidFill>
                </a:rPr>
                <a:t>2047</a:t>
              </a:r>
              <a:endParaRPr lang="en-US" dirty="0">
                <a:solidFill>
                  <a:srgbClr val="FF0000"/>
                </a:solidFill>
              </a:endParaRPr>
            </a:p>
          </p:txBody>
        </p:sp>
      </p:grpSp>
    </p:spTree>
    <p:extLst>
      <p:ext uri="{BB962C8B-B14F-4D97-AF65-F5344CB8AC3E}">
        <p14:creationId xmlns:p14="http://schemas.microsoft.com/office/powerpoint/2010/main" val="31949372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57200" y="4249784"/>
            <a:ext cx="7136674" cy="1854926"/>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Insert the motors into the chassis</a:t>
            </a:r>
          </a:p>
          <a:p>
            <a:endParaRPr lang="en-US" sz="1100" dirty="0">
              <a:solidFill>
                <a:schemeClr val="tx1"/>
              </a:solidFill>
            </a:endParaRPr>
          </a:p>
          <a:p>
            <a:r>
              <a:rPr lang="en-US" sz="2400" dirty="0" smtClean="0">
                <a:solidFill>
                  <a:schemeClr val="tx1"/>
                </a:solidFill>
              </a:rPr>
              <a:t>Make sure and place the white servo spindle towards (closer to) the </a:t>
            </a:r>
            <a:r>
              <a:rPr lang="en-US" sz="2400" dirty="0">
                <a:solidFill>
                  <a:schemeClr val="tx1"/>
                </a:solidFill>
              </a:rPr>
              <a:t>s</a:t>
            </a:r>
            <a:r>
              <a:rPr lang="en-US" sz="2400" dirty="0" smtClean="0">
                <a:solidFill>
                  <a:schemeClr val="tx1"/>
                </a:solidFill>
              </a:rPr>
              <a:t>horter side of the </a:t>
            </a:r>
            <a:r>
              <a:rPr lang="en-US" sz="2400" dirty="0" smtClean="0">
                <a:solidFill>
                  <a:schemeClr val="tx1"/>
                </a:solidFill>
              </a:rPr>
              <a:t>chassis</a:t>
            </a:r>
          </a:p>
          <a:p>
            <a:endParaRPr lang="en-US" sz="1100" dirty="0">
              <a:solidFill>
                <a:schemeClr val="tx1"/>
              </a:solidFill>
            </a:endParaRPr>
          </a:p>
          <a:p>
            <a:r>
              <a:rPr lang="en-US" sz="2400" dirty="0" smtClean="0">
                <a:solidFill>
                  <a:schemeClr val="tx1"/>
                </a:solidFill>
              </a:rPr>
              <a:t>Repeat for the other </a:t>
            </a:r>
            <a:r>
              <a:rPr lang="en-US" sz="2400" dirty="0" smtClean="0">
                <a:solidFill>
                  <a:schemeClr val="tx1"/>
                </a:solidFill>
              </a:rPr>
              <a:t>side</a:t>
            </a:r>
            <a:endParaRPr lang="en-US" sz="2400" dirty="0" smtClean="0">
              <a:solidFill>
                <a:schemeClr val="tx1"/>
              </a:solidFill>
            </a:endParaRPr>
          </a:p>
        </p:txBody>
      </p:sp>
      <p:pic>
        <p:nvPicPr>
          <p:cNvPr id="3" name="Picture 2" descr="2013 Demobot4-0028.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71600" y="609600"/>
            <a:ext cx="6559557" cy="3327966"/>
          </a:xfrm>
          <a:prstGeom prst="rect">
            <a:avLst/>
          </a:prstGeom>
        </p:spPr>
      </p:pic>
      <p:cxnSp>
        <p:nvCxnSpPr>
          <p:cNvPr id="8" name="Straight Arrow Connector 7"/>
          <p:cNvCxnSpPr/>
          <p:nvPr/>
        </p:nvCxnSpPr>
        <p:spPr>
          <a:xfrm flipV="1">
            <a:off x="3276600" y="2362200"/>
            <a:ext cx="990600" cy="304800"/>
          </a:xfrm>
          <a:prstGeom prst="straightConnector1">
            <a:avLst/>
          </a:prstGeom>
          <a:ln w="1206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3657600"/>
            <a:ext cx="1828800" cy="369332"/>
          </a:xfrm>
          <a:prstGeom prst="rect">
            <a:avLst/>
          </a:prstGeom>
          <a:noFill/>
        </p:spPr>
        <p:txBody>
          <a:bodyPr wrap="square" rtlCol="0">
            <a:spAutoFit/>
          </a:bodyPr>
          <a:lstStyle/>
          <a:p>
            <a:r>
              <a:rPr lang="en-US" dirty="0" smtClean="0"/>
              <a:t>Servo Spindle</a:t>
            </a:r>
            <a:endParaRPr lang="en-US" dirty="0"/>
          </a:p>
        </p:txBody>
      </p:sp>
      <p:sp>
        <p:nvSpPr>
          <p:cNvPr id="10" name="TextBox 9"/>
          <p:cNvSpPr txBox="1"/>
          <p:nvPr/>
        </p:nvSpPr>
        <p:spPr>
          <a:xfrm>
            <a:off x="5715000" y="228600"/>
            <a:ext cx="1828800" cy="369332"/>
          </a:xfrm>
          <a:prstGeom prst="rect">
            <a:avLst/>
          </a:prstGeom>
          <a:noFill/>
        </p:spPr>
        <p:txBody>
          <a:bodyPr wrap="square" rtlCol="0">
            <a:spAutoFit/>
          </a:bodyPr>
          <a:lstStyle/>
          <a:p>
            <a:r>
              <a:rPr lang="en-US" dirty="0" smtClean="0"/>
              <a:t>Short Side</a:t>
            </a:r>
            <a:endParaRPr lang="en-US" dirty="0"/>
          </a:p>
        </p:txBody>
      </p:sp>
      <p:sp>
        <p:nvSpPr>
          <p:cNvPr id="11" name="TextBox 10"/>
          <p:cNvSpPr txBox="1"/>
          <p:nvPr/>
        </p:nvSpPr>
        <p:spPr>
          <a:xfrm>
            <a:off x="2590800" y="228600"/>
            <a:ext cx="1828800" cy="369332"/>
          </a:xfrm>
          <a:prstGeom prst="rect">
            <a:avLst/>
          </a:prstGeom>
          <a:noFill/>
        </p:spPr>
        <p:txBody>
          <a:bodyPr wrap="square" rtlCol="0">
            <a:spAutoFit/>
          </a:bodyPr>
          <a:lstStyle/>
          <a:p>
            <a:r>
              <a:rPr lang="en-US" dirty="0" smtClean="0"/>
              <a:t>Long Side</a:t>
            </a:r>
            <a:endParaRPr lang="en-US" dirty="0"/>
          </a:p>
        </p:txBody>
      </p:sp>
      <p:cxnSp>
        <p:nvCxnSpPr>
          <p:cNvPr id="13" name="Straight Arrow Connector 12"/>
          <p:cNvCxnSpPr/>
          <p:nvPr/>
        </p:nvCxnSpPr>
        <p:spPr>
          <a:xfrm flipH="1">
            <a:off x="5410200" y="609600"/>
            <a:ext cx="685800" cy="16002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3048000" y="609600"/>
            <a:ext cx="76200" cy="7620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219200" y="3200400"/>
            <a:ext cx="838200" cy="3810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153213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855"/>
            <a:ext cx="8229600" cy="1143000"/>
          </a:xfrm>
        </p:spPr>
        <p:txBody>
          <a:bodyPr/>
          <a:lstStyle/>
          <a:p>
            <a:r>
              <a:rPr lang="en-US" dirty="0" smtClean="0"/>
              <a:t>Servo Activity</a:t>
            </a:r>
            <a:endParaRPr lang="en-US" dirty="0"/>
          </a:p>
        </p:txBody>
      </p:sp>
      <p:sp>
        <p:nvSpPr>
          <p:cNvPr id="3" name="Content Placeholder 2"/>
          <p:cNvSpPr>
            <a:spLocks noGrp="1"/>
          </p:cNvSpPr>
          <p:nvPr>
            <p:ph idx="1"/>
          </p:nvPr>
        </p:nvSpPr>
        <p:spPr>
          <a:xfrm>
            <a:off x="875930" y="725709"/>
            <a:ext cx="8229600" cy="2293374"/>
          </a:xfrm>
        </p:spPr>
        <p:txBody>
          <a:bodyPr/>
          <a:lstStyle/>
          <a:p>
            <a:pPr marL="514350" indent="-514350">
              <a:buFont typeface="+mj-lt"/>
              <a:buAutoNum type="arabicPeriod"/>
            </a:pPr>
            <a:r>
              <a:rPr lang="en-US" sz="2600" dirty="0" smtClean="0"/>
              <a:t>Make sure your Link is turned on</a:t>
            </a:r>
          </a:p>
          <a:p>
            <a:pPr marL="514350" indent="-514350">
              <a:buFont typeface="+mj-lt"/>
              <a:buAutoNum type="arabicPeriod"/>
            </a:pPr>
            <a:r>
              <a:rPr lang="en-US" sz="2600" dirty="0" smtClean="0"/>
              <a:t>Plug a servo motor into Servo Port 0</a:t>
            </a:r>
          </a:p>
          <a:p>
            <a:pPr marL="514350" indent="-514350">
              <a:buFont typeface="+mj-lt"/>
              <a:buAutoNum type="arabicPeriod"/>
            </a:pPr>
            <a:r>
              <a:rPr lang="en-US" sz="2600" dirty="0" smtClean="0"/>
              <a:t>Follow the guides to access the Servos Page on the Link</a:t>
            </a:r>
          </a:p>
          <a:p>
            <a:pPr marL="0" indent="0">
              <a:buNone/>
            </a:pPr>
            <a:endParaRPr lang="en-US" dirty="0"/>
          </a:p>
        </p:txBody>
      </p:sp>
      <p:grpSp>
        <p:nvGrpSpPr>
          <p:cNvPr id="9" name="Group 8"/>
          <p:cNvGrpSpPr/>
          <p:nvPr/>
        </p:nvGrpSpPr>
        <p:grpSpPr>
          <a:xfrm>
            <a:off x="124904" y="2384150"/>
            <a:ext cx="3955287" cy="3289756"/>
            <a:chOff x="124904" y="3019083"/>
            <a:chExt cx="4496537" cy="3476149"/>
          </a:xfrm>
        </p:grpSpPr>
        <p:pic>
          <p:nvPicPr>
            <p:cNvPr id="5" name="Picture 4" descr="IMG_4769.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4904" y="3019083"/>
              <a:ext cx="4496537" cy="3476149"/>
            </a:xfrm>
            <a:prstGeom prst="rect">
              <a:avLst/>
            </a:prstGeom>
          </p:spPr>
        </p:pic>
        <p:sp>
          <p:nvSpPr>
            <p:cNvPr id="6" name="Oval 25"/>
            <p:cNvSpPr>
              <a:spLocks noChangeArrowheads="1"/>
            </p:cNvSpPr>
            <p:nvPr/>
          </p:nvSpPr>
          <p:spPr bwMode="auto">
            <a:xfrm rot="5400000">
              <a:off x="1901001" y="3220160"/>
              <a:ext cx="520535" cy="3408138"/>
            </a:xfrm>
            <a:prstGeom prst="ellipse">
              <a:avLst/>
            </a:prstGeom>
            <a:noFill/>
            <a:ln w="38100">
              <a:solidFill>
                <a:srgbClr val="FF0000"/>
              </a:solidFill>
              <a:round/>
              <a:headEnd/>
              <a:tailEnd/>
            </a:ln>
          </p:spPr>
          <p:txBody>
            <a:bodyPr/>
            <a:lstStyle/>
            <a:p>
              <a:pPr eaLnBrk="0" hangingPunct="0"/>
              <a:endParaRPr lang="en-US" sz="1600" dirty="0">
                <a:latin typeface="Times"/>
              </a:endParaRPr>
            </a:p>
          </p:txBody>
        </p:sp>
      </p:grpSp>
      <p:grpSp>
        <p:nvGrpSpPr>
          <p:cNvPr id="10" name="Group 9"/>
          <p:cNvGrpSpPr/>
          <p:nvPr/>
        </p:nvGrpSpPr>
        <p:grpSpPr>
          <a:xfrm>
            <a:off x="5204323" y="2429114"/>
            <a:ext cx="3726299" cy="3289757"/>
            <a:chOff x="4746343" y="3019083"/>
            <a:chExt cx="4332414" cy="3456327"/>
          </a:xfrm>
        </p:grpSpPr>
        <p:pic>
          <p:nvPicPr>
            <p:cNvPr id="4" name="Picture 3" descr="IMG_4770.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46343" y="3019083"/>
              <a:ext cx="4332414" cy="3456327"/>
            </a:xfrm>
            <a:prstGeom prst="rect">
              <a:avLst/>
            </a:prstGeom>
          </p:spPr>
        </p:pic>
        <p:sp>
          <p:nvSpPr>
            <p:cNvPr id="7" name="Oval 25"/>
            <p:cNvSpPr>
              <a:spLocks noChangeArrowheads="1"/>
            </p:cNvSpPr>
            <p:nvPr/>
          </p:nvSpPr>
          <p:spPr bwMode="auto">
            <a:xfrm rot="5400000">
              <a:off x="5631028" y="4077401"/>
              <a:ext cx="520535" cy="1998461"/>
            </a:xfrm>
            <a:prstGeom prst="ellipse">
              <a:avLst/>
            </a:prstGeom>
            <a:noFill/>
            <a:ln w="38100">
              <a:solidFill>
                <a:srgbClr val="FF0000"/>
              </a:solidFill>
              <a:round/>
              <a:headEnd/>
              <a:tailEnd/>
            </a:ln>
          </p:spPr>
          <p:txBody>
            <a:bodyPr/>
            <a:lstStyle/>
            <a:p>
              <a:pPr eaLnBrk="0" hangingPunct="0"/>
              <a:endParaRPr lang="en-US" sz="1600" dirty="0">
                <a:latin typeface="Times"/>
              </a:endParaRPr>
            </a:p>
          </p:txBody>
        </p:sp>
      </p:grpSp>
      <p:sp>
        <p:nvSpPr>
          <p:cNvPr id="8" name="Right Arrow 7"/>
          <p:cNvSpPr/>
          <p:nvPr/>
        </p:nvSpPr>
        <p:spPr>
          <a:xfrm>
            <a:off x="4205096" y="3940829"/>
            <a:ext cx="957593" cy="520532"/>
          </a:xfrm>
          <a:prstGeom prst="rightArrow">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13767749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855"/>
            <a:ext cx="8229600" cy="1143000"/>
          </a:xfrm>
        </p:spPr>
        <p:txBody>
          <a:bodyPr/>
          <a:lstStyle/>
          <a:p>
            <a:r>
              <a:rPr lang="en-US" dirty="0" smtClean="0"/>
              <a:t>Servo Activity</a:t>
            </a:r>
            <a:endParaRPr lang="en-US" dirty="0"/>
          </a:p>
        </p:txBody>
      </p:sp>
      <p:sp>
        <p:nvSpPr>
          <p:cNvPr id="3" name="Content Placeholder 2"/>
          <p:cNvSpPr>
            <a:spLocks noGrp="1"/>
          </p:cNvSpPr>
          <p:nvPr>
            <p:ph idx="1"/>
          </p:nvPr>
        </p:nvSpPr>
        <p:spPr>
          <a:xfrm>
            <a:off x="914400" y="742019"/>
            <a:ext cx="8229600" cy="2293374"/>
          </a:xfrm>
        </p:spPr>
        <p:txBody>
          <a:bodyPr/>
          <a:lstStyle/>
          <a:p>
            <a:pPr marL="0" indent="0">
              <a:buNone/>
            </a:pPr>
            <a:r>
              <a:rPr lang="en-US" dirty="0" smtClean="0"/>
              <a:t>1. Use the Servo Page to test your Servo.</a:t>
            </a:r>
            <a:endParaRPr lang="en-US" dirty="0"/>
          </a:p>
        </p:txBody>
      </p:sp>
      <p:grpSp>
        <p:nvGrpSpPr>
          <p:cNvPr id="35" name="Group 34"/>
          <p:cNvGrpSpPr/>
          <p:nvPr/>
        </p:nvGrpSpPr>
        <p:grpSpPr>
          <a:xfrm>
            <a:off x="-50795" y="1769806"/>
            <a:ext cx="9194795" cy="4497392"/>
            <a:chOff x="-50795" y="1769806"/>
            <a:chExt cx="9194795" cy="4497392"/>
          </a:xfrm>
        </p:grpSpPr>
        <p:pic>
          <p:nvPicPr>
            <p:cNvPr id="11" name="Picture 10" descr="IMG_4776.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61296" y="1769806"/>
              <a:ext cx="5778053" cy="4497392"/>
            </a:xfrm>
            <a:prstGeom prst="rect">
              <a:avLst/>
            </a:prstGeom>
          </p:spPr>
        </p:pic>
        <p:grpSp>
          <p:nvGrpSpPr>
            <p:cNvPr id="16" name="Group 15"/>
            <p:cNvGrpSpPr/>
            <p:nvPr/>
          </p:nvGrpSpPr>
          <p:grpSpPr>
            <a:xfrm>
              <a:off x="6723990" y="2091712"/>
              <a:ext cx="2420010" cy="1177225"/>
              <a:chOff x="6723990" y="2091712"/>
              <a:chExt cx="2420010" cy="1177225"/>
            </a:xfrm>
          </p:grpSpPr>
          <p:sp>
            <p:nvSpPr>
              <p:cNvPr id="12" name="TextBox 11"/>
              <p:cNvSpPr txBox="1"/>
              <p:nvPr/>
            </p:nvSpPr>
            <p:spPr>
              <a:xfrm>
                <a:off x="7531909" y="2091712"/>
                <a:ext cx="1612091" cy="830997"/>
              </a:xfrm>
              <a:prstGeom prst="rect">
                <a:avLst/>
              </a:prstGeom>
              <a:noFill/>
            </p:spPr>
            <p:txBody>
              <a:bodyPr wrap="square" rtlCol="0">
                <a:spAutoFit/>
              </a:bodyPr>
              <a:lstStyle/>
              <a:p>
                <a:r>
                  <a:rPr lang="en-US" sz="2400" dirty="0" smtClean="0">
                    <a:solidFill>
                      <a:srgbClr val="FF0000"/>
                    </a:solidFill>
                  </a:rPr>
                  <a:t>Select the Servo Port</a:t>
                </a:r>
                <a:endParaRPr lang="en-US" sz="2400" dirty="0">
                  <a:solidFill>
                    <a:srgbClr val="FF0000"/>
                  </a:solidFill>
                </a:endParaRPr>
              </a:p>
            </p:txBody>
          </p:sp>
          <p:cxnSp>
            <p:nvCxnSpPr>
              <p:cNvPr id="13" name="Straight Arrow Connector 12"/>
              <p:cNvCxnSpPr/>
              <p:nvPr/>
            </p:nvCxnSpPr>
            <p:spPr>
              <a:xfrm flipH="1">
                <a:off x="6723990" y="2665120"/>
                <a:ext cx="807919" cy="6038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0795" y="3972276"/>
              <a:ext cx="1820266" cy="1357965"/>
              <a:chOff x="7531909" y="2091712"/>
              <a:chExt cx="1820266" cy="1357965"/>
            </a:xfrm>
          </p:grpSpPr>
          <p:sp>
            <p:nvSpPr>
              <p:cNvPr id="18" name="TextBox 17"/>
              <p:cNvSpPr txBox="1"/>
              <p:nvPr/>
            </p:nvSpPr>
            <p:spPr>
              <a:xfrm>
                <a:off x="7531909" y="2091712"/>
                <a:ext cx="1612091" cy="1200328"/>
              </a:xfrm>
              <a:prstGeom prst="rect">
                <a:avLst/>
              </a:prstGeom>
              <a:noFill/>
            </p:spPr>
            <p:txBody>
              <a:bodyPr wrap="square" rtlCol="0">
                <a:spAutoFit/>
              </a:bodyPr>
              <a:lstStyle/>
              <a:p>
                <a:r>
                  <a:rPr lang="en-US" sz="2400" dirty="0" smtClean="0">
                    <a:solidFill>
                      <a:srgbClr val="FF0000"/>
                    </a:solidFill>
                  </a:rPr>
                  <a:t>This is the Servo Position</a:t>
                </a:r>
                <a:endParaRPr lang="en-US" sz="2400" dirty="0">
                  <a:solidFill>
                    <a:srgbClr val="FF0000"/>
                  </a:solidFill>
                </a:endParaRPr>
              </a:p>
            </p:txBody>
          </p:sp>
          <p:cxnSp>
            <p:nvCxnSpPr>
              <p:cNvPr id="19" name="Straight Arrow Connector 18"/>
              <p:cNvCxnSpPr/>
              <p:nvPr/>
            </p:nvCxnSpPr>
            <p:spPr>
              <a:xfrm>
                <a:off x="8039904" y="3292040"/>
                <a:ext cx="1312271" cy="1576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6911344" y="4741628"/>
              <a:ext cx="2232656" cy="830997"/>
              <a:chOff x="6911344" y="2091712"/>
              <a:chExt cx="2232656" cy="830997"/>
            </a:xfrm>
          </p:grpSpPr>
          <p:sp>
            <p:nvSpPr>
              <p:cNvPr id="25" name="TextBox 24"/>
              <p:cNvSpPr txBox="1"/>
              <p:nvPr/>
            </p:nvSpPr>
            <p:spPr>
              <a:xfrm>
                <a:off x="7531909" y="2091712"/>
                <a:ext cx="1612091" cy="830997"/>
              </a:xfrm>
              <a:prstGeom prst="rect">
                <a:avLst/>
              </a:prstGeom>
              <a:noFill/>
            </p:spPr>
            <p:txBody>
              <a:bodyPr wrap="square" rtlCol="0">
                <a:spAutoFit/>
              </a:bodyPr>
              <a:lstStyle/>
              <a:p>
                <a:r>
                  <a:rPr lang="en-US" sz="2400" dirty="0" smtClean="0">
                    <a:solidFill>
                      <a:srgbClr val="FF0000"/>
                    </a:solidFill>
                  </a:rPr>
                  <a:t>Enables the Servo</a:t>
                </a:r>
                <a:endParaRPr lang="en-US" sz="2400" dirty="0">
                  <a:solidFill>
                    <a:srgbClr val="FF0000"/>
                  </a:solidFill>
                </a:endParaRPr>
              </a:p>
            </p:txBody>
          </p:sp>
          <p:cxnSp>
            <p:nvCxnSpPr>
              <p:cNvPr id="26" name="Straight Arrow Connector 25"/>
              <p:cNvCxnSpPr/>
              <p:nvPr/>
            </p:nvCxnSpPr>
            <p:spPr>
              <a:xfrm flipH="1">
                <a:off x="6911344" y="2665120"/>
                <a:ext cx="62056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9" name="Picture 28"/>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119218" y="2481359"/>
              <a:ext cx="1148824" cy="787578"/>
            </a:xfrm>
            <a:prstGeom prst="rect">
              <a:avLst/>
            </a:prstGeom>
          </p:spPr>
        </p:pic>
        <p:cxnSp>
          <p:nvCxnSpPr>
            <p:cNvPr id="33" name="Straight Arrow Connector 32"/>
            <p:cNvCxnSpPr/>
            <p:nvPr/>
          </p:nvCxnSpPr>
          <p:spPr>
            <a:xfrm>
              <a:off x="1268042" y="3111300"/>
              <a:ext cx="1729650" cy="3242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20" name="Picture 19"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13578915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4779.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18338" y="2132649"/>
            <a:ext cx="3222523" cy="2479333"/>
          </a:xfrm>
          <a:prstGeom prst="rect">
            <a:avLst/>
          </a:prstGeom>
        </p:spPr>
      </p:pic>
      <p:sp>
        <p:nvSpPr>
          <p:cNvPr id="2" name="Title 1"/>
          <p:cNvSpPr>
            <a:spLocks noGrp="1"/>
          </p:cNvSpPr>
          <p:nvPr>
            <p:ph type="title"/>
          </p:nvPr>
        </p:nvSpPr>
        <p:spPr>
          <a:xfrm>
            <a:off x="457200" y="-249855"/>
            <a:ext cx="8229600" cy="1143000"/>
          </a:xfrm>
        </p:spPr>
        <p:txBody>
          <a:bodyPr/>
          <a:lstStyle/>
          <a:p>
            <a:r>
              <a:rPr lang="en-US" dirty="0" smtClean="0"/>
              <a:t>Servo Activity</a:t>
            </a:r>
            <a:endParaRPr lang="en-US" dirty="0"/>
          </a:p>
        </p:txBody>
      </p:sp>
      <p:sp>
        <p:nvSpPr>
          <p:cNvPr id="3" name="Content Placeholder 2"/>
          <p:cNvSpPr>
            <a:spLocks noGrp="1"/>
          </p:cNvSpPr>
          <p:nvPr>
            <p:ph idx="1"/>
          </p:nvPr>
        </p:nvSpPr>
        <p:spPr>
          <a:xfrm>
            <a:off x="914400" y="714801"/>
            <a:ext cx="8229600" cy="2293374"/>
          </a:xfrm>
        </p:spPr>
        <p:txBody>
          <a:bodyPr/>
          <a:lstStyle/>
          <a:p>
            <a:pPr marL="0" indent="0">
              <a:buNone/>
            </a:pPr>
            <a:r>
              <a:rPr lang="en-US" dirty="0" smtClean="0"/>
              <a:t>1. Use the Servo Page to test your Servo.</a:t>
            </a:r>
            <a:endParaRPr lang="en-US" dirty="0"/>
          </a:p>
        </p:txBody>
      </p:sp>
      <p:sp>
        <p:nvSpPr>
          <p:cNvPr id="12" name="TextBox 11"/>
          <p:cNvSpPr txBox="1"/>
          <p:nvPr/>
        </p:nvSpPr>
        <p:spPr>
          <a:xfrm>
            <a:off x="6744807" y="2006534"/>
            <a:ext cx="2399194" cy="830997"/>
          </a:xfrm>
          <a:prstGeom prst="rect">
            <a:avLst/>
          </a:prstGeom>
          <a:noFill/>
        </p:spPr>
        <p:txBody>
          <a:bodyPr wrap="square" rtlCol="0">
            <a:spAutoFit/>
          </a:bodyPr>
          <a:lstStyle/>
          <a:p>
            <a:r>
              <a:rPr lang="en-US" sz="2400" dirty="0" smtClean="0">
                <a:solidFill>
                  <a:srgbClr val="FF0000"/>
                </a:solidFill>
              </a:rPr>
              <a:t>Use your finger to move the dial</a:t>
            </a:r>
            <a:endParaRPr lang="en-US" sz="2400" dirty="0">
              <a:solidFill>
                <a:srgbClr val="FF0000"/>
              </a:solidFill>
            </a:endParaRPr>
          </a:p>
        </p:txBody>
      </p:sp>
      <p:sp>
        <p:nvSpPr>
          <p:cNvPr id="25" name="TextBox 24"/>
          <p:cNvSpPr txBox="1"/>
          <p:nvPr/>
        </p:nvSpPr>
        <p:spPr>
          <a:xfrm>
            <a:off x="457200" y="4011818"/>
            <a:ext cx="1612091" cy="1200328"/>
          </a:xfrm>
          <a:prstGeom prst="rect">
            <a:avLst/>
          </a:prstGeom>
          <a:noFill/>
        </p:spPr>
        <p:txBody>
          <a:bodyPr wrap="square" rtlCol="0">
            <a:spAutoFit/>
          </a:bodyPr>
          <a:lstStyle/>
          <a:p>
            <a:r>
              <a:rPr lang="en-US" sz="2400" dirty="0" smtClean="0">
                <a:solidFill>
                  <a:srgbClr val="FF0000"/>
                </a:solidFill>
              </a:rPr>
              <a:t>Servo Maxed out @ 2047</a:t>
            </a:r>
            <a:endParaRPr lang="en-US" sz="2400" dirty="0">
              <a:solidFill>
                <a:srgbClr val="FF0000"/>
              </a:solidFill>
            </a:endParaRPr>
          </a:p>
        </p:txBody>
      </p:sp>
      <p:pic>
        <p:nvPicPr>
          <p:cNvPr id="4" name="Picture 3" descr="IMG_4776.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556706"/>
            <a:ext cx="3286735" cy="2418897"/>
          </a:xfrm>
          <a:prstGeom prst="rect">
            <a:avLst/>
          </a:prstGeom>
        </p:spPr>
      </p:pic>
      <p:pic>
        <p:nvPicPr>
          <p:cNvPr id="7" name="Picture 6" descr="IMG_4777.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47924" y="3388304"/>
            <a:ext cx="3152241" cy="2447356"/>
          </a:xfrm>
          <a:prstGeom prst="rect">
            <a:avLst/>
          </a:prstGeom>
        </p:spPr>
      </p:pic>
      <p:sp>
        <p:nvSpPr>
          <p:cNvPr id="10" name="Down Arrow 9"/>
          <p:cNvSpPr/>
          <p:nvPr/>
        </p:nvSpPr>
        <p:spPr>
          <a:xfrm rot="1835571">
            <a:off x="1471116" y="2526094"/>
            <a:ext cx="439574" cy="409641"/>
          </a:xfrm>
          <a:prstGeom prst="down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Down Arrow 26"/>
          <p:cNvSpPr/>
          <p:nvPr/>
        </p:nvSpPr>
        <p:spPr>
          <a:xfrm rot="1835571">
            <a:off x="4579323" y="2515186"/>
            <a:ext cx="439574" cy="409641"/>
          </a:xfrm>
          <a:prstGeom prst="down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3480453" y="4611982"/>
            <a:ext cx="1612091" cy="830997"/>
          </a:xfrm>
          <a:prstGeom prst="rect">
            <a:avLst/>
          </a:prstGeom>
          <a:noFill/>
        </p:spPr>
        <p:txBody>
          <a:bodyPr wrap="square" rtlCol="0">
            <a:spAutoFit/>
          </a:bodyPr>
          <a:lstStyle/>
          <a:p>
            <a:r>
              <a:rPr lang="en-US" sz="2400" dirty="0" smtClean="0">
                <a:solidFill>
                  <a:srgbClr val="FF0000"/>
                </a:solidFill>
              </a:rPr>
              <a:t>Servo @ 1513</a:t>
            </a:r>
            <a:endParaRPr lang="en-US" sz="2400" dirty="0">
              <a:solidFill>
                <a:srgbClr val="FF0000"/>
              </a:solidFill>
            </a:endParaRPr>
          </a:p>
        </p:txBody>
      </p:sp>
      <p:sp>
        <p:nvSpPr>
          <p:cNvPr id="30" name="TextBox 29"/>
          <p:cNvSpPr txBox="1"/>
          <p:nvPr/>
        </p:nvSpPr>
        <p:spPr>
          <a:xfrm>
            <a:off x="5878261" y="5813307"/>
            <a:ext cx="2066990" cy="461665"/>
          </a:xfrm>
          <a:prstGeom prst="rect">
            <a:avLst/>
          </a:prstGeom>
          <a:noFill/>
        </p:spPr>
        <p:txBody>
          <a:bodyPr wrap="square" rtlCol="0">
            <a:spAutoFit/>
          </a:bodyPr>
          <a:lstStyle/>
          <a:p>
            <a:r>
              <a:rPr lang="en-US" sz="2400" dirty="0" smtClean="0">
                <a:solidFill>
                  <a:srgbClr val="FF0000"/>
                </a:solidFill>
              </a:rPr>
              <a:t>Servo </a:t>
            </a:r>
            <a:r>
              <a:rPr lang="en-US" sz="2400" dirty="0" smtClean="0">
                <a:solidFill>
                  <a:srgbClr val="FF0000"/>
                </a:solidFill>
              </a:rPr>
              <a:t>@ 537</a:t>
            </a:r>
            <a:endParaRPr lang="en-US" sz="2400" dirty="0">
              <a:solidFill>
                <a:srgbClr val="FF0000"/>
              </a:solidFill>
            </a:endParaRPr>
          </a:p>
        </p:txBody>
      </p:sp>
      <p:sp>
        <p:nvSpPr>
          <p:cNvPr id="31" name="Down Arrow 30"/>
          <p:cNvSpPr/>
          <p:nvPr/>
        </p:nvSpPr>
        <p:spPr>
          <a:xfrm rot="1835571">
            <a:off x="6680284" y="2779481"/>
            <a:ext cx="462945" cy="1593307"/>
          </a:xfrm>
          <a:prstGeom prst="down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208173" y="5606288"/>
            <a:ext cx="5539751" cy="646331"/>
          </a:xfrm>
          <a:prstGeom prst="rect">
            <a:avLst/>
          </a:prstGeom>
          <a:noFill/>
        </p:spPr>
        <p:txBody>
          <a:bodyPr wrap="square" rtlCol="0">
            <a:spAutoFit/>
          </a:bodyPr>
          <a:lstStyle/>
          <a:p>
            <a:r>
              <a:rPr lang="en-US" b="1" dirty="0" smtClean="0"/>
              <a:t>REMEMBER DO NOT KEEP PUSHING A SERVO BEYOND THE 0 OR 2047 POINTS- THIS CAN BURN SERVOS OUT</a:t>
            </a:r>
            <a:endParaRPr lang="en-US" b="1" dirty="0"/>
          </a:p>
        </p:txBody>
      </p:sp>
      <p:pic>
        <p:nvPicPr>
          <p:cNvPr id="16" name="Picture 15"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94099804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BCSensorsMotorsManual.jpg"/>
          <p:cNvPicPr>
            <a:picLocks noChangeAspect="1"/>
          </p:cNvPicPr>
          <p:nvPr/>
        </p:nvPicPr>
        <p:blipFill>
          <a:blip r:embed="rId2" cstate="print"/>
          <a:stretch>
            <a:fillRect/>
          </a:stretch>
        </p:blipFill>
        <p:spPr>
          <a:xfrm>
            <a:off x="5051719" y="1264255"/>
            <a:ext cx="3505200" cy="4508825"/>
          </a:xfrm>
          <a:prstGeom prst="rect">
            <a:avLst/>
          </a:prstGeom>
        </p:spPr>
      </p:pic>
      <p:sp>
        <p:nvSpPr>
          <p:cNvPr id="5" name="Title 5"/>
          <p:cNvSpPr>
            <a:spLocks noGrp="1"/>
          </p:cNvSpPr>
          <p:nvPr>
            <p:ph type="title"/>
          </p:nvPr>
        </p:nvSpPr>
        <p:spPr>
          <a:xfrm>
            <a:off x="457200" y="110293"/>
            <a:ext cx="8229600" cy="1143000"/>
          </a:xfrm>
        </p:spPr>
        <p:txBody>
          <a:bodyPr/>
          <a:lstStyle/>
          <a:p>
            <a:r>
              <a:rPr lang="en-US" dirty="0" smtClean="0"/>
              <a:t>Sensor and Motor Manual</a:t>
            </a:r>
            <a:endParaRPr lang="en-US" dirty="0"/>
          </a:p>
        </p:txBody>
      </p:sp>
      <p:sp>
        <p:nvSpPr>
          <p:cNvPr id="6" name="Content Placeholder 6"/>
          <p:cNvSpPr>
            <a:spLocks noGrp="1"/>
          </p:cNvSpPr>
          <p:nvPr>
            <p:ph idx="1"/>
          </p:nvPr>
        </p:nvSpPr>
        <p:spPr>
          <a:xfrm>
            <a:off x="685800" y="1981200"/>
            <a:ext cx="4191000" cy="4114800"/>
          </a:xfrm>
        </p:spPr>
        <p:txBody>
          <a:bodyPr/>
          <a:lstStyle/>
          <a:p>
            <a:r>
              <a:rPr lang="en-US" dirty="0" smtClean="0"/>
              <a:t>For further detail about servos, consult the Sensor and Motor Manual available via KISS IDE help or on your KIPR USB</a:t>
            </a:r>
            <a:endParaRPr lang="en-US" dirty="0"/>
          </a:p>
        </p:txBody>
      </p:sp>
      <p:pic>
        <p:nvPicPr>
          <p:cNvPr id="7" name="Picture 6"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19882332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280" y="2685942"/>
            <a:ext cx="7929824" cy="17698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87480"/>
            <a:ext cx="8229600" cy="1143000"/>
          </a:xfrm>
        </p:spPr>
        <p:txBody>
          <a:bodyPr/>
          <a:lstStyle/>
          <a:p>
            <a:r>
              <a:rPr lang="en-US" dirty="0" smtClean="0"/>
              <a:t>Servo Motors (Servos)</a:t>
            </a:r>
            <a:endParaRPr lang="en-US" dirty="0"/>
          </a:p>
        </p:txBody>
      </p:sp>
      <p:sp>
        <p:nvSpPr>
          <p:cNvPr id="3" name="Content Placeholder 2"/>
          <p:cNvSpPr>
            <a:spLocks noGrp="1"/>
          </p:cNvSpPr>
          <p:nvPr>
            <p:ph idx="1"/>
          </p:nvPr>
        </p:nvSpPr>
        <p:spPr>
          <a:xfrm>
            <a:off x="376280" y="989848"/>
            <a:ext cx="8229600" cy="5178141"/>
          </a:xfrm>
        </p:spPr>
        <p:txBody>
          <a:bodyPr>
            <a:normAutofit/>
          </a:bodyPr>
          <a:lstStyle/>
          <a:p>
            <a:pPr marL="0" indent="0">
              <a:buNone/>
            </a:pPr>
            <a:r>
              <a:rPr lang="en-US" sz="2000" dirty="0"/>
              <a:t>To help save power, servo ports by default are </a:t>
            </a:r>
            <a:r>
              <a:rPr lang="en-US" sz="2000" u="sng" dirty="0"/>
              <a:t>not active</a:t>
            </a:r>
            <a:r>
              <a:rPr lang="en-US" sz="2000" dirty="0"/>
              <a:t> until </a:t>
            </a:r>
            <a:r>
              <a:rPr lang="en-US" sz="2000" dirty="0" smtClean="0"/>
              <a:t>enabled</a:t>
            </a:r>
          </a:p>
          <a:p>
            <a:pPr marL="0" indent="0">
              <a:buNone/>
            </a:pPr>
            <a:endParaRPr lang="en-US" sz="1000" dirty="0"/>
          </a:p>
          <a:p>
            <a:pPr marL="0" indent="0">
              <a:buNone/>
            </a:pPr>
            <a:r>
              <a:rPr lang="en-US" sz="2000" dirty="0" smtClean="0"/>
              <a:t>Functions are provided </a:t>
            </a:r>
            <a:r>
              <a:rPr lang="en-US" sz="2000" dirty="0"/>
              <a:t>in the KIPR Link library for enabling (or disabling) all servo </a:t>
            </a:r>
            <a:r>
              <a:rPr lang="en-US" sz="2000" dirty="0" smtClean="0"/>
              <a:t>ports and for sending them to a position</a:t>
            </a:r>
          </a:p>
          <a:p>
            <a:pPr marL="0" indent="0">
              <a:buNone/>
            </a:pPr>
            <a:endParaRPr lang="en-US" sz="2000" dirty="0"/>
          </a:p>
          <a:p>
            <a:pPr marL="0" indent="0">
              <a:buClr>
                <a:schemeClr val="tx1"/>
              </a:buClr>
              <a:buNone/>
            </a:pPr>
            <a:r>
              <a:rPr lang="en-US" sz="2000" b="1" dirty="0">
                <a:latin typeface="Courier New" pitchFamily="49" charset="0"/>
              </a:rPr>
              <a:t>enable_servos(); </a:t>
            </a:r>
            <a:r>
              <a:rPr lang="en-US" sz="2000" dirty="0"/>
              <a:t>activates all servo </a:t>
            </a:r>
            <a:r>
              <a:rPr lang="en-US" sz="2000" dirty="0" smtClean="0"/>
              <a:t>ports</a:t>
            </a:r>
          </a:p>
          <a:p>
            <a:pPr marL="0" indent="0">
              <a:buClr>
                <a:schemeClr val="tx1"/>
              </a:buClr>
              <a:buNone/>
            </a:pPr>
            <a:endParaRPr lang="en-US" sz="2000" dirty="0"/>
          </a:p>
          <a:p>
            <a:pPr marL="0" indent="0">
              <a:buClr>
                <a:schemeClr val="tx1"/>
              </a:buClr>
              <a:buNone/>
            </a:pPr>
            <a:r>
              <a:rPr lang="en-US" sz="2000" b="1" dirty="0">
                <a:latin typeface="Courier New" pitchFamily="49" charset="0"/>
              </a:rPr>
              <a:t>disable_servos(); </a:t>
            </a:r>
            <a:r>
              <a:rPr lang="en-US" sz="2000" dirty="0"/>
              <a:t>de-activates all servo </a:t>
            </a:r>
            <a:r>
              <a:rPr lang="en-US" sz="2000" dirty="0" smtClean="0"/>
              <a:t>ports</a:t>
            </a:r>
          </a:p>
          <a:p>
            <a:pPr marL="0" indent="0">
              <a:buClr>
                <a:schemeClr val="tx1"/>
              </a:buClr>
              <a:buNone/>
            </a:pPr>
            <a:endParaRPr lang="en-US" sz="2000" b="1" dirty="0">
              <a:latin typeface="Courier New" pitchFamily="49" charset="0"/>
            </a:endParaRPr>
          </a:p>
          <a:p>
            <a:pPr marL="0" indent="0">
              <a:buClr>
                <a:schemeClr val="tx1"/>
              </a:buClr>
              <a:buNone/>
            </a:pPr>
            <a:r>
              <a:rPr lang="en-US" sz="2000" b="1" dirty="0">
                <a:latin typeface="Courier New" pitchFamily="49" charset="0"/>
              </a:rPr>
              <a:t>set_servo_position(</a:t>
            </a:r>
            <a:r>
              <a:rPr lang="en-US" sz="2000" b="1" dirty="0">
                <a:solidFill>
                  <a:srgbClr val="00CC99"/>
                </a:solidFill>
                <a:latin typeface="Courier New" pitchFamily="49" charset="0"/>
              </a:rPr>
              <a:t>2</a:t>
            </a:r>
            <a:r>
              <a:rPr lang="en-US" sz="2000" b="1" dirty="0">
                <a:latin typeface="Courier New" pitchFamily="49" charset="0"/>
              </a:rPr>
              <a:t>,</a:t>
            </a:r>
            <a:r>
              <a:rPr lang="en-US" sz="2000" b="1" dirty="0">
                <a:solidFill>
                  <a:srgbClr val="00CC99"/>
                </a:solidFill>
                <a:latin typeface="Courier New" pitchFamily="49" charset="0"/>
              </a:rPr>
              <a:t>925</a:t>
            </a:r>
            <a:r>
              <a:rPr lang="en-US" sz="2000" b="1" dirty="0">
                <a:latin typeface="Courier New" pitchFamily="49" charset="0"/>
              </a:rPr>
              <a:t>); </a:t>
            </a:r>
            <a:r>
              <a:rPr lang="en-US" sz="2000" dirty="0"/>
              <a:t>rotates servo 2 to position </a:t>
            </a:r>
            <a:r>
              <a:rPr lang="en-US" sz="2000" dirty="0" smtClean="0"/>
              <a:t>925</a:t>
            </a:r>
          </a:p>
          <a:p>
            <a:pPr marL="0" indent="0">
              <a:buClr>
                <a:schemeClr val="tx1"/>
              </a:buClr>
              <a:buNone/>
            </a:pPr>
            <a:endParaRPr lang="en-US" sz="2000" dirty="0"/>
          </a:p>
          <a:p>
            <a:pPr lvl="1">
              <a:buFont typeface="Arial"/>
              <a:buChar char="•"/>
            </a:pPr>
            <a:r>
              <a:rPr lang="en-US" sz="2000" dirty="0" smtClean="0"/>
              <a:t>Remember the range </a:t>
            </a:r>
            <a:r>
              <a:rPr lang="en-US" sz="2000" dirty="0"/>
              <a:t>is 0-2047</a:t>
            </a:r>
          </a:p>
          <a:p>
            <a:pPr lvl="1">
              <a:buFont typeface="Arial"/>
              <a:buChar char="•"/>
            </a:pPr>
            <a:r>
              <a:rPr lang="en-US" sz="2000" dirty="0"/>
              <a:t>Default position when servos are first enabled is </a:t>
            </a:r>
            <a:r>
              <a:rPr lang="en-US" sz="2000" dirty="0" smtClean="0"/>
              <a:t>1024</a:t>
            </a:r>
            <a:r>
              <a:rPr lang="en-US" sz="2000" b="1" dirty="0" smtClean="0"/>
              <a:t>, BUT </a:t>
            </a:r>
            <a:r>
              <a:rPr lang="en-US" sz="2000" dirty="0" smtClean="0"/>
              <a:t>You </a:t>
            </a:r>
            <a:r>
              <a:rPr lang="en-US" sz="2000" dirty="0"/>
              <a:t>can preset a servo’s position before enabling servos so it will immediately move to the position you want when you enable </a:t>
            </a:r>
            <a:r>
              <a:rPr lang="en-US" sz="2000" dirty="0" smtClean="0"/>
              <a:t>servos</a:t>
            </a:r>
          </a:p>
          <a:p>
            <a:pPr marL="457200" lvl="1" indent="0">
              <a:buNone/>
            </a:pPr>
            <a:endParaRPr lang="en-US" sz="2000" dirty="0"/>
          </a:p>
          <a:p>
            <a:pPr marL="0" indent="0">
              <a:buNone/>
            </a:pPr>
            <a:endParaRPr lang="en-US" dirty="0"/>
          </a:p>
        </p:txBody>
      </p:sp>
    </p:spTree>
    <p:extLst>
      <p:ext uri="{BB962C8B-B14F-4D97-AF65-F5344CB8AC3E}">
        <p14:creationId xmlns:p14="http://schemas.microsoft.com/office/powerpoint/2010/main" val="312983947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4572000" y="4045220"/>
            <a:ext cx="3131258" cy="2333532"/>
            <a:chOff x="4467524" y="4358264"/>
            <a:chExt cx="3651268" cy="2721063"/>
          </a:xfrm>
        </p:grpSpPr>
        <p:grpSp>
          <p:nvGrpSpPr>
            <p:cNvPr id="26" name="Group 25"/>
            <p:cNvGrpSpPr/>
            <p:nvPr/>
          </p:nvGrpSpPr>
          <p:grpSpPr>
            <a:xfrm>
              <a:off x="4467524" y="5372353"/>
              <a:ext cx="3651268" cy="1706974"/>
              <a:chOff x="0" y="4490840"/>
              <a:chExt cx="3651268" cy="1706974"/>
            </a:xfrm>
          </p:grpSpPr>
          <p:cxnSp>
            <p:nvCxnSpPr>
              <p:cNvPr id="22" name="Straight Connector 21"/>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24287" y="4490840"/>
                <a:ext cx="3326981" cy="1706974"/>
                <a:chOff x="295861" y="4451684"/>
                <a:chExt cx="3326981" cy="1706974"/>
              </a:xfrm>
            </p:grpSpPr>
            <p:grpSp>
              <p:nvGrpSpPr>
                <p:cNvPr id="19" name="Group 18"/>
                <p:cNvGrpSpPr/>
                <p:nvPr/>
              </p:nvGrpSpPr>
              <p:grpSpPr>
                <a:xfrm>
                  <a:off x="1793048" y="4685929"/>
                  <a:ext cx="1829794" cy="436640"/>
                  <a:chOff x="3676315" y="3728131"/>
                  <a:chExt cx="2633580" cy="632648"/>
                </a:xfrm>
              </p:grpSpPr>
              <p:sp>
                <p:nvSpPr>
                  <p:cNvPr id="3" name="Rectangle 2"/>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489812">
                    <a:off x="3997159" y="4074282"/>
                    <a:ext cx="2312736" cy="206703"/>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Rectangle 19"/>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Link</a:t>
                  </a:r>
                  <a:endParaRPr lang="en-US" dirty="0"/>
                </a:p>
              </p:txBody>
            </p:sp>
            <p:sp>
              <p:nvSpPr>
                <p:cNvPr id="23" name="Oval 22"/>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lumMod val="95000"/>
                          <a:lumOff val="5000"/>
                        </a:schemeClr>
                      </a:solidFill>
                    </a:rPr>
                    <a:t>Wheel</a:t>
                  </a:r>
                  <a:endParaRPr lang="en-US" sz="1000" dirty="0">
                    <a:solidFill>
                      <a:schemeClr val="tx1">
                        <a:lumMod val="95000"/>
                        <a:lumOff val="5000"/>
                      </a:schemeClr>
                    </a:solidFill>
                  </a:endParaRPr>
                </a:p>
              </p:txBody>
            </p:sp>
          </p:grpSp>
        </p:grpSp>
        <p:sp>
          <p:nvSpPr>
            <p:cNvPr id="29" name="Rectangle 28"/>
            <p:cNvSpPr/>
            <p:nvPr/>
          </p:nvSpPr>
          <p:spPr>
            <a:xfrm rot="13667601">
              <a:off x="5485561" y="5289703"/>
              <a:ext cx="1606874" cy="142662"/>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rot="20071844">
              <a:off x="6464512" y="5516411"/>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rot="18112163">
              <a:off x="6209654" y="5211617"/>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15750485">
              <a:off x="5813542" y="5090370"/>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Title 3"/>
          <p:cNvSpPr txBox="1">
            <a:spLocks noGrp="1"/>
          </p:cNvSpPr>
          <p:nvPr>
            <p:ph type="title"/>
          </p:nvPr>
        </p:nvSpPr>
        <p:spPr bwMode="auto">
          <a:xfrm>
            <a:off x="457200" y="-167304"/>
            <a:ext cx="8229600" cy="1143000"/>
          </a:xfrm>
          <a:prstGeom prst="rect">
            <a:avLst/>
          </a:prstGeom>
          <a:noFill/>
          <a:ln w="9525">
            <a:noFill/>
            <a:miter lim="800000"/>
            <a:headEnd/>
            <a:tailEnd/>
          </a:ln>
        </p:spPr>
        <p:txBody>
          <a:bodyPr lIns="91429" tIns="45714" rIns="91429" bIns="45714" anchor="ctr">
            <a:normAutofit/>
          </a:bodyPr>
          <a:lstStyle/>
          <a:p>
            <a:pPr algn="ctr"/>
            <a:r>
              <a:rPr lang="en-US" dirty="0" smtClean="0">
                <a:latin typeface="+mn-lt"/>
                <a:cs typeface="Times New Roman" pitchFamily="18" charset="0"/>
              </a:rPr>
              <a:t>Servo Activity 1</a:t>
            </a:r>
            <a:endParaRPr lang="en-US" dirty="0">
              <a:latin typeface="+mn-lt"/>
              <a:cs typeface="Times New Roman" pitchFamily="18" charset="0"/>
            </a:endParaRPr>
          </a:p>
        </p:txBody>
      </p:sp>
      <p:sp>
        <p:nvSpPr>
          <p:cNvPr id="18" name="Content Placeholder 2"/>
          <p:cNvSpPr>
            <a:spLocks noGrp="1"/>
          </p:cNvSpPr>
          <p:nvPr>
            <p:ph idx="1"/>
          </p:nvPr>
        </p:nvSpPr>
        <p:spPr>
          <a:xfrm>
            <a:off x="491876" y="699048"/>
            <a:ext cx="8591550" cy="4525963"/>
          </a:xfrm>
        </p:spPr>
        <p:txBody>
          <a:bodyPr>
            <a:normAutofit/>
          </a:bodyPr>
          <a:lstStyle/>
          <a:p>
            <a:pPr marL="914400" lvl="1" indent="-514350">
              <a:buFont typeface="Arial"/>
              <a:buChar char="•"/>
            </a:pPr>
            <a:r>
              <a:rPr lang="en-US" sz="2400" dirty="0" smtClean="0"/>
              <a:t>Wave the pointer </a:t>
            </a:r>
          </a:p>
          <a:p>
            <a:pPr marL="914400" lvl="1" indent="-514350">
              <a:buFont typeface="Arial"/>
              <a:buChar char="•"/>
            </a:pPr>
            <a:r>
              <a:rPr lang="en-US" sz="2400" dirty="0" smtClean="0"/>
              <a:t>Using the servo and pointer on your demo-bot</a:t>
            </a:r>
          </a:p>
          <a:p>
            <a:pPr marL="0" indent="0">
              <a:buNone/>
            </a:pPr>
            <a:r>
              <a:rPr lang="en-US" sz="2400" dirty="0" smtClean="0">
                <a:solidFill>
                  <a:srgbClr val="FF0000"/>
                </a:solidFill>
              </a:rPr>
              <a:t>WARNING</a:t>
            </a:r>
          </a:p>
          <a:p>
            <a:pPr marL="0" indent="0">
              <a:buNone/>
            </a:pPr>
            <a:r>
              <a:rPr lang="en-US" sz="2000" dirty="0" smtClean="0"/>
              <a:t>The servo mounted on your </a:t>
            </a:r>
            <a:r>
              <a:rPr lang="en-US" sz="2000" dirty="0" err="1" smtClean="0"/>
              <a:t>DemoBot</a:t>
            </a:r>
            <a:r>
              <a:rPr lang="en-US" sz="2000" dirty="0" smtClean="0"/>
              <a:t> is not free to move to all possible positions because it will run into the chassis and the controller</a:t>
            </a:r>
          </a:p>
          <a:p>
            <a:pPr lvl="1">
              <a:buFont typeface="Arial"/>
              <a:buChar char="•"/>
            </a:pPr>
            <a:r>
              <a:rPr lang="en-US" sz="2000" u="sng" dirty="0" smtClean="0"/>
              <a:t>DO NOT</a:t>
            </a:r>
            <a:r>
              <a:rPr lang="en-US" sz="2000" dirty="0" smtClean="0"/>
              <a:t> keep trying to move a servo to a position it cannot reach as this can burn out the servo as well as consume too much power</a:t>
            </a:r>
          </a:p>
          <a:p>
            <a:pPr lvl="1">
              <a:buFont typeface="Arial"/>
              <a:buChar char="•"/>
            </a:pPr>
            <a:r>
              <a:rPr lang="en-US" sz="2000" dirty="0" smtClean="0"/>
              <a:t>Use the KIPR Link servo screen to determine the positions before hitting the chassis and the link and then use them in the code</a:t>
            </a:r>
          </a:p>
        </p:txBody>
      </p:sp>
      <p:pic>
        <p:nvPicPr>
          <p:cNvPr id="28" name="Picture 2" descr="D:\Dropbox\2013 Botball\Workshop slides\servo-screen.png"/>
          <p:cNvPicPr>
            <a:picLocks noChangeAspect="1" noChangeArrowheads="1"/>
          </p:cNvPicPr>
          <p:nvPr/>
        </p:nvPicPr>
        <p:blipFill>
          <a:blip r:embed="rId2" cstate="print"/>
          <a:srcRect/>
          <a:stretch>
            <a:fillRect/>
          </a:stretch>
        </p:blipFill>
        <p:spPr bwMode="auto">
          <a:xfrm>
            <a:off x="602302" y="4074760"/>
            <a:ext cx="2839859" cy="2129894"/>
          </a:xfrm>
          <a:prstGeom prst="rect">
            <a:avLst/>
          </a:prstGeom>
          <a:noFill/>
        </p:spPr>
      </p:pic>
      <p:sp>
        <p:nvSpPr>
          <p:cNvPr id="37" name="Multiply 36"/>
          <p:cNvSpPr/>
          <p:nvPr/>
        </p:nvSpPr>
        <p:spPr>
          <a:xfrm>
            <a:off x="5872316" y="4732728"/>
            <a:ext cx="333367" cy="436940"/>
          </a:xfrm>
          <a:prstGeom prst="mathMultiply">
            <a:avLst/>
          </a:prstGeom>
          <a:solidFill>
            <a:srgbClr val="FF0000">
              <a:alpha val="49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Multiply 37"/>
          <p:cNvSpPr/>
          <p:nvPr/>
        </p:nvSpPr>
        <p:spPr>
          <a:xfrm>
            <a:off x="6661449" y="5203742"/>
            <a:ext cx="333367" cy="436940"/>
          </a:xfrm>
          <a:prstGeom prst="mathMultiply">
            <a:avLst/>
          </a:prstGeom>
          <a:solidFill>
            <a:srgbClr val="FF0000">
              <a:alpha val="49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179108149"/>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207053"/>
            <a:ext cx="7495009" cy="1700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3"/>
          <p:cNvSpPr txBox="1">
            <a:spLocks noGrp="1"/>
          </p:cNvSpPr>
          <p:nvPr>
            <p:ph type="title"/>
          </p:nvPr>
        </p:nvSpPr>
        <p:spPr bwMode="auto">
          <a:xfrm>
            <a:off x="0" y="0"/>
            <a:ext cx="9144000" cy="1143000"/>
          </a:xfrm>
          <a:prstGeom prst="rect">
            <a:avLst/>
          </a:prstGeom>
          <a:noFill/>
          <a:ln w="9525">
            <a:noFill/>
            <a:miter lim="800000"/>
            <a:headEnd/>
            <a:tailEnd/>
          </a:ln>
        </p:spPr>
        <p:txBody>
          <a:bodyPr lIns="91429" tIns="45714" rIns="91429" bIns="45714" anchor="ctr">
            <a:normAutofit fontScale="90000"/>
          </a:bodyPr>
          <a:lstStyle/>
          <a:p>
            <a:pPr algn="ctr"/>
            <a:r>
              <a:rPr lang="en-US" dirty="0" smtClean="0">
                <a:latin typeface="+mn-lt"/>
                <a:cs typeface="Times New Roman" pitchFamily="18" charset="0"/>
              </a:rPr>
              <a:t>Servo Activity </a:t>
            </a:r>
            <a:r>
              <a:rPr lang="en-US" dirty="0" err="1" smtClean="0">
                <a:latin typeface="Courier"/>
                <a:cs typeface="Courier"/>
              </a:rPr>
              <a:t>set_servo_position</a:t>
            </a:r>
            <a:r>
              <a:rPr lang="en-US" dirty="0" smtClean="0">
                <a:latin typeface="Courier"/>
                <a:cs typeface="Courier"/>
              </a:rPr>
              <a:t>();</a:t>
            </a:r>
            <a:endParaRPr lang="en-US" dirty="0">
              <a:latin typeface="Courier"/>
              <a:cs typeface="Courier"/>
            </a:endParaRPr>
          </a:p>
        </p:txBody>
      </p:sp>
      <p:grpSp>
        <p:nvGrpSpPr>
          <p:cNvPr id="9" name="Group 8"/>
          <p:cNvGrpSpPr/>
          <p:nvPr/>
        </p:nvGrpSpPr>
        <p:grpSpPr>
          <a:xfrm>
            <a:off x="2615949" y="3929973"/>
            <a:ext cx="2828559" cy="2107949"/>
            <a:chOff x="812097" y="3909674"/>
            <a:chExt cx="3651268" cy="2721063"/>
          </a:xfrm>
        </p:grpSpPr>
        <p:grpSp>
          <p:nvGrpSpPr>
            <p:cNvPr id="36" name="Group 35"/>
            <p:cNvGrpSpPr/>
            <p:nvPr/>
          </p:nvGrpSpPr>
          <p:grpSpPr>
            <a:xfrm>
              <a:off x="812097" y="3909674"/>
              <a:ext cx="3651268" cy="2721063"/>
              <a:chOff x="4467524" y="4358264"/>
              <a:chExt cx="3651268" cy="2721063"/>
            </a:xfrm>
          </p:grpSpPr>
          <p:grpSp>
            <p:nvGrpSpPr>
              <p:cNvPr id="26" name="Group 25"/>
              <p:cNvGrpSpPr/>
              <p:nvPr/>
            </p:nvGrpSpPr>
            <p:grpSpPr>
              <a:xfrm>
                <a:off x="4467524" y="5372353"/>
                <a:ext cx="3651268" cy="1706974"/>
                <a:chOff x="0" y="4490840"/>
                <a:chExt cx="3651268" cy="1706974"/>
              </a:xfrm>
            </p:grpSpPr>
            <p:cxnSp>
              <p:nvCxnSpPr>
                <p:cNvPr id="22" name="Straight Connector 21"/>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24287" y="4490840"/>
                  <a:ext cx="3326981" cy="1706974"/>
                  <a:chOff x="295861" y="4451684"/>
                  <a:chExt cx="3326981" cy="1706974"/>
                </a:xfrm>
              </p:grpSpPr>
              <p:grpSp>
                <p:nvGrpSpPr>
                  <p:cNvPr id="19" name="Group 18"/>
                  <p:cNvGrpSpPr/>
                  <p:nvPr/>
                </p:nvGrpSpPr>
                <p:grpSpPr>
                  <a:xfrm>
                    <a:off x="1793048" y="4685929"/>
                    <a:ext cx="1829794" cy="436640"/>
                    <a:chOff x="3676315" y="3728131"/>
                    <a:chExt cx="2633580" cy="632648"/>
                  </a:xfrm>
                </p:grpSpPr>
                <p:sp>
                  <p:nvSpPr>
                    <p:cNvPr id="3" name="Rectangle 2"/>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rot="489812">
                      <a:off x="3997159" y="4074282"/>
                      <a:ext cx="2312736" cy="206703"/>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Rectangle 19"/>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Link</a:t>
                    </a:r>
                    <a:endParaRPr lang="en-US" dirty="0"/>
                  </a:p>
                </p:txBody>
              </p:sp>
              <p:sp>
                <p:nvSpPr>
                  <p:cNvPr id="23" name="Oval 22"/>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lumMod val="95000"/>
                            <a:lumOff val="5000"/>
                          </a:schemeClr>
                        </a:solidFill>
                      </a:rPr>
                      <a:t>Wheel</a:t>
                    </a:r>
                    <a:endParaRPr lang="en-US" sz="1000" dirty="0">
                      <a:solidFill>
                        <a:schemeClr val="tx1">
                          <a:lumMod val="95000"/>
                          <a:lumOff val="5000"/>
                        </a:schemeClr>
                      </a:solidFill>
                    </a:endParaRPr>
                  </a:p>
                </p:txBody>
              </p:sp>
            </p:grpSp>
          </p:grpSp>
          <p:sp>
            <p:nvSpPr>
              <p:cNvPr id="29" name="Rectangle 28"/>
              <p:cNvSpPr/>
              <p:nvPr/>
            </p:nvSpPr>
            <p:spPr>
              <a:xfrm rot="13667601">
                <a:off x="5485561" y="5289703"/>
                <a:ext cx="1606874" cy="142662"/>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rot="20071844">
                <a:off x="6464512" y="5516411"/>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rot="18112163">
                <a:off x="6209654" y="5211617"/>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15750485">
                <a:off x="5813542" y="5090370"/>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Freeform 5"/>
            <p:cNvSpPr/>
            <p:nvPr/>
          </p:nvSpPr>
          <p:spPr>
            <a:xfrm>
              <a:off x="2540000" y="4359349"/>
              <a:ext cx="1109579" cy="921177"/>
            </a:xfrm>
            <a:custGeom>
              <a:avLst/>
              <a:gdLst>
                <a:gd name="connsiteX0" fmla="*/ 0 w 1109579"/>
                <a:gd name="connsiteY0" fmla="*/ 199283 h 921177"/>
                <a:gd name="connsiteX1" fmla="*/ 93579 w 1109579"/>
                <a:gd name="connsiteY1" fmla="*/ 65598 h 921177"/>
                <a:gd name="connsiteX2" fmla="*/ 441158 w 1109579"/>
                <a:gd name="connsiteY2" fmla="*/ 12125 h 921177"/>
                <a:gd name="connsiteX3" fmla="*/ 949158 w 1109579"/>
                <a:gd name="connsiteY3" fmla="*/ 292862 h 921177"/>
                <a:gd name="connsiteX4" fmla="*/ 1109579 w 1109579"/>
                <a:gd name="connsiteY4" fmla="*/ 921177 h 921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79" h="921177">
                  <a:moveTo>
                    <a:pt x="0" y="199283"/>
                  </a:moveTo>
                  <a:cubicBezTo>
                    <a:pt x="10026" y="148037"/>
                    <a:pt x="20053" y="96791"/>
                    <a:pt x="93579" y="65598"/>
                  </a:cubicBezTo>
                  <a:cubicBezTo>
                    <a:pt x="167105" y="34405"/>
                    <a:pt x="298562" y="-25752"/>
                    <a:pt x="441158" y="12125"/>
                  </a:cubicBezTo>
                  <a:cubicBezTo>
                    <a:pt x="583754" y="50002"/>
                    <a:pt x="837755" y="141353"/>
                    <a:pt x="949158" y="292862"/>
                  </a:cubicBezTo>
                  <a:cubicBezTo>
                    <a:pt x="1060561" y="444371"/>
                    <a:pt x="1109579" y="921177"/>
                    <a:pt x="1109579" y="921177"/>
                  </a:cubicBezTo>
                </a:path>
              </a:pathLst>
            </a:custGeom>
            <a:ln>
              <a:solidFill>
                <a:srgbClr val="FF0000"/>
              </a:solidFill>
              <a:prstDash val="sysDash"/>
              <a:headEnd type="stealth"/>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8" name="Rectangle 7"/>
          <p:cNvSpPr/>
          <p:nvPr/>
        </p:nvSpPr>
        <p:spPr>
          <a:xfrm>
            <a:off x="259762" y="1397713"/>
            <a:ext cx="8730906" cy="2277547"/>
          </a:xfrm>
          <a:prstGeom prst="rect">
            <a:avLst/>
          </a:prstGeom>
        </p:spPr>
        <p:txBody>
          <a:bodyPr wrap="square">
            <a:spAutoFit/>
          </a:bodyPr>
          <a:lstStyle/>
          <a:p>
            <a:r>
              <a:rPr lang="en-US" sz="2000" dirty="0">
                <a:cs typeface="Times New Roman" charset="0"/>
              </a:rPr>
              <a:t>Write a program for your robot to:</a:t>
            </a:r>
            <a:endParaRPr lang="en-US" sz="2000" dirty="0">
              <a:latin typeface="Times New Roman" charset="0"/>
              <a:cs typeface="Times New Roman" charset="0"/>
            </a:endParaRPr>
          </a:p>
          <a:p>
            <a:r>
              <a:rPr lang="en-US" sz="2000" b="1" dirty="0">
                <a:cs typeface="Times New Roman" charset="0"/>
              </a:rPr>
              <a:t>Psuedocode (Task Analysis)</a:t>
            </a:r>
          </a:p>
          <a:p>
            <a:pPr marL="342900" indent="-342900">
              <a:buAutoNum type="arabicPeriod"/>
            </a:pPr>
            <a:r>
              <a:rPr lang="en-US" sz="1700" dirty="0" smtClean="0">
                <a:solidFill>
                  <a:srgbClr val="008000"/>
                </a:solidFill>
                <a:latin typeface="Courier"/>
                <a:cs typeface="Courier"/>
              </a:rPr>
              <a:t>//Enable servos</a:t>
            </a:r>
          </a:p>
          <a:p>
            <a:pPr marL="342900" indent="-342900">
              <a:buFontTx/>
              <a:buAutoNum type="arabicPeriod"/>
            </a:pPr>
            <a:r>
              <a:rPr lang="en-US" sz="1700" dirty="0">
                <a:solidFill>
                  <a:srgbClr val="008000"/>
                </a:solidFill>
                <a:latin typeface="Courier"/>
                <a:cs typeface="Courier"/>
              </a:rPr>
              <a:t>//Move servo 0 to 1400 OR # YOU DETERMINED FROM SERVO SCREEN</a:t>
            </a:r>
          </a:p>
          <a:p>
            <a:pPr marL="342900" indent="-342900">
              <a:buFontTx/>
              <a:buAutoNum type="arabicPeriod"/>
            </a:pPr>
            <a:r>
              <a:rPr lang="en-US" sz="1700" dirty="0">
                <a:solidFill>
                  <a:srgbClr val="008000"/>
                </a:solidFill>
                <a:latin typeface="Courier"/>
                <a:cs typeface="Courier"/>
              </a:rPr>
              <a:t>//Allow 1 second to complete moving to </a:t>
            </a:r>
            <a:r>
              <a:rPr lang="en-US" sz="1700" dirty="0" smtClean="0">
                <a:solidFill>
                  <a:srgbClr val="008000"/>
                </a:solidFill>
                <a:latin typeface="Courier"/>
                <a:cs typeface="Courier"/>
              </a:rPr>
              <a:t>position</a:t>
            </a:r>
          </a:p>
          <a:p>
            <a:pPr marL="342900" indent="-342900">
              <a:buFontTx/>
              <a:buAutoNum type="arabicPeriod"/>
            </a:pPr>
            <a:r>
              <a:rPr lang="en-US" sz="1700" dirty="0">
                <a:solidFill>
                  <a:srgbClr val="008000"/>
                </a:solidFill>
                <a:latin typeface="Courier"/>
                <a:cs typeface="Courier"/>
              </a:rPr>
              <a:t>//Move servo 0 to 1024 OR OR # YOU DETERMINED FROM SERVO SCREEN</a:t>
            </a:r>
          </a:p>
          <a:p>
            <a:pPr marL="342900" indent="-342900">
              <a:buFontTx/>
              <a:buAutoNum type="arabicPeriod"/>
            </a:pPr>
            <a:r>
              <a:rPr lang="en-US" sz="1700" dirty="0">
                <a:solidFill>
                  <a:srgbClr val="008000"/>
                </a:solidFill>
                <a:latin typeface="Courier"/>
                <a:cs typeface="Courier"/>
              </a:rPr>
              <a:t>//Allow 1 </a:t>
            </a:r>
            <a:r>
              <a:rPr lang="en-US" sz="1700" dirty="0" smtClean="0">
                <a:solidFill>
                  <a:srgbClr val="008000"/>
                </a:solidFill>
                <a:latin typeface="Courier"/>
                <a:cs typeface="Courier"/>
              </a:rPr>
              <a:t>second </a:t>
            </a:r>
            <a:r>
              <a:rPr lang="en-US" sz="1700" dirty="0">
                <a:solidFill>
                  <a:srgbClr val="008000"/>
                </a:solidFill>
                <a:latin typeface="Courier"/>
                <a:cs typeface="Courier"/>
              </a:rPr>
              <a:t>to complete moving to position</a:t>
            </a:r>
          </a:p>
          <a:p>
            <a:pPr marL="342900" indent="-342900">
              <a:buFontTx/>
              <a:buAutoNum type="arabicPeriod"/>
            </a:pPr>
            <a:r>
              <a:rPr lang="en-US" sz="1700" dirty="0" smtClean="0">
                <a:solidFill>
                  <a:srgbClr val="008000"/>
                </a:solidFill>
                <a:latin typeface="Courier"/>
                <a:cs typeface="Courier"/>
              </a:rPr>
              <a:t>//Shut </a:t>
            </a:r>
            <a:r>
              <a:rPr lang="en-US" sz="1700" dirty="0">
                <a:solidFill>
                  <a:srgbClr val="008000"/>
                </a:solidFill>
                <a:latin typeface="Courier"/>
                <a:cs typeface="Courier"/>
              </a:rPr>
              <a:t>everything </a:t>
            </a:r>
            <a:r>
              <a:rPr lang="en-US" sz="1700" dirty="0" smtClean="0">
                <a:solidFill>
                  <a:srgbClr val="008000"/>
                </a:solidFill>
                <a:latin typeface="Courier"/>
                <a:cs typeface="Courier"/>
              </a:rPr>
              <a:t>off</a:t>
            </a:r>
            <a:endParaRPr lang="en-US" sz="1700" dirty="0">
              <a:latin typeface="Courier"/>
              <a:cs typeface="Courier"/>
            </a:endParaRPr>
          </a:p>
        </p:txBody>
      </p:sp>
      <p:pic>
        <p:nvPicPr>
          <p:cNvPr id="27" name="Picture 26"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37100334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txBox="1">
            <a:spLocks noGrp="1"/>
          </p:cNvSpPr>
          <p:nvPr>
            <p:ph type="title"/>
          </p:nvPr>
        </p:nvSpPr>
        <p:spPr bwMode="auto">
          <a:xfrm>
            <a:off x="457200" y="87313"/>
            <a:ext cx="8229600" cy="1143000"/>
          </a:xfrm>
          <a:prstGeom prst="rect">
            <a:avLst/>
          </a:prstGeom>
          <a:noFill/>
          <a:ln w="9525">
            <a:noFill/>
            <a:miter lim="800000"/>
            <a:headEnd/>
            <a:tailEnd/>
          </a:ln>
        </p:spPr>
        <p:txBody>
          <a:bodyPr lIns="91429" tIns="45714" rIns="91429" bIns="45714" anchor="ctr">
            <a:normAutofit fontScale="90000"/>
          </a:bodyPr>
          <a:lstStyle/>
          <a:p>
            <a:pPr algn="ctr"/>
            <a:r>
              <a:rPr lang="en-US" dirty="0" smtClean="0">
                <a:latin typeface="+mn-lt"/>
                <a:cs typeface="Times New Roman" pitchFamily="18" charset="0"/>
              </a:rPr>
              <a:t>Servo Activity </a:t>
            </a:r>
            <a:r>
              <a:rPr lang="en-US" dirty="0" smtClean="0">
                <a:latin typeface="Courier"/>
                <a:cs typeface="Courier"/>
              </a:rPr>
              <a:t>set_servo_position();</a:t>
            </a:r>
            <a:endParaRPr lang="en-US" dirty="0">
              <a:latin typeface="Courier"/>
              <a:cs typeface="Courier"/>
            </a:endParaRPr>
          </a:p>
        </p:txBody>
      </p:sp>
      <p:sp>
        <p:nvSpPr>
          <p:cNvPr id="8" name="Rectangle 7"/>
          <p:cNvSpPr/>
          <p:nvPr/>
        </p:nvSpPr>
        <p:spPr>
          <a:xfrm>
            <a:off x="457200" y="1598908"/>
            <a:ext cx="8229600" cy="584776"/>
          </a:xfrm>
          <a:prstGeom prst="rect">
            <a:avLst/>
          </a:prstGeom>
        </p:spPr>
        <p:txBody>
          <a:bodyPr wrap="square">
            <a:spAutoFit/>
          </a:bodyPr>
          <a:lstStyle/>
          <a:p>
            <a:r>
              <a:rPr lang="en-US" sz="3200" b="1" dirty="0" smtClean="0">
                <a:cs typeface="Times New Roman" charset="0"/>
              </a:rPr>
              <a:t>Solution</a:t>
            </a:r>
          </a:p>
        </p:txBody>
      </p:sp>
      <p:sp>
        <p:nvSpPr>
          <p:cNvPr id="21" name="Rectangle 20"/>
          <p:cNvSpPr/>
          <p:nvPr/>
        </p:nvSpPr>
        <p:spPr>
          <a:xfrm>
            <a:off x="0" y="2353144"/>
            <a:ext cx="9144000" cy="2800766"/>
          </a:xfrm>
          <a:prstGeom prst="rect">
            <a:avLst/>
          </a:prstGeom>
          <a:solidFill>
            <a:schemeClr val="bg1"/>
          </a:solidFill>
        </p:spPr>
        <p:txBody>
          <a:bodyPr wrap="square">
            <a:spAutoFit/>
          </a:bodyPr>
          <a:lstStyle/>
          <a:p>
            <a:r>
              <a:rPr lang="en-US" sz="1600" dirty="0">
                <a:solidFill>
                  <a:srgbClr val="0000FF"/>
                </a:solidFill>
                <a:latin typeface="Courier"/>
                <a:cs typeface="Courier"/>
              </a:rPr>
              <a:t>int</a:t>
            </a:r>
            <a:r>
              <a:rPr lang="en-US" sz="1600" dirty="0">
                <a:latin typeface="Courier"/>
                <a:cs typeface="Courier"/>
              </a:rPr>
              <a:t> main(</a:t>
            </a:r>
            <a:r>
              <a:rPr lang="en-US" sz="1600" dirty="0" smtClean="0">
                <a:latin typeface="Courier"/>
                <a:cs typeface="Courier"/>
              </a:rPr>
              <a:t>)</a:t>
            </a:r>
          </a:p>
          <a:p>
            <a:r>
              <a:rPr lang="en-US" sz="1600" dirty="0" smtClean="0">
                <a:latin typeface="Courier"/>
                <a:cs typeface="Courier"/>
              </a:rPr>
              <a:t>{</a:t>
            </a:r>
            <a:r>
              <a:rPr lang="en-US" sz="1600" dirty="0">
                <a:latin typeface="Courier"/>
                <a:cs typeface="Courier"/>
              </a:rPr>
              <a:t>	</a:t>
            </a:r>
            <a:endParaRPr lang="en-US" sz="1600" dirty="0" smtClean="0">
              <a:latin typeface="Courier"/>
              <a:cs typeface="Courier"/>
            </a:endParaRPr>
          </a:p>
          <a:p>
            <a:r>
              <a:rPr lang="en-US" sz="1600" dirty="0">
                <a:latin typeface="Courier"/>
                <a:cs typeface="Courier"/>
              </a:rPr>
              <a:t> </a:t>
            </a:r>
            <a:r>
              <a:rPr lang="en-US" sz="1600" dirty="0" smtClean="0">
                <a:latin typeface="Courier"/>
                <a:cs typeface="Courier"/>
              </a:rPr>
              <a:t> enable_servos()</a:t>
            </a:r>
            <a:r>
              <a:rPr lang="en-US" sz="1600" dirty="0">
                <a:latin typeface="Courier"/>
                <a:cs typeface="Courier"/>
              </a:rPr>
              <a:t>;	</a:t>
            </a:r>
            <a:r>
              <a:rPr lang="en-US" sz="1600" dirty="0">
                <a:solidFill>
                  <a:srgbClr val="008000"/>
                </a:solidFill>
                <a:latin typeface="Courier"/>
                <a:cs typeface="Courier"/>
              </a:rPr>
              <a:t>//enable servos</a:t>
            </a:r>
          </a:p>
          <a:p>
            <a:r>
              <a:rPr lang="en-US" sz="1600" dirty="0">
                <a:latin typeface="Courier"/>
                <a:cs typeface="Courier"/>
              </a:rPr>
              <a:t> </a:t>
            </a:r>
            <a:r>
              <a:rPr lang="en-US" sz="1600" dirty="0" smtClean="0">
                <a:latin typeface="Courier"/>
                <a:cs typeface="Courier"/>
              </a:rPr>
              <a:t> </a:t>
            </a:r>
            <a:r>
              <a:rPr lang="en-US" sz="1600" dirty="0" err="1" smtClean="0">
                <a:latin typeface="Courier"/>
                <a:cs typeface="Courier"/>
              </a:rPr>
              <a:t>set_servo_position</a:t>
            </a:r>
            <a:r>
              <a:rPr lang="en-US" sz="1600" dirty="0" smtClean="0">
                <a:latin typeface="Courier"/>
                <a:cs typeface="Courier"/>
              </a:rPr>
              <a:t> (</a:t>
            </a:r>
            <a:r>
              <a:rPr lang="en-US" sz="1600" dirty="0" smtClean="0">
                <a:solidFill>
                  <a:srgbClr val="44CCFF"/>
                </a:solidFill>
                <a:latin typeface="Courier"/>
                <a:cs typeface="Courier"/>
              </a:rPr>
              <a:t>0,1400</a:t>
            </a:r>
            <a:r>
              <a:rPr lang="en-US" sz="1600" dirty="0" smtClean="0">
                <a:latin typeface="Courier"/>
                <a:cs typeface="Courier"/>
              </a:rPr>
              <a:t>);</a:t>
            </a:r>
            <a:r>
              <a:rPr lang="en-US" sz="1600" dirty="0">
                <a:solidFill>
                  <a:srgbClr val="008000"/>
                </a:solidFill>
                <a:latin typeface="Courier"/>
                <a:cs typeface="Courier"/>
              </a:rPr>
              <a:t> //Move servo 0 to </a:t>
            </a:r>
            <a:r>
              <a:rPr lang="en-US" sz="1600" dirty="0" smtClean="0">
                <a:solidFill>
                  <a:srgbClr val="008000"/>
                </a:solidFill>
                <a:latin typeface="Courier"/>
                <a:cs typeface="Courier"/>
              </a:rPr>
              <a:t>1400 </a:t>
            </a:r>
            <a:r>
              <a:rPr lang="en-US" sz="1600" dirty="0">
                <a:solidFill>
                  <a:srgbClr val="008000"/>
                </a:solidFill>
                <a:latin typeface="Courier"/>
                <a:cs typeface="Courier"/>
              </a:rPr>
              <a:t>OR # YOU </a:t>
            </a:r>
            <a:r>
              <a:rPr lang="en-US" sz="1600" dirty="0" smtClean="0">
                <a:solidFill>
                  <a:srgbClr val="008000"/>
                </a:solidFill>
                <a:latin typeface="Courier"/>
                <a:cs typeface="Courier"/>
              </a:rPr>
              <a:t>DETERMINED</a:t>
            </a:r>
          </a:p>
          <a:p>
            <a:r>
              <a:rPr lang="en-US" sz="1600" dirty="0">
                <a:solidFill>
                  <a:srgbClr val="008000"/>
                </a:solidFill>
                <a:latin typeface="Courier"/>
                <a:cs typeface="Courier"/>
              </a:rPr>
              <a:t> </a:t>
            </a:r>
            <a:r>
              <a:rPr lang="en-US" sz="1600" dirty="0" smtClean="0">
                <a:solidFill>
                  <a:srgbClr val="008000"/>
                </a:solidFill>
                <a:latin typeface="Courier"/>
                <a:cs typeface="Courier"/>
              </a:rPr>
              <a:t> </a:t>
            </a:r>
            <a:r>
              <a:rPr lang="en-US" sz="1600" dirty="0" err="1" smtClean="0">
                <a:latin typeface="Courier"/>
                <a:cs typeface="Courier"/>
              </a:rPr>
              <a:t>msleep</a:t>
            </a:r>
            <a:r>
              <a:rPr lang="en-US" sz="1600" dirty="0" smtClean="0">
                <a:latin typeface="Courier"/>
                <a:cs typeface="Courier"/>
              </a:rPr>
              <a:t> (</a:t>
            </a:r>
            <a:r>
              <a:rPr lang="en-US" sz="1600" dirty="0">
                <a:solidFill>
                  <a:srgbClr val="44CCFF"/>
                </a:solidFill>
                <a:latin typeface="Courier"/>
                <a:cs typeface="Courier"/>
              </a:rPr>
              <a:t>1</a:t>
            </a:r>
            <a:r>
              <a:rPr lang="en-US" sz="1600" dirty="0" smtClean="0">
                <a:solidFill>
                  <a:srgbClr val="44CCFF"/>
                </a:solidFill>
                <a:latin typeface="Courier"/>
                <a:cs typeface="Courier"/>
              </a:rPr>
              <a:t>000</a:t>
            </a:r>
            <a:r>
              <a:rPr lang="en-US" sz="1600" dirty="0">
                <a:latin typeface="Courier"/>
                <a:cs typeface="Courier"/>
              </a:rPr>
              <a:t>)</a:t>
            </a:r>
            <a:r>
              <a:rPr lang="en-US" sz="1600" dirty="0" smtClean="0">
                <a:latin typeface="Courier"/>
                <a:cs typeface="Courier"/>
              </a:rPr>
              <a:t>; </a:t>
            </a:r>
            <a:r>
              <a:rPr lang="en-US" sz="1600" dirty="0">
                <a:solidFill>
                  <a:srgbClr val="008000"/>
                </a:solidFill>
                <a:latin typeface="Courier"/>
                <a:cs typeface="Courier"/>
              </a:rPr>
              <a:t>//Allow 1 second to complete moving to position</a:t>
            </a:r>
          </a:p>
          <a:p>
            <a:r>
              <a:rPr lang="en-US" sz="1600" dirty="0">
                <a:latin typeface="Courier"/>
                <a:cs typeface="Courier"/>
              </a:rPr>
              <a:t> </a:t>
            </a:r>
            <a:r>
              <a:rPr lang="en-US" sz="1600" dirty="0" smtClean="0">
                <a:latin typeface="Courier"/>
                <a:cs typeface="Courier"/>
              </a:rPr>
              <a:t> </a:t>
            </a:r>
            <a:r>
              <a:rPr lang="en-US" sz="1600" dirty="0" err="1" smtClean="0">
                <a:latin typeface="Courier"/>
                <a:cs typeface="Courier"/>
              </a:rPr>
              <a:t>set_servo_position</a:t>
            </a:r>
            <a:r>
              <a:rPr lang="en-US" sz="800" dirty="0" smtClean="0">
                <a:latin typeface="Courier"/>
                <a:cs typeface="Courier"/>
              </a:rPr>
              <a:t> </a:t>
            </a:r>
            <a:r>
              <a:rPr lang="en-US" sz="1600" dirty="0">
                <a:latin typeface="Courier"/>
                <a:cs typeface="Courier"/>
              </a:rPr>
              <a:t>(</a:t>
            </a:r>
            <a:r>
              <a:rPr lang="en-US" sz="1600" dirty="0" smtClean="0">
                <a:solidFill>
                  <a:srgbClr val="44CCFF"/>
                </a:solidFill>
                <a:latin typeface="Courier"/>
                <a:cs typeface="Courier"/>
              </a:rPr>
              <a:t>0,1024</a:t>
            </a:r>
            <a:r>
              <a:rPr lang="en-US" sz="1600" dirty="0" smtClean="0">
                <a:latin typeface="Courier"/>
                <a:cs typeface="Courier"/>
              </a:rPr>
              <a:t>);</a:t>
            </a:r>
            <a:r>
              <a:rPr lang="en-US" sz="800" dirty="0" smtClean="0">
                <a:latin typeface="Courier"/>
                <a:cs typeface="Courier"/>
              </a:rPr>
              <a:t> </a:t>
            </a:r>
            <a:r>
              <a:rPr lang="en-US" sz="1600" dirty="0">
                <a:solidFill>
                  <a:srgbClr val="008000"/>
                </a:solidFill>
                <a:latin typeface="Courier"/>
                <a:cs typeface="Courier"/>
              </a:rPr>
              <a:t>//Move servo 0 to </a:t>
            </a:r>
            <a:r>
              <a:rPr lang="en-US" sz="1600" dirty="0" smtClean="0">
                <a:solidFill>
                  <a:srgbClr val="008000"/>
                </a:solidFill>
                <a:latin typeface="Courier"/>
                <a:cs typeface="Courier"/>
              </a:rPr>
              <a:t>1024 </a:t>
            </a:r>
            <a:r>
              <a:rPr lang="en-US" sz="1600" dirty="0">
                <a:solidFill>
                  <a:srgbClr val="008000"/>
                </a:solidFill>
                <a:latin typeface="Courier"/>
                <a:cs typeface="Courier"/>
              </a:rPr>
              <a:t>OR OR # YOU DETERMINED </a:t>
            </a:r>
            <a:endParaRPr lang="en-US" sz="1600" dirty="0" smtClean="0">
              <a:latin typeface="Courier"/>
              <a:cs typeface="Courier"/>
            </a:endParaRPr>
          </a:p>
          <a:p>
            <a:r>
              <a:rPr lang="en-US" sz="1600" dirty="0">
                <a:latin typeface="Courier"/>
                <a:cs typeface="Courier"/>
              </a:rPr>
              <a:t> </a:t>
            </a:r>
            <a:r>
              <a:rPr lang="en-US" sz="1600" dirty="0" smtClean="0">
                <a:latin typeface="Courier"/>
                <a:cs typeface="Courier"/>
              </a:rPr>
              <a:t> </a:t>
            </a:r>
            <a:r>
              <a:rPr lang="en-US" sz="1600" dirty="0" err="1" smtClean="0">
                <a:latin typeface="Courier"/>
                <a:cs typeface="Courier"/>
              </a:rPr>
              <a:t>msleep</a:t>
            </a:r>
            <a:r>
              <a:rPr lang="en-US" sz="1600" dirty="0" smtClean="0">
                <a:latin typeface="Courier"/>
                <a:cs typeface="Courier"/>
              </a:rPr>
              <a:t> (</a:t>
            </a:r>
            <a:r>
              <a:rPr lang="en-US" sz="1600" dirty="0">
                <a:solidFill>
                  <a:srgbClr val="44CCFF"/>
                </a:solidFill>
                <a:latin typeface="Courier"/>
                <a:cs typeface="Courier"/>
              </a:rPr>
              <a:t>1</a:t>
            </a:r>
            <a:r>
              <a:rPr lang="en-US" sz="1600" dirty="0" smtClean="0">
                <a:solidFill>
                  <a:srgbClr val="44CCFF"/>
                </a:solidFill>
                <a:latin typeface="Courier"/>
                <a:cs typeface="Courier"/>
              </a:rPr>
              <a:t>000</a:t>
            </a:r>
            <a:r>
              <a:rPr lang="en-US" sz="1600" dirty="0">
                <a:latin typeface="Courier"/>
                <a:cs typeface="Courier"/>
              </a:rPr>
              <a:t>)</a:t>
            </a:r>
            <a:r>
              <a:rPr lang="en-US" sz="1600" dirty="0" smtClean="0">
                <a:latin typeface="Courier"/>
                <a:cs typeface="Courier"/>
              </a:rPr>
              <a:t>; </a:t>
            </a:r>
            <a:r>
              <a:rPr lang="en-US" sz="1600" dirty="0">
                <a:solidFill>
                  <a:srgbClr val="008000"/>
                </a:solidFill>
                <a:latin typeface="Courier"/>
                <a:cs typeface="Courier"/>
              </a:rPr>
              <a:t>//Allow 1 second to complete moving to position</a:t>
            </a:r>
          </a:p>
          <a:p>
            <a:r>
              <a:rPr lang="en-US" sz="1600" dirty="0">
                <a:latin typeface="Courier"/>
                <a:cs typeface="Courier"/>
              </a:rPr>
              <a:t> </a:t>
            </a:r>
            <a:r>
              <a:rPr lang="en-US" sz="1600" dirty="0" smtClean="0">
                <a:latin typeface="Courier"/>
                <a:cs typeface="Courier"/>
              </a:rPr>
              <a:t> </a:t>
            </a:r>
            <a:r>
              <a:rPr lang="en-US" sz="1600" dirty="0" err="1" smtClean="0">
                <a:latin typeface="Courier"/>
                <a:cs typeface="Courier"/>
              </a:rPr>
              <a:t>ao</a:t>
            </a:r>
            <a:r>
              <a:rPr lang="en-US" sz="1600" dirty="0" smtClean="0">
                <a:latin typeface="Courier"/>
                <a:cs typeface="Courier"/>
              </a:rPr>
              <a:t> ();</a:t>
            </a:r>
            <a:r>
              <a:rPr lang="en-US" sz="1600" dirty="0">
                <a:solidFill>
                  <a:srgbClr val="008000"/>
                </a:solidFill>
                <a:latin typeface="Courier"/>
                <a:cs typeface="Courier"/>
              </a:rPr>
              <a:t> //shut everything off</a:t>
            </a:r>
            <a:endParaRPr lang="en-US" sz="1600" dirty="0">
              <a:latin typeface="Courier"/>
              <a:cs typeface="Courier"/>
            </a:endParaRPr>
          </a:p>
          <a:p>
            <a:r>
              <a:rPr lang="en-US" sz="1600" dirty="0">
                <a:latin typeface="Courier"/>
                <a:cs typeface="Courier"/>
              </a:rPr>
              <a:t> </a:t>
            </a:r>
            <a:r>
              <a:rPr lang="en-US" sz="1600" dirty="0" smtClean="0">
                <a:latin typeface="Courier"/>
                <a:cs typeface="Courier"/>
              </a:rPr>
              <a:t> </a:t>
            </a:r>
            <a:r>
              <a:rPr lang="en-US" sz="1600" dirty="0" smtClean="0">
                <a:solidFill>
                  <a:srgbClr val="0000FF"/>
                </a:solidFill>
                <a:latin typeface="Courier"/>
                <a:cs typeface="Courier"/>
              </a:rPr>
              <a:t>return</a:t>
            </a:r>
            <a:r>
              <a:rPr lang="en-US" sz="1600" dirty="0" smtClean="0">
                <a:latin typeface="Courier"/>
                <a:cs typeface="Courier"/>
              </a:rPr>
              <a:t> </a:t>
            </a:r>
            <a:r>
              <a:rPr lang="en-US" sz="1600" dirty="0">
                <a:latin typeface="Courier"/>
                <a:cs typeface="Courier"/>
              </a:rPr>
              <a:t>0</a:t>
            </a:r>
            <a:r>
              <a:rPr lang="en-US" sz="1600" dirty="0" smtClean="0">
                <a:latin typeface="Courier"/>
                <a:cs typeface="Courier"/>
              </a:rPr>
              <a:t>;</a:t>
            </a:r>
          </a:p>
          <a:p>
            <a:r>
              <a:rPr lang="en-US" sz="1600" dirty="0" smtClean="0">
                <a:latin typeface="Courier"/>
                <a:cs typeface="Courier"/>
              </a:rPr>
              <a:t>}</a:t>
            </a:r>
            <a:endParaRPr lang="en-US" sz="1600" dirty="0">
              <a:latin typeface="Courier"/>
              <a:cs typeface="Courier"/>
            </a:endParaRP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15032002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Waving Robot</a:t>
            </a:r>
            <a:endParaRPr lang="en-US" dirty="0"/>
          </a:p>
        </p:txBody>
      </p:sp>
      <p:sp>
        <p:nvSpPr>
          <p:cNvPr id="3" name="Content Placeholder 2"/>
          <p:cNvSpPr>
            <a:spLocks noGrp="1"/>
          </p:cNvSpPr>
          <p:nvPr>
            <p:ph idx="1"/>
          </p:nvPr>
        </p:nvSpPr>
        <p:spPr>
          <a:xfrm>
            <a:off x="235077" y="1365668"/>
            <a:ext cx="8591550" cy="4525963"/>
          </a:xfrm>
        </p:spPr>
        <p:txBody>
          <a:bodyPr>
            <a:normAutofit/>
          </a:bodyPr>
          <a:lstStyle/>
          <a:p>
            <a:pPr lvl="1">
              <a:buFont typeface="Arial"/>
              <a:buChar char="•"/>
            </a:pPr>
            <a:r>
              <a:rPr lang="en-US" sz="2400" dirty="0" smtClean="0"/>
              <a:t>Now that you can move the servo to any desired position make the robot wave continually</a:t>
            </a:r>
          </a:p>
          <a:p>
            <a:pPr lvl="2">
              <a:buFont typeface="Courier New"/>
              <a:buChar char="o"/>
            </a:pPr>
            <a:r>
              <a:rPr lang="en-US" dirty="0" smtClean="0"/>
              <a:t>Write a function for the waving behavior and use it </a:t>
            </a:r>
          </a:p>
          <a:p>
            <a:pPr marL="914400" lvl="1" indent="-514350"/>
            <a:endParaRPr lang="en-US" sz="2400" dirty="0"/>
          </a:p>
        </p:txBody>
      </p:sp>
      <p:grpSp>
        <p:nvGrpSpPr>
          <p:cNvPr id="49" name="Group 48"/>
          <p:cNvGrpSpPr/>
          <p:nvPr/>
        </p:nvGrpSpPr>
        <p:grpSpPr>
          <a:xfrm>
            <a:off x="1810383" y="3356295"/>
            <a:ext cx="4044792" cy="2172353"/>
            <a:chOff x="812097" y="3909674"/>
            <a:chExt cx="3651268" cy="2721063"/>
          </a:xfrm>
        </p:grpSpPr>
        <p:grpSp>
          <p:nvGrpSpPr>
            <p:cNvPr id="52" name="Group 51"/>
            <p:cNvGrpSpPr/>
            <p:nvPr/>
          </p:nvGrpSpPr>
          <p:grpSpPr>
            <a:xfrm>
              <a:off x="812097" y="3909674"/>
              <a:ext cx="3651268" cy="2721063"/>
              <a:chOff x="4467524" y="4358264"/>
              <a:chExt cx="3651268" cy="2721063"/>
            </a:xfrm>
          </p:grpSpPr>
          <p:grpSp>
            <p:nvGrpSpPr>
              <p:cNvPr id="81" name="Group 80"/>
              <p:cNvGrpSpPr/>
              <p:nvPr/>
            </p:nvGrpSpPr>
            <p:grpSpPr>
              <a:xfrm>
                <a:off x="4467524" y="5372353"/>
                <a:ext cx="3651268" cy="1706974"/>
                <a:chOff x="0" y="4490840"/>
                <a:chExt cx="3651268" cy="1706974"/>
              </a:xfrm>
            </p:grpSpPr>
            <p:cxnSp>
              <p:nvCxnSpPr>
                <p:cNvPr id="86" name="Straight Connector 85"/>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324287" y="4490840"/>
                  <a:ext cx="3326981" cy="1706974"/>
                  <a:chOff x="295861" y="4451684"/>
                  <a:chExt cx="3326981" cy="1706974"/>
                </a:xfrm>
              </p:grpSpPr>
              <p:grpSp>
                <p:nvGrpSpPr>
                  <p:cNvPr id="88" name="Group 87"/>
                  <p:cNvGrpSpPr/>
                  <p:nvPr/>
                </p:nvGrpSpPr>
                <p:grpSpPr>
                  <a:xfrm>
                    <a:off x="1793048" y="4685929"/>
                    <a:ext cx="1829794" cy="436640"/>
                    <a:chOff x="3676315" y="3728131"/>
                    <a:chExt cx="2633580" cy="632648"/>
                  </a:xfrm>
                </p:grpSpPr>
                <p:sp>
                  <p:nvSpPr>
                    <p:cNvPr id="92" name="Rectangle 91"/>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p:cNvSpPr/>
                    <p:nvPr/>
                  </p:nvSpPr>
                  <p:spPr>
                    <a:xfrm rot="489812">
                      <a:off x="3997159" y="4074282"/>
                      <a:ext cx="2312736" cy="206703"/>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9" name="Rectangle 88"/>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Link</a:t>
                    </a:r>
                    <a:endParaRPr lang="en-US" dirty="0"/>
                  </a:p>
                </p:txBody>
              </p:sp>
              <p:sp>
                <p:nvSpPr>
                  <p:cNvPr id="90" name="Oval 89"/>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lumMod val="95000"/>
                            <a:lumOff val="5000"/>
                          </a:schemeClr>
                        </a:solidFill>
                      </a:rPr>
                      <a:t>Wheel</a:t>
                    </a:r>
                    <a:endParaRPr lang="en-US" sz="1000" dirty="0">
                      <a:solidFill>
                        <a:schemeClr val="tx1">
                          <a:lumMod val="95000"/>
                          <a:lumOff val="5000"/>
                        </a:schemeClr>
                      </a:solidFill>
                    </a:endParaRPr>
                  </a:p>
                </p:txBody>
              </p:sp>
            </p:grpSp>
          </p:grpSp>
          <p:sp>
            <p:nvSpPr>
              <p:cNvPr id="82" name="Rectangle 81"/>
              <p:cNvSpPr/>
              <p:nvPr/>
            </p:nvSpPr>
            <p:spPr>
              <a:xfrm rot="13667601">
                <a:off x="5485561" y="5289703"/>
                <a:ext cx="1606874" cy="142662"/>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p:cNvSpPr/>
              <p:nvPr/>
            </p:nvSpPr>
            <p:spPr>
              <a:xfrm rot="20071844">
                <a:off x="6464512" y="5516411"/>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rot="18112163">
                <a:off x="6209654" y="5211617"/>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rot="15750485">
                <a:off x="5813542" y="5090370"/>
                <a:ext cx="1606874" cy="142662"/>
              </a:xfrm>
              <a:prstGeom prst="rect">
                <a:avLst/>
              </a:prstGeom>
              <a:solidFill>
                <a:srgbClr val="008000">
                  <a:alpha val="2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8" name="Freeform 77"/>
            <p:cNvSpPr/>
            <p:nvPr/>
          </p:nvSpPr>
          <p:spPr>
            <a:xfrm>
              <a:off x="2540000" y="4359349"/>
              <a:ext cx="1109579" cy="921177"/>
            </a:xfrm>
            <a:custGeom>
              <a:avLst/>
              <a:gdLst>
                <a:gd name="connsiteX0" fmla="*/ 0 w 1109579"/>
                <a:gd name="connsiteY0" fmla="*/ 199283 h 921177"/>
                <a:gd name="connsiteX1" fmla="*/ 93579 w 1109579"/>
                <a:gd name="connsiteY1" fmla="*/ 65598 h 921177"/>
                <a:gd name="connsiteX2" fmla="*/ 441158 w 1109579"/>
                <a:gd name="connsiteY2" fmla="*/ 12125 h 921177"/>
                <a:gd name="connsiteX3" fmla="*/ 949158 w 1109579"/>
                <a:gd name="connsiteY3" fmla="*/ 292862 h 921177"/>
                <a:gd name="connsiteX4" fmla="*/ 1109579 w 1109579"/>
                <a:gd name="connsiteY4" fmla="*/ 921177 h 921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579" h="921177">
                  <a:moveTo>
                    <a:pt x="0" y="199283"/>
                  </a:moveTo>
                  <a:cubicBezTo>
                    <a:pt x="10026" y="148037"/>
                    <a:pt x="20053" y="96791"/>
                    <a:pt x="93579" y="65598"/>
                  </a:cubicBezTo>
                  <a:cubicBezTo>
                    <a:pt x="167105" y="34405"/>
                    <a:pt x="298562" y="-25752"/>
                    <a:pt x="441158" y="12125"/>
                  </a:cubicBezTo>
                  <a:cubicBezTo>
                    <a:pt x="583754" y="50002"/>
                    <a:pt x="837755" y="141353"/>
                    <a:pt x="949158" y="292862"/>
                  </a:cubicBezTo>
                  <a:cubicBezTo>
                    <a:pt x="1060561" y="444371"/>
                    <a:pt x="1109579" y="921177"/>
                    <a:pt x="1109579" y="921177"/>
                  </a:cubicBezTo>
                </a:path>
              </a:pathLst>
            </a:custGeom>
            <a:ln>
              <a:solidFill>
                <a:srgbClr val="FF0000"/>
              </a:solidFill>
              <a:prstDash val="sysDash"/>
              <a:headEnd type="stealth"/>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pic>
        <p:nvPicPr>
          <p:cNvPr id="21" name="Picture 2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954680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8209" y="3164830"/>
            <a:ext cx="6989289" cy="30607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923600" y="890588"/>
            <a:ext cx="7201194" cy="4708982"/>
          </a:xfrm>
          <a:prstGeom prst="rect">
            <a:avLst/>
          </a:prstGeom>
        </p:spPr>
        <p:txBody>
          <a:bodyPr wrap="square">
            <a:spAutoFit/>
          </a:bodyPr>
          <a:lstStyle/>
          <a:p>
            <a:r>
              <a:rPr lang="en-US" sz="2400" dirty="0" smtClean="0"/>
              <a:t>Have the robots “dance” by moving their servo and their motors to the Hokey Pokey</a:t>
            </a:r>
          </a:p>
          <a:p>
            <a:pPr marL="800100" lvl="1" indent="-342900">
              <a:buFont typeface="Arial"/>
              <a:buChar char="•"/>
            </a:pPr>
            <a:r>
              <a:rPr lang="en-US" sz="2400" dirty="0" smtClean="0"/>
              <a:t>Pick other songs and program the robot to dance</a:t>
            </a:r>
          </a:p>
          <a:p>
            <a:pPr marL="1257300" lvl="2" indent="-342900">
              <a:buFont typeface="Arial"/>
              <a:buChar char="•"/>
            </a:pPr>
            <a:r>
              <a:rPr lang="en-US" sz="2400" dirty="0" smtClean="0"/>
              <a:t>Make sure and play the music so they have to have some rhythm</a:t>
            </a:r>
          </a:p>
          <a:p>
            <a:endParaRPr lang="en-US" dirty="0"/>
          </a:p>
          <a:p>
            <a:endParaRPr lang="en-US" dirty="0" smtClean="0"/>
          </a:p>
          <a:p>
            <a:r>
              <a:rPr lang="en-US" dirty="0" smtClean="0"/>
              <a:t>You </a:t>
            </a:r>
            <a:r>
              <a:rPr lang="en-US" dirty="0"/>
              <a:t>put your right hand in</a:t>
            </a:r>
            <a:r>
              <a:rPr lang="en-US" dirty="0" smtClean="0"/>
              <a:t>,  </a:t>
            </a:r>
            <a:r>
              <a:rPr lang="en-US" dirty="0" smtClean="0">
                <a:solidFill>
                  <a:srgbClr val="008000"/>
                </a:solidFill>
              </a:rPr>
              <a:t>//Move servo to pointing position</a:t>
            </a:r>
          </a:p>
          <a:p>
            <a:r>
              <a:rPr lang="en-US" dirty="0" smtClean="0"/>
              <a:t>You </a:t>
            </a:r>
            <a:r>
              <a:rPr lang="en-US" dirty="0"/>
              <a:t>put your right hand out</a:t>
            </a:r>
            <a:r>
              <a:rPr lang="en-US" dirty="0" smtClean="0"/>
              <a:t>, </a:t>
            </a:r>
            <a:r>
              <a:rPr lang="en-US" dirty="0">
                <a:solidFill>
                  <a:srgbClr val="008000"/>
                </a:solidFill>
              </a:rPr>
              <a:t>/</a:t>
            </a:r>
            <a:r>
              <a:rPr lang="en-US" dirty="0" smtClean="0">
                <a:solidFill>
                  <a:srgbClr val="008000"/>
                </a:solidFill>
              </a:rPr>
              <a:t>/Move </a:t>
            </a:r>
            <a:r>
              <a:rPr lang="en-US" dirty="0">
                <a:solidFill>
                  <a:srgbClr val="008000"/>
                </a:solidFill>
              </a:rPr>
              <a:t>servo to </a:t>
            </a:r>
            <a:r>
              <a:rPr lang="en-US" dirty="0" smtClean="0">
                <a:solidFill>
                  <a:srgbClr val="008000"/>
                </a:solidFill>
              </a:rPr>
              <a:t>vertical position</a:t>
            </a:r>
            <a:endParaRPr lang="en-US" dirty="0"/>
          </a:p>
          <a:p>
            <a:r>
              <a:rPr lang="en-US" dirty="0"/>
              <a:t>You put your right hand in</a:t>
            </a:r>
            <a:r>
              <a:rPr lang="en-US" dirty="0" smtClean="0"/>
              <a:t>, </a:t>
            </a:r>
            <a:r>
              <a:rPr lang="en-US" dirty="0">
                <a:solidFill>
                  <a:srgbClr val="008000"/>
                </a:solidFill>
              </a:rPr>
              <a:t>/</a:t>
            </a:r>
            <a:r>
              <a:rPr lang="en-US" dirty="0" smtClean="0">
                <a:solidFill>
                  <a:srgbClr val="008000"/>
                </a:solidFill>
              </a:rPr>
              <a:t>/Move </a:t>
            </a:r>
            <a:r>
              <a:rPr lang="en-US" dirty="0">
                <a:solidFill>
                  <a:srgbClr val="008000"/>
                </a:solidFill>
              </a:rPr>
              <a:t>servo to pointing </a:t>
            </a:r>
            <a:r>
              <a:rPr lang="en-US" dirty="0" smtClean="0">
                <a:solidFill>
                  <a:srgbClr val="008000"/>
                </a:solidFill>
              </a:rPr>
              <a:t>position</a:t>
            </a:r>
            <a:endParaRPr lang="en-US" dirty="0"/>
          </a:p>
          <a:p>
            <a:r>
              <a:rPr lang="en-US" dirty="0"/>
              <a:t>And you shake it all about</a:t>
            </a:r>
            <a:r>
              <a:rPr lang="en-US" dirty="0" smtClean="0"/>
              <a:t>, </a:t>
            </a:r>
            <a:r>
              <a:rPr lang="en-US" dirty="0" smtClean="0">
                <a:solidFill>
                  <a:srgbClr val="008000"/>
                </a:solidFill>
              </a:rPr>
              <a:t>//Move robot back and forth rapidly</a:t>
            </a:r>
            <a:endParaRPr lang="en-US" dirty="0">
              <a:solidFill>
                <a:srgbClr val="008000"/>
              </a:solidFill>
            </a:endParaRPr>
          </a:p>
          <a:p>
            <a:endParaRPr lang="en-US" dirty="0"/>
          </a:p>
          <a:p>
            <a:r>
              <a:rPr lang="en-US" dirty="0"/>
              <a:t>You do the hokey </a:t>
            </a:r>
            <a:r>
              <a:rPr lang="en-US" dirty="0" smtClean="0"/>
              <a:t>pokey,</a:t>
            </a:r>
            <a:endParaRPr lang="en-US" dirty="0"/>
          </a:p>
          <a:p>
            <a:r>
              <a:rPr lang="en-US" dirty="0"/>
              <a:t>and you turn yourself </a:t>
            </a:r>
            <a:r>
              <a:rPr lang="en-US" dirty="0" smtClean="0"/>
              <a:t>around, </a:t>
            </a:r>
            <a:r>
              <a:rPr lang="en-US" dirty="0" smtClean="0">
                <a:solidFill>
                  <a:srgbClr val="008000"/>
                </a:solidFill>
              </a:rPr>
              <a:t>//Turn robot in a circle</a:t>
            </a:r>
            <a:endParaRPr lang="en-US" dirty="0">
              <a:solidFill>
                <a:srgbClr val="008000"/>
              </a:solidFill>
            </a:endParaRPr>
          </a:p>
          <a:p>
            <a:r>
              <a:rPr lang="en-US" dirty="0"/>
              <a:t>That what it's all about.</a:t>
            </a:r>
          </a:p>
        </p:txBody>
      </p:sp>
      <p:sp>
        <p:nvSpPr>
          <p:cNvPr id="15" name="Title 1"/>
          <p:cNvSpPr>
            <a:spLocks noGrp="1"/>
          </p:cNvSpPr>
          <p:nvPr>
            <p:ph type="title"/>
          </p:nvPr>
        </p:nvSpPr>
        <p:spPr>
          <a:xfrm>
            <a:off x="923600" y="-213212"/>
            <a:ext cx="8229600" cy="1143000"/>
          </a:xfrm>
        </p:spPr>
        <p:txBody>
          <a:bodyPr/>
          <a:lstStyle/>
          <a:p>
            <a:r>
              <a:rPr lang="en-US" dirty="0" smtClean="0"/>
              <a:t>Hokey Pokey (Dancing) Robot</a:t>
            </a:r>
            <a:endParaRPr lang="en-US" dirty="0"/>
          </a:p>
        </p:txBody>
      </p:sp>
      <p:pic>
        <p:nvPicPr>
          <p:cNvPr id="5" name="Picture 4"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74967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9600" y="76200"/>
            <a:ext cx="8489065" cy="4095830"/>
            <a:chOff x="609600" y="76200"/>
            <a:chExt cx="8489065" cy="4095830"/>
          </a:xfrm>
        </p:grpSpPr>
        <p:pic>
          <p:nvPicPr>
            <p:cNvPr id="2" name="Picture 1" descr="2013 Demobot4-0038.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4400" y="76200"/>
              <a:ext cx="8184265" cy="3365081"/>
            </a:xfrm>
            <a:prstGeom prst="rect">
              <a:avLst/>
            </a:prstGeom>
          </p:spPr>
        </p:pic>
        <p:pic>
          <p:nvPicPr>
            <p:cNvPr id="3" name="Picture 2" descr="2013 Demobot4-0103.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20824262">
              <a:off x="609600" y="2819400"/>
              <a:ext cx="1847356" cy="1352630"/>
            </a:xfrm>
            <a:prstGeom prst="rect">
              <a:avLst/>
            </a:prstGeom>
          </p:spPr>
        </p:pic>
        <p:cxnSp>
          <p:nvCxnSpPr>
            <p:cNvPr id="7" name="Straight Arrow Connector 6"/>
            <p:cNvCxnSpPr/>
            <p:nvPr/>
          </p:nvCxnSpPr>
          <p:spPr>
            <a:xfrm flipV="1">
              <a:off x="1066800" y="1981200"/>
              <a:ext cx="1600200" cy="11430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8" name="Straight Arrow Connector 7"/>
          <p:cNvCxnSpPr/>
          <p:nvPr/>
        </p:nvCxnSpPr>
        <p:spPr>
          <a:xfrm flipV="1">
            <a:off x="2667000" y="2514600"/>
            <a:ext cx="1600200" cy="10668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130627" y="4149634"/>
            <a:ext cx="8412481" cy="1730047"/>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Using two plastic pop rivets attach the motors to the chassis and repeat the process on the other side with the other motor.</a:t>
            </a:r>
          </a:p>
          <a:p>
            <a:r>
              <a:rPr lang="en-US" sz="2400" dirty="0" smtClean="0">
                <a:solidFill>
                  <a:schemeClr val="tx1"/>
                </a:solidFill>
              </a:rPr>
              <a:t>For a more stable connection you can use the short bolts and nuts instead of pop rivets.</a:t>
            </a:r>
            <a:endParaRPr lang="en-US" sz="2400" dirty="0">
              <a:solidFill>
                <a:schemeClr val="tx1"/>
              </a:solidFill>
            </a:endParaRPr>
          </a:p>
        </p:txBody>
      </p:sp>
    </p:spTree>
    <p:extLst>
      <p:ext uri="{BB962C8B-B14F-4D97-AF65-F5344CB8AC3E}">
        <p14:creationId xmlns:p14="http://schemas.microsoft.com/office/powerpoint/2010/main" val="334446468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Autofit/>
          </a:bodyPr>
          <a:lstStyle/>
          <a:p>
            <a:r>
              <a:rPr lang="en-US" sz="3600" dirty="0" smtClean="0"/>
              <a:t>Touch the Can with Your Pointer</a:t>
            </a:r>
            <a:endParaRPr lang="en-US" sz="3600" dirty="0"/>
          </a:p>
        </p:txBody>
      </p:sp>
      <p:sp>
        <p:nvSpPr>
          <p:cNvPr id="3" name="Content Placeholder 2"/>
          <p:cNvSpPr>
            <a:spLocks noGrp="1"/>
          </p:cNvSpPr>
          <p:nvPr>
            <p:ph idx="1"/>
          </p:nvPr>
        </p:nvSpPr>
        <p:spPr>
          <a:xfrm>
            <a:off x="663575" y="919831"/>
            <a:ext cx="8023226" cy="4802962"/>
          </a:xfrm>
        </p:spPr>
        <p:txBody>
          <a:bodyPr>
            <a:normAutofit/>
          </a:bodyPr>
          <a:lstStyle/>
          <a:p>
            <a:pPr marL="457200" indent="-457200">
              <a:buFont typeface="+mj-lt"/>
              <a:buAutoNum type="arabicPeriod"/>
            </a:pPr>
            <a:r>
              <a:rPr lang="en-US" sz="2000" dirty="0" smtClean="0"/>
              <a:t>Robots must start on or behind the starting mark and move to the object with the goal of touching the object WITH the LEGO attached to the servo in the shortest amount of time</a:t>
            </a:r>
            <a:endParaRPr lang="en-US" sz="2000" dirty="0"/>
          </a:p>
          <a:p>
            <a:pPr marL="457200" indent="-457200">
              <a:buFont typeface="+mj-lt"/>
              <a:buAutoNum type="arabicPeriod"/>
            </a:pPr>
            <a:r>
              <a:rPr lang="en-US" sz="2000" dirty="0" smtClean="0"/>
              <a:t>The pointer must start in the vertical position and then move to the position required to touch the can</a:t>
            </a:r>
          </a:p>
          <a:p>
            <a:pPr marL="0" indent="0">
              <a:buNone/>
            </a:pPr>
            <a:endParaRPr lang="en-US" sz="2000" dirty="0" smtClean="0"/>
          </a:p>
          <a:p>
            <a:pPr marL="0" indent="0">
              <a:buNone/>
            </a:pPr>
            <a:r>
              <a:rPr lang="en-US" sz="2000" dirty="0" smtClean="0"/>
              <a:t>Extensions</a:t>
            </a:r>
          </a:p>
          <a:p>
            <a:pPr marL="457200" indent="-457200"/>
            <a:r>
              <a:rPr lang="en-US" sz="2000" dirty="0" smtClean="0"/>
              <a:t>Move the can to various distances</a:t>
            </a:r>
          </a:p>
          <a:p>
            <a:pPr marL="457200" indent="-457200"/>
            <a:r>
              <a:rPr lang="en-US" sz="2000" dirty="0" smtClean="0"/>
              <a:t>Make the object smaller and harder to navigate to</a:t>
            </a:r>
          </a:p>
          <a:p>
            <a:pPr marL="457200" indent="-457200"/>
            <a:r>
              <a:rPr lang="en-US" sz="2000" dirty="0" smtClean="0"/>
              <a:t>Math- </a:t>
            </a:r>
            <a:r>
              <a:rPr lang="en-US" sz="2000" dirty="0"/>
              <a:t>h</a:t>
            </a:r>
            <a:r>
              <a:rPr lang="en-US" sz="2000" dirty="0" smtClean="0"/>
              <a:t>ave them measure the distance to the object and time the robot and then calculate rate/speed. Speed = Distance/Time.</a:t>
            </a:r>
          </a:p>
          <a:p>
            <a:pPr marL="914400" lvl="1" indent="-514350"/>
            <a:endParaRPr lang="en-US" sz="2400" dirty="0"/>
          </a:p>
        </p:txBody>
      </p:sp>
      <p:grpSp>
        <p:nvGrpSpPr>
          <p:cNvPr id="18" name="Group 17"/>
          <p:cNvGrpSpPr/>
          <p:nvPr/>
        </p:nvGrpSpPr>
        <p:grpSpPr>
          <a:xfrm>
            <a:off x="1099565" y="4840563"/>
            <a:ext cx="2893805" cy="1445623"/>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650877" cy="736600"/>
                <a:chOff x="936624" y="3121025"/>
                <a:chExt cx="650877"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a:endCxn id="14" idx="0"/>
                </p:cNvCxnSpPr>
                <p:nvPr/>
              </p:nvCxnSpPr>
              <p:spPr>
                <a:xfrm>
                  <a:off x="1444625" y="3460750"/>
                  <a:ext cx="63501"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2" name="Group 41"/>
          <p:cNvGrpSpPr/>
          <p:nvPr/>
        </p:nvGrpSpPr>
        <p:grpSpPr>
          <a:xfrm>
            <a:off x="4336659" y="4822154"/>
            <a:ext cx="2941342" cy="1489120"/>
            <a:chOff x="4248149" y="4894263"/>
            <a:chExt cx="3543301" cy="1793875"/>
          </a:xfrm>
        </p:grpSpPr>
        <p:grpSp>
          <p:nvGrpSpPr>
            <p:cNvPr id="19" name="Group 18"/>
            <p:cNvGrpSpPr/>
            <p:nvPr/>
          </p:nvGrpSpPr>
          <p:grpSpPr>
            <a:xfrm>
              <a:off x="4248149" y="4894263"/>
              <a:ext cx="3543301" cy="1793875"/>
              <a:chOff x="2568574" y="4906962"/>
              <a:chExt cx="3543301" cy="1793875"/>
            </a:xfrm>
          </p:grpSpPr>
          <p:grpSp>
            <p:nvGrpSpPr>
              <p:cNvPr id="20" name="Group 19"/>
              <p:cNvGrpSpPr/>
              <p:nvPr/>
            </p:nvGrpSpPr>
            <p:grpSpPr>
              <a:xfrm>
                <a:off x="2568574" y="4906962"/>
                <a:ext cx="3048000" cy="1793875"/>
                <a:chOff x="3333750" y="2095499"/>
                <a:chExt cx="3048000" cy="1793875"/>
              </a:xfrm>
            </p:grpSpPr>
            <p:sp>
              <p:nvSpPr>
                <p:cNvPr id="23" name="Rectangle 22"/>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2" name="TextBox 21"/>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34" name="Group 33"/>
            <p:cNvGrpSpPr/>
            <p:nvPr/>
          </p:nvGrpSpPr>
          <p:grpSpPr>
            <a:xfrm>
              <a:off x="5772148" y="5404625"/>
              <a:ext cx="857251" cy="736600"/>
              <a:chOff x="936624" y="3121025"/>
              <a:chExt cx="857251" cy="736600"/>
            </a:xfrm>
          </p:grpSpPr>
          <p:sp>
            <p:nvSpPr>
              <p:cNvPr id="35" name="Rectangle 3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ed Rectangle 3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1" name="Straight Connector 40"/>
              <p:cNvCxnSpPr>
                <a:endCxn id="25" idx="2"/>
              </p:cNvCxnSpPr>
              <p:nvPr/>
            </p:nvCxnSpPr>
            <p:spPr>
              <a:xfrm flipV="1">
                <a:off x="1444625" y="3407589"/>
                <a:ext cx="349250" cy="53161"/>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43" name="Line 7"/>
          <p:cNvSpPr>
            <a:spLocks noChangeShapeType="1"/>
          </p:cNvSpPr>
          <p:nvPr/>
        </p:nvSpPr>
        <p:spPr bwMode="auto">
          <a:xfrm>
            <a:off x="1980322" y="5541054"/>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77" name="Group 76"/>
          <p:cNvGrpSpPr/>
          <p:nvPr/>
        </p:nvGrpSpPr>
        <p:grpSpPr>
          <a:xfrm>
            <a:off x="4548208" y="2254575"/>
            <a:ext cx="3611729" cy="1058898"/>
            <a:chOff x="4248149" y="2131581"/>
            <a:chExt cx="3611729" cy="1058898"/>
          </a:xfrm>
        </p:grpSpPr>
        <p:grpSp>
          <p:nvGrpSpPr>
            <p:cNvPr id="30" name="Group 29"/>
            <p:cNvGrpSpPr/>
            <p:nvPr/>
          </p:nvGrpSpPr>
          <p:grpSpPr>
            <a:xfrm>
              <a:off x="4248149" y="2131581"/>
              <a:ext cx="3611729" cy="1058898"/>
              <a:chOff x="4248149" y="2131581"/>
              <a:chExt cx="3611729" cy="1058898"/>
            </a:xfrm>
          </p:grpSpPr>
          <p:grpSp>
            <p:nvGrpSpPr>
              <p:cNvPr id="45" name="Group 44"/>
              <p:cNvGrpSpPr/>
              <p:nvPr/>
            </p:nvGrpSpPr>
            <p:grpSpPr>
              <a:xfrm>
                <a:off x="4248149" y="2131581"/>
                <a:ext cx="886365" cy="999810"/>
                <a:chOff x="4467524" y="4396577"/>
                <a:chExt cx="2633579" cy="2682750"/>
              </a:xfrm>
            </p:grpSpPr>
            <p:grpSp>
              <p:nvGrpSpPr>
                <p:cNvPr id="47" name="Group 46"/>
                <p:cNvGrpSpPr/>
                <p:nvPr/>
              </p:nvGrpSpPr>
              <p:grpSpPr>
                <a:xfrm>
                  <a:off x="4467524" y="5372353"/>
                  <a:ext cx="2633579" cy="1706974"/>
                  <a:chOff x="0" y="4490840"/>
                  <a:chExt cx="2633579" cy="1706974"/>
                </a:xfrm>
              </p:grpSpPr>
              <p:cxnSp>
                <p:nvCxnSpPr>
                  <p:cNvPr id="52" name="Straight Connector 51"/>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324287" y="4490840"/>
                    <a:ext cx="2132506" cy="1706974"/>
                    <a:chOff x="295861" y="4451684"/>
                    <a:chExt cx="2132506" cy="1706974"/>
                  </a:xfrm>
                </p:grpSpPr>
                <p:grpSp>
                  <p:nvGrpSpPr>
                    <p:cNvPr id="54" name="Group 53"/>
                    <p:cNvGrpSpPr/>
                    <p:nvPr/>
                  </p:nvGrpSpPr>
                  <p:grpSpPr>
                    <a:xfrm>
                      <a:off x="1793048" y="4685929"/>
                      <a:ext cx="635319" cy="436640"/>
                      <a:chOff x="3676315" y="3728131"/>
                      <a:chExt cx="914400" cy="632648"/>
                    </a:xfrm>
                  </p:grpSpPr>
                  <p:sp>
                    <p:nvSpPr>
                      <p:cNvPr id="58" name="Rectangle 57"/>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5" name="Rectangle 54"/>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lumMod val="95000"/>
                            <a:lumOff val="5000"/>
                          </a:schemeClr>
                        </a:solidFill>
                      </a:endParaRPr>
                    </a:p>
                  </p:txBody>
                </p:sp>
              </p:grpSp>
            </p:grpSp>
            <p:sp>
              <p:nvSpPr>
                <p:cNvPr id="48" name="Rectangle 47"/>
                <p:cNvSpPr/>
                <p:nvPr/>
              </p:nvSpPr>
              <p:spPr>
                <a:xfrm rot="16200000">
                  <a:off x="5868099" y="5128682"/>
                  <a:ext cx="1606873" cy="142663"/>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6264275" y="2554322"/>
                <a:ext cx="1273550" cy="636157"/>
                <a:chOff x="4467524" y="5372353"/>
                <a:chExt cx="3783989" cy="1706974"/>
              </a:xfrm>
            </p:grpSpPr>
            <p:grpSp>
              <p:nvGrpSpPr>
                <p:cNvPr id="62" name="Group 61"/>
                <p:cNvGrpSpPr/>
                <p:nvPr/>
              </p:nvGrpSpPr>
              <p:grpSpPr>
                <a:xfrm>
                  <a:off x="4467524" y="5372353"/>
                  <a:ext cx="2633579" cy="1706974"/>
                  <a:chOff x="0" y="4490840"/>
                  <a:chExt cx="2633579" cy="1706974"/>
                </a:xfrm>
              </p:grpSpPr>
              <p:cxnSp>
                <p:nvCxnSpPr>
                  <p:cNvPr id="64" name="Straight Connector 63"/>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324287" y="4490840"/>
                    <a:ext cx="2132506" cy="1706974"/>
                    <a:chOff x="295861" y="4451684"/>
                    <a:chExt cx="2132506" cy="1706974"/>
                  </a:xfrm>
                </p:grpSpPr>
                <p:grpSp>
                  <p:nvGrpSpPr>
                    <p:cNvPr id="66" name="Group 65"/>
                    <p:cNvGrpSpPr/>
                    <p:nvPr/>
                  </p:nvGrpSpPr>
                  <p:grpSpPr>
                    <a:xfrm>
                      <a:off x="1793048" y="4685929"/>
                      <a:ext cx="635319" cy="436640"/>
                      <a:chOff x="3676315" y="3728131"/>
                      <a:chExt cx="914400" cy="632648"/>
                    </a:xfrm>
                  </p:grpSpPr>
                  <p:sp>
                    <p:nvSpPr>
                      <p:cNvPr id="70" name="Rectangle 69"/>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7" name="Rectangle 66"/>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lumMod val="95000"/>
                            <a:lumOff val="5000"/>
                          </a:schemeClr>
                        </a:solidFill>
                      </a:endParaRPr>
                    </a:p>
                  </p:txBody>
                </p:sp>
              </p:grpSp>
            </p:grpSp>
            <p:sp>
              <p:nvSpPr>
                <p:cNvPr id="63" name="Rectangle 62"/>
                <p:cNvSpPr/>
                <p:nvPr/>
              </p:nvSpPr>
              <p:spPr>
                <a:xfrm>
                  <a:off x="6472199" y="5739434"/>
                  <a:ext cx="1779314" cy="128837"/>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2" name="Can 71"/>
              <p:cNvSpPr/>
              <p:nvPr/>
            </p:nvSpPr>
            <p:spPr>
              <a:xfrm>
                <a:off x="7564269" y="2392930"/>
                <a:ext cx="295609" cy="675003"/>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p:nvSpPr>
            <p:spPr>
              <a:xfrm rot="16200000">
                <a:off x="6732457" y="2407104"/>
                <a:ext cx="598851" cy="48015"/>
              </a:xfrm>
              <a:prstGeom prst="rect">
                <a:avLst/>
              </a:prstGeom>
              <a:solidFill>
                <a:srgbClr val="008000">
                  <a:alpha val="8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Circular Arrow 27"/>
              <p:cNvSpPr/>
              <p:nvPr/>
            </p:nvSpPr>
            <p:spPr>
              <a:xfrm rot="3901905">
                <a:off x="7062840" y="2157750"/>
                <a:ext cx="390693" cy="522322"/>
              </a:xfrm>
              <a:prstGeom prst="circular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 name="Right Arrow 28"/>
              <p:cNvSpPr/>
              <p:nvPr/>
            </p:nvSpPr>
            <p:spPr>
              <a:xfrm>
                <a:off x="5387474" y="2641621"/>
                <a:ext cx="591049" cy="202876"/>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4261517" y="2784024"/>
              <a:ext cx="109143" cy="299511"/>
              <a:chOff x="4261517" y="2784024"/>
              <a:chExt cx="109143" cy="299511"/>
            </a:xfrm>
          </p:grpSpPr>
          <p:sp>
            <p:nvSpPr>
              <p:cNvPr id="31" name="Rectangle 30"/>
              <p:cNvSpPr/>
              <p:nvPr/>
            </p:nvSpPr>
            <p:spPr>
              <a:xfrm>
                <a:off x="4271985" y="2784024"/>
                <a:ext cx="85307" cy="170397"/>
              </a:xfrm>
              <a:prstGeom prst="rect">
                <a:avLst/>
              </a:prstGeom>
              <a:solidFill>
                <a:schemeClr val="tx1">
                  <a:lumMod val="75000"/>
                  <a:lumOff val="2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61517" y="2960989"/>
                <a:ext cx="109143" cy="122546"/>
              </a:xfrm>
              <a:prstGeom prst="ellipse">
                <a:avLst/>
              </a:prstGeom>
              <a:solidFill>
                <a:schemeClr val="bg1">
                  <a:lumMod val="8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4" name="Group 73"/>
            <p:cNvGrpSpPr/>
            <p:nvPr/>
          </p:nvGrpSpPr>
          <p:grpSpPr>
            <a:xfrm>
              <a:off x="6254727" y="2844497"/>
              <a:ext cx="109143" cy="299511"/>
              <a:chOff x="4261517" y="2784024"/>
              <a:chExt cx="109143" cy="299511"/>
            </a:xfrm>
          </p:grpSpPr>
          <p:sp>
            <p:nvSpPr>
              <p:cNvPr id="75" name="Rectangle 74"/>
              <p:cNvSpPr/>
              <p:nvPr/>
            </p:nvSpPr>
            <p:spPr>
              <a:xfrm>
                <a:off x="4271985" y="2784024"/>
                <a:ext cx="85307" cy="170397"/>
              </a:xfrm>
              <a:prstGeom prst="rect">
                <a:avLst/>
              </a:prstGeom>
              <a:solidFill>
                <a:schemeClr val="tx1">
                  <a:lumMod val="75000"/>
                  <a:lumOff val="2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4261517" y="2960989"/>
                <a:ext cx="109143" cy="122546"/>
              </a:xfrm>
              <a:prstGeom prst="ellipse">
                <a:avLst/>
              </a:prstGeom>
              <a:solidFill>
                <a:schemeClr val="bg1">
                  <a:lumMod val="8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78" name="Picture 77"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79" name="Picture 78"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13361470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Tag, Your Out</a:t>
            </a:r>
            <a:endParaRPr lang="en-US" dirty="0"/>
          </a:p>
        </p:txBody>
      </p:sp>
      <p:sp>
        <p:nvSpPr>
          <p:cNvPr id="3" name="Content Placeholder 2"/>
          <p:cNvSpPr>
            <a:spLocks noGrp="1"/>
          </p:cNvSpPr>
          <p:nvPr>
            <p:ph idx="1"/>
          </p:nvPr>
        </p:nvSpPr>
        <p:spPr>
          <a:xfrm>
            <a:off x="115450" y="890588"/>
            <a:ext cx="8774550" cy="4525963"/>
          </a:xfrm>
        </p:spPr>
        <p:txBody>
          <a:bodyPr>
            <a:normAutofit/>
          </a:bodyPr>
          <a:lstStyle/>
          <a:p>
            <a:pPr lvl="1">
              <a:buFont typeface="Arial"/>
              <a:buChar char="•"/>
            </a:pPr>
            <a:r>
              <a:rPr lang="en-US" sz="1800" dirty="0" smtClean="0"/>
              <a:t>“Tag” with your servo pointer the objects that are then removed from the board</a:t>
            </a:r>
          </a:p>
          <a:p>
            <a:pPr lvl="2">
              <a:buFont typeface="Courier New"/>
              <a:buChar char="o"/>
            </a:pPr>
            <a:r>
              <a:rPr lang="en-US" sz="1800" dirty="0" smtClean="0"/>
              <a:t>Must tag with the pointer only- if they touch it with any part of the robot other than the pointer it does not count </a:t>
            </a:r>
          </a:p>
          <a:p>
            <a:pPr lvl="2">
              <a:buFont typeface="Courier New"/>
              <a:buChar char="o"/>
            </a:pPr>
            <a:r>
              <a:rPr lang="en-US" sz="1800" dirty="0" smtClean="0"/>
              <a:t>Pointer </a:t>
            </a:r>
            <a:r>
              <a:rPr lang="en-US" sz="1800" u="sng" dirty="0" smtClean="0"/>
              <a:t>has to change position</a:t>
            </a:r>
            <a:r>
              <a:rPr lang="en-US" sz="1800" dirty="0" smtClean="0"/>
              <a:t> to tag (they can’t drive around with the pointer out front all of the time)</a:t>
            </a:r>
          </a:p>
          <a:p>
            <a:pPr lvl="1">
              <a:buFont typeface="Arial"/>
              <a:buChar char="•"/>
            </a:pPr>
            <a:r>
              <a:rPr lang="en-US" sz="1800" dirty="0" smtClean="0"/>
              <a:t>Score points for every item removed from the area</a:t>
            </a:r>
          </a:p>
          <a:p>
            <a:pPr lvl="2">
              <a:buFont typeface="Courier New"/>
              <a:buChar char="o"/>
            </a:pPr>
            <a:r>
              <a:rPr lang="en-US" sz="1800" dirty="0" smtClean="0"/>
              <a:t>Use some tape or a marker to indicate where they should be set up</a:t>
            </a:r>
          </a:p>
          <a:p>
            <a:pPr lvl="1">
              <a:buFont typeface="Arial"/>
              <a:buChar char="•"/>
            </a:pPr>
            <a:r>
              <a:rPr lang="en-US" sz="1800" u="sng" dirty="0" smtClean="0"/>
              <a:t>Place the items at known or set locations </a:t>
            </a:r>
          </a:p>
          <a:p>
            <a:pPr lvl="2">
              <a:buFont typeface="Courier New"/>
              <a:buChar char="o"/>
            </a:pPr>
            <a:r>
              <a:rPr lang="en-US" sz="1800" dirty="0" smtClean="0"/>
              <a:t>This is because they are still dead reckoning, once we learn more logic and decision making, we will use sensors to locate and find the objects, which can then be tagged and removed</a:t>
            </a:r>
            <a:endParaRPr lang="en-US" sz="1800" dirty="0"/>
          </a:p>
        </p:txBody>
      </p:sp>
      <p:grpSp>
        <p:nvGrpSpPr>
          <p:cNvPr id="16" name="Group 15"/>
          <p:cNvGrpSpPr/>
          <p:nvPr/>
        </p:nvGrpSpPr>
        <p:grpSpPr>
          <a:xfrm>
            <a:off x="765103" y="4409118"/>
            <a:ext cx="3095624" cy="1793875"/>
            <a:chOff x="558728" y="4001970"/>
            <a:chExt cx="3095624" cy="1793875"/>
          </a:xfrm>
        </p:grpSpPr>
        <p:grpSp>
          <p:nvGrpSpPr>
            <p:cNvPr id="18" name="Group 17"/>
            <p:cNvGrpSpPr/>
            <p:nvPr/>
          </p:nvGrpSpPr>
          <p:grpSpPr>
            <a:xfrm>
              <a:off x="558728" y="4001970"/>
              <a:ext cx="3095624" cy="1793875"/>
              <a:chOff x="2520950" y="4906962"/>
              <a:chExt cx="3095624"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68" name="Can 67"/>
            <p:cNvSpPr/>
            <p:nvPr/>
          </p:nvSpPr>
          <p:spPr>
            <a:xfrm>
              <a:off x="2447816" y="5123689"/>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Can 78"/>
            <p:cNvSpPr/>
            <p:nvPr/>
          </p:nvSpPr>
          <p:spPr>
            <a:xfrm>
              <a:off x="2488274" y="421461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Can 79"/>
            <p:cNvSpPr/>
            <p:nvPr/>
          </p:nvSpPr>
          <p:spPr>
            <a:xfrm>
              <a:off x="3251250" y="4694121"/>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4483647" y="4236921"/>
            <a:ext cx="3095624" cy="2103343"/>
            <a:chOff x="4935628" y="3725840"/>
            <a:chExt cx="3095624" cy="2103343"/>
          </a:xfrm>
        </p:grpSpPr>
        <p:grpSp>
          <p:nvGrpSpPr>
            <p:cNvPr id="50" name="Group 49"/>
            <p:cNvGrpSpPr/>
            <p:nvPr/>
          </p:nvGrpSpPr>
          <p:grpSpPr>
            <a:xfrm>
              <a:off x="4935628" y="4035308"/>
              <a:ext cx="3095624" cy="1793875"/>
              <a:chOff x="2520950" y="4906962"/>
              <a:chExt cx="3095624"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69" name="Can 68"/>
            <p:cNvSpPr/>
            <p:nvPr/>
          </p:nvSpPr>
          <p:spPr>
            <a:xfrm>
              <a:off x="5580018" y="372584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Can 71"/>
            <p:cNvSpPr/>
            <p:nvPr/>
          </p:nvSpPr>
          <p:spPr>
            <a:xfrm>
              <a:off x="5590858" y="538468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Can 73"/>
            <p:cNvSpPr/>
            <p:nvPr/>
          </p:nvSpPr>
          <p:spPr>
            <a:xfrm>
              <a:off x="7864363" y="5371639"/>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Can 75"/>
            <p:cNvSpPr/>
            <p:nvPr/>
          </p:nvSpPr>
          <p:spPr>
            <a:xfrm>
              <a:off x="7889345" y="3779721"/>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an 48"/>
            <p:cNvSpPr/>
            <p:nvPr/>
          </p:nvSpPr>
          <p:spPr>
            <a:xfrm>
              <a:off x="7889345" y="4541605"/>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0" name="Picture 39"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41" name="Picture 4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91340694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52" y="0"/>
            <a:ext cx="8229600" cy="1143000"/>
          </a:xfrm>
        </p:spPr>
        <p:txBody>
          <a:bodyPr>
            <a:normAutofit fontScale="90000"/>
          </a:bodyPr>
          <a:lstStyle/>
          <a:p>
            <a:r>
              <a:rPr lang="en-US" dirty="0" smtClean="0"/>
              <a:t>Variations on Walk the Line-</a:t>
            </a:r>
            <a:br>
              <a:rPr lang="en-US" dirty="0" smtClean="0"/>
            </a:br>
            <a:r>
              <a:rPr lang="en-US" dirty="0" smtClean="0"/>
              <a:t>Jousting</a:t>
            </a:r>
            <a:endParaRPr lang="en-US" dirty="0"/>
          </a:p>
        </p:txBody>
      </p:sp>
      <p:sp>
        <p:nvSpPr>
          <p:cNvPr id="3" name="Content Placeholder 2"/>
          <p:cNvSpPr>
            <a:spLocks noGrp="1"/>
          </p:cNvSpPr>
          <p:nvPr>
            <p:ph idx="1"/>
          </p:nvPr>
        </p:nvSpPr>
        <p:spPr>
          <a:xfrm>
            <a:off x="314315" y="1231005"/>
            <a:ext cx="8591550" cy="4525963"/>
          </a:xfrm>
        </p:spPr>
        <p:txBody>
          <a:bodyPr>
            <a:normAutofit/>
          </a:bodyPr>
          <a:lstStyle/>
          <a:p>
            <a:pPr marL="914400" lvl="1" indent="-514350">
              <a:buFont typeface="+mj-lt"/>
              <a:buAutoNum type="arabicPeriod"/>
            </a:pPr>
            <a:r>
              <a:rPr lang="en-US" sz="2400" dirty="0" smtClean="0"/>
              <a:t>Robots on opposite sides of the line move towards each other and try to knock object off of other robot.</a:t>
            </a:r>
          </a:p>
          <a:p>
            <a:pPr marL="1314450" lvl="2" indent="-514350"/>
            <a:r>
              <a:rPr lang="en-US" dirty="0" smtClean="0"/>
              <a:t>Use whatever object is handy</a:t>
            </a:r>
          </a:p>
          <a:p>
            <a:pPr marL="400050" lvl="1" indent="0">
              <a:buNone/>
            </a:pPr>
            <a:r>
              <a:rPr lang="en-US" sz="2400" dirty="0" smtClean="0"/>
              <a:t>Engineering*</a:t>
            </a:r>
          </a:p>
          <a:p>
            <a:pPr marL="857250" lvl="1" indent="-457200">
              <a:buFont typeface="+mj-lt"/>
              <a:buAutoNum type="arabicPeriod" startAt="2"/>
            </a:pPr>
            <a:r>
              <a:rPr lang="en-US" sz="2400" dirty="0" smtClean="0"/>
              <a:t>Have them use a servo motor to bring the lance from the upright starting position to the striking position before hitting the opponent</a:t>
            </a:r>
          </a:p>
        </p:txBody>
      </p:sp>
      <p:grpSp>
        <p:nvGrpSpPr>
          <p:cNvPr id="22" name="Group 21"/>
          <p:cNvGrpSpPr/>
          <p:nvPr/>
        </p:nvGrpSpPr>
        <p:grpSpPr>
          <a:xfrm>
            <a:off x="1022666" y="4199153"/>
            <a:ext cx="3498835" cy="1925809"/>
            <a:chOff x="2048131" y="3276023"/>
            <a:chExt cx="4569238" cy="2514974"/>
          </a:xfrm>
        </p:grpSpPr>
        <p:sp>
          <p:nvSpPr>
            <p:cNvPr id="38" name="Rectangle 37"/>
            <p:cNvSpPr/>
            <p:nvPr/>
          </p:nvSpPr>
          <p:spPr>
            <a:xfrm>
              <a:off x="2048131" y="3276023"/>
              <a:ext cx="4569238" cy="251497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rot="10800000">
              <a:off x="5539622" y="4623981"/>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a:off x="2048131" y="4578715"/>
              <a:ext cx="45692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2180143" y="3797961"/>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3" name="Line 7"/>
            <p:cNvSpPr>
              <a:spLocks noChangeShapeType="1"/>
            </p:cNvSpPr>
            <p:nvPr/>
          </p:nvSpPr>
          <p:spPr bwMode="auto">
            <a:xfrm>
              <a:off x="3369001" y="4192733"/>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2" name="Line 7"/>
            <p:cNvSpPr>
              <a:spLocks noChangeShapeType="1"/>
            </p:cNvSpPr>
            <p:nvPr/>
          </p:nvSpPr>
          <p:spPr bwMode="auto">
            <a:xfrm flipH="1">
              <a:off x="4531245" y="4890367"/>
              <a:ext cx="761608" cy="0"/>
            </a:xfrm>
            <a:prstGeom prst="line">
              <a:avLst/>
            </a:prstGeom>
            <a:noFill/>
            <a:ln w="38100">
              <a:solidFill>
                <a:srgbClr val="FF0000"/>
              </a:solidFill>
              <a:prstDash val="sysDash"/>
              <a:round/>
              <a:headEnd/>
              <a:tailEnd type="stealth" w="med" len="med"/>
            </a:ln>
          </p:spPr>
          <p:txBody>
            <a:bodyPr/>
            <a:lstStyle/>
            <a:p>
              <a:endParaRPr lang="en-US" dirty="0"/>
            </a:p>
          </p:txBody>
        </p:sp>
        <p:cxnSp>
          <p:nvCxnSpPr>
            <p:cNvPr id="18" name="Straight Connector 17"/>
            <p:cNvCxnSpPr/>
            <p:nvPr/>
          </p:nvCxnSpPr>
          <p:spPr>
            <a:xfrm>
              <a:off x="2831019" y="4296436"/>
              <a:ext cx="778455" cy="492645"/>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126291" y="4296436"/>
              <a:ext cx="778455" cy="654414"/>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397124" y="4096170"/>
            <a:ext cx="3289676" cy="1058898"/>
            <a:chOff x="4172658" y="2331226"/>
            <a:chExt cx="3289676" cy="1058898"/>
          </a:xfrm>
        </p:grpSpPr>
        <p:grpSp>
          <p:nvGrpSpPr>
            <p:cNvPr id="27" name="Group 26"/>
            <p:cNvGrpSpPr/>
            <p:nvPr/>
          </p:nvGrpSpPr>
          <p:grpSpPr>
            <a:xfrm>
              <a:off x="4172658" y="2331226"/>
              <a:ext cx="3289676" cy="1058898"/>
              <a:chOff x="4248149" y="2131581"/>
              <a:chExt cx="3289676" cy="1058898"/>
            </a:xfrm>
          </p:grpSpPr>
          <p:grpSp>
            <p:nvGrpSpPr>
              <p:cNvPr id="28" name="Group 27"/>
              <p:cNvGrpSpPr/>
              <p:nvPr/>
            </p:nvGrpSpPr>
            <p:grpSpPr>
              <a:xfrm>
                <a:off x="4248149" y="2131581"/>
                <a:ext cx="886365" cy="999810"/>
                <a:chOff x="4467524" y="4396577"/>
                <a:chExt cx="2633579" cy="2682750"/>
              </a:xfrm>
            </p:grpSpPr>
            <p:grpSp>
              <p:nvGrpSpPr>
                <p:cNvPr id="54" name="Group 53"/>
                <p:cNvGrpSpPr/>
                <p:nvPr/>
              </p:nvGrpSpPr>
              <p:grpSpPr>
                <a:xfrm>
                  <a:off x="4467524" y="5372353"/>
                  <a:ext cx="2633579" cy="1706974"/>
                  <a:chOff x="0" y="4490840"/>
                  <a:chExt cx="2633579" cy="1706974"/>
                </a:xfrm>
              </p:grpSpPr>
              <p:cxnSp>
                <p:nvCxnSpPr>
                  <p:cNvPr id="56" name="Straight Connector 55"/>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24287" y="4490840"/>
                    <a:ext cx="2132506" cy="1706974"/>
                    <a:chOff x="295861" y="4451684"/>
                    <a:chExt cx="2132506" cy="1706974"/>
                  </a:xfrm>
                </p:grpSpPr>
                <p:grpSp>
                  <p:nvGrpSpPr>
                    <p:cNvPr id="58" name="Group 57"/>
                    <p:cNvGrpSpPr/>
                    <p:nvPr/>
                  </p:nvGrpSpPr>
                  <p:grpSpPr>
                    <a:xfrm>
                      <a:off x="1793048" y="4685929"/>
                      <a:ext cx="635319" cy="436640"/>
                      <a:chOff x="3676315" y="3728131"/>
                      <a:chExt cx="914400" cy="632648"/>
                    </a:xfrm>
                  </p:grpSpPr>
                  <p:sp>
                    <p:nvSpPr>
                      <p:cNvPr id="62" name="Rectangle 61"/>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9" name="Rectangle 58"/>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lumMod val="95000"/>
                            <a:lumOff val="5000"/>
                          </a:schemeClr>
                        </a:solidFill>
                      </a:endParaRPr>
                    </a:p>
                  </p:txBody>
                </p:sp>
              </p:grpSp>
            </p:grpSp>
            <p:sp>
              <p:nvSpPr>
                <p:cNvPr id="55" name="Rectangle 54"/>
                <p:cNvSpPr/>
                <p:nvPr/>
              </p:nvSpPr>
              <p:spPr>
                <a:xfrm rot="16200000">
                  <a:off x="5868099" y="5128682"/>
                  <a:ext cx="1606873" cy="142663"/>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6264275" y="2554322"/>
                <a:ext cx="1273550" cy="636157"/>
                <a:chOff x="4467524" y="5372353"/>
                <a:chExt cx="3783989" cy="1706974"/>
              </a:xfrm>
            </p:grpSpPr>
            <p:grpSp>
              <p:nvGrpSpPr>
                <p:cNvPr id="34" name="Group 33"/>
                <p:cNvGrpSpPr/>
                <p:nvPr/>
              </p:nvGrpSpPr>
              <p:grpSpPr>
                <a:xfrm>
                  <a:off x="4467524" y="5372353"/>
                  <a:ext cx="2633579" cy="1706974"/>
                  <a:chOff x="0" y="4490840"/>
                  <a:chExt cx="2633579" cy="1706974"/>
                </a:xfrm>
              </p:grpSpPr>
              <p:cxnSp>
                <p:nvCxnSpPr>
                  <p:cNvPr id="36" name="Straight Connector 35"/>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324287" y="4490840"/>
                    <a:ext cx="2132506" cy="1706974"/>
                    <a:chOff x="295861" y="4451684"/>
                    <a:chExt cx="2132506" cy="1706974"/>
                  </a:xfrm>
                </p:grpSpPr>
                <p:grpSp>
                  <p:nvGrpSpPr>
                    <p:cNvPr id="39" name="Group 38"/>
                    <p:cNvGrpSpPr/>
                    <p:nvPr/>
                  </p:nvGrpSpPr>
                  <p:grpSpPr>
                    <a:xfrm>
                      <a:off x="1793048" y="4685929"/>
                      <a:ext cx="635319" cy="436640"/>
                      <a:chOff x="3676315" y="3728131"/>
                      <a:chExt cx="914400" cy="632648"/>
                    </a:xfrm>
                  </p:grpSpPr>
                  <p:sp>
                    <p:nvSpPr>
                      <p:cNvPr id="49" name="Rectangle 48"/>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0" name="Rectangle 39"/>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lumMod val="95000"/>
                            <a:lumOff val="5000"/>
                          </a:schemeClr>
                        </a:solidFill>
                      </a:endParaRPr>
                    </a:p>
                  </p:txBody>
                </p:sp>
              </p:grpSp>
            </p:grpSp>
            <p:sp>
              <p:nvSpPr>
                <p:cNvPr id="35" name="Rectangle 34"/>
                <p:cNvSpPr/>
                <p:nvPr/>
              </p:nvSpPr>
              <p:spPr>
                <a:xfrm>
                  <a:off x="6472199" y="5739434"/>
                  <a:ext cx="1779314" cy="128837"/>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1" name="Rectangle 30"/>
              <p:cNvSpPr/>
              <p:nvPr/>
            </p:nvSpPr>
            <p:spPr>
              <a:xfrm rot="16200000">
                <a:off x="6732457" y="2407104"/>
                <a:ext cx="598851" cy="48015"/>
              </a:xfrm>
              <a:prstGeom prst="rect">
                <a:avLst/>
              </a:prstGeom>
              <a:solidFill>
                <a:srgbClr val="008000">
                  <a:alpha val="8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Circular Arrow 31"/>
              <p:cNvSpPr/>
              <p:nvPr/>
            </p:nvSpPr>
            <p:spPr>
              <a:xfrm rot="3901905">
                <a:off x="7062840" y="2157750"/>
                <a:ext cx="390693" cy="522322"/>
              </a:xfrm>
              <a:prstGeom prst="circular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3" name="Right Arrow 32"/>
              <p:cNvSpPr/>
              <p:nvPr/>
            </p:nvSpPr>
            <p:spPr>
              <a:xfrm>
                <a:off x="5387474" y="2641621"/>
                <a:ext cx="591049" cy="202876"/>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4180504" y="2990670"/>
              <a:ext cx="109143" cy="292943"/>
              <a:chOff x="4180504" y="2990670"/>
              <a:chExt cx="109143" cy="292943"/>
            </a:xfrm>
          </p:grpSpPr>
          <p:sp>
            <p:nvSpPr>
              <p:cNvPr id="65" name="Rectangle 64"/>
              <p:cNvSpPr/>
              <p:nvPr/>
            </p:nvSpPr>
            <p:spPr>
              <a:xfrm>
                <a:off x="4191777" y="2990670"/>
                <a:ext cx="85307" cy="170397"/>
              </a:xfrm>
              <a:prstGeom prst="rect">
                <a:avLst/>
              </a:prstGeom>
              <a:solidFill>
                <a:schemeClr val="tx1">
                  <a:lumMod val="75000"/>
                  <a:lumOff val="2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4180504" y="3161067"/>
                <a:ext cx="109143" cy="122546"/>
              </a:xfrm>
              <a:prstGeom prst="ellipse">
                <a:avLst/>
              </a:prstGeom>
              <a:solidFill>
                <a:schemeClr val="bg1">
                  <a:lumMod val="8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7" name="Group 66"/>
            <p:cNvGrpSpPr/>
            <p:nvPr/>
          </p:nvGrpSpPr>
          <p:grpSpPr>
            <a:xfrm>
              <a:off x="6188784" y="3043709"/>
              <a:ext cx="109143" cy="292943"/>
              <a:chOff x="4180504" y="2990670"/>
              <a:chExt cx="109143" cy="292943"/>
            </a:xfrm>
          </p:grpSpPr>
          <p:sp>
            <p:nvSpPr>
              <p:cNvPr id="69" name="Rectangle 68"/>
              <p:cNvSpPr/>
              <p:nvPr/>
            </p:nvSpPr>
            <p:spPr>
              <a:xfrm>
                <a:off x="4191777" y="2990670"/>
                <a:ext cx="85307" cy="170397"/>
              </a:xfrm>
              <a:prstGeom prst="rect">
                <a:avLst/>
              </a:prstGeom>
              <a:solidFill>
                <a:schemeClr val="tx1">
                  <a:lumMod val="75000"/>
                  <a:lumOff val="2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a:off x="4180504" y="3161067"/>
                <a:ext cx="109143" cy="122546"/>
              </a:xfrm>
              <a:prstGeom prst="ellipse">
                <a:avLst/>
              </a:prstGeom>
              <a:solidFill>
                <a:schemeClr val="bg1">
                  <a:lumMod val="8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71" name="Picture 7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73" name="Picture 72"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84631773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sz="3600" dirty="0" smtClean="0"/>
              <a:t>Moving Objects with your Robot</a:t>
            </a:r>
            <a:endParaRPr lang="en-US" sz="3600" dirty="0"/>
          </a:p>
        </p:txBody>
      </p:sp>
      <p:sp>
        <p:nvSpPr>
          <p:cNvPr id="3" name="Content Placeholder 2"/>
          <p:cNvSpPr>
            <a:spLocks noGrp="1"/>
          </p:cNvSpPr>
          <p:nvPr>
            <p:ph idx="1"/>
          </p:nvPr>
        </p:nvSpPr>
        <p:spPr>
          <a:xfrm>
            <a:off x="405443" y="762541"/>
            <a:ext cx="8591550" cy="4525963"/>
          </a:xfrm>
        </p:spPr>
        <p:txBody>
          <a:bodyPr>
            <a:noAutofit/>
          </a:bodyPr>
          <a:lstStyle/>
          <a:p>
            <a:pPr marL="400050" lvl="1" indent="0">
              <a:buNone/>
            </a:pPr>
            <a:r>
              <a:rPr lang="en-US" sz="1800" dirty="0" smtClean="0"/>
              <a:t>Now that you know how to move a servo you can design structures to collect </a:t>
            </a:r>
          </a:p>
          <a:p>
            <a:pPr marL="400050" lvl="1" indent="0">
              <a:buNone/>
            </a:pPr>
            <a:r>
              <a:rPr lang="en-US" sz="1800" dirty="0" smtClean="0"/>
              <a:t>items and move them around on the game board</a:t>
            </a:r>
          </a:p>
          <a:p>
            <a:pPr marL="1314450" lvl="2" indent="-420624"/>
            <a:r>
              <a:rPr lang="en-US" sz="1800" dirty="0" smtClean="0"/>
              <a:t>Grabbing objects and dragging or lifting them to move them around on the game board is very useful in Botball</a:t>
            </a:r>
          </a:p>
          <a:p>
            <a:pPr marL="1771650" lvl="3" indent="-420624">
              <a:buFont typeface="Courier New"/>
              <a:buChar char="o"/>
            </a:pPr>
            <a:r>
              <a:rPr lang="en-US" sz="1800" dirty="0" smtClean="0"/>
              <a:t>You can use containment structures</a:t>
            </a:r>
          </a:p>
          <a:p>
            <a:pPr marL="1771650" lvl="3" indent="-420624">
              <a:buFont typeface="Courier New"/>
              <a:buChar char="o"/>
            </a:pPr>
            <a:r>
              <a:rPr lang="en-US" sz="1800" dirty="0" smtClean="0"/>
              <a:t>You can use claws/grippers</a:t>
            </a:r>
          </a:p>
          <a:p>
            <a:pPr marL="0" indent="0">
              <a:buNone/>
            </a:pPr>
            <a:r>
              <a:rPr lang="en-US" sz="1800" dirty="0" smtClean="0"/>
              <a:t>Engineering*</a:t>
            </a:r>
          </a:p>
          <a:p>
            <a:pPr marL="0" indent="0">
              <a:buNone/>
            </a:pPr>
            <a:r>
              <a:rPr lang="en-US" sz="1800" dirty="0" smtClean="0"/>
              <a:t>A structure can be built onto the servo on </a:t>
            </a:r>
            <a:r>
              <a:rPr lang="en-US" sz="1800" smtClean="0"/>
              <a:t>your Demo Bot </a:t>
            </a:r>
            <a:r>
              <a:rPr lang="en-US" sz="1800" dirty="0" smtClean="0"/>
              <a:t>that can be raised and lowered to push an object (bulldozer) or dropped over an object and then keep the object with the robot while it drags it somewhere else on the board (Bulldozers don’t work well in reverse)</a:t>
            </a:r>
          </a:p>
          <a:p>
            <a:pPr marL="914400" lvl="1" indent="-514350">
              <a:buFont typeface="Arial"/>
              <a:buChar char="•"/>
            </a:pPr>
            <a:r>
              <a:rPr lang="en-US" sz="1800" dirty="0" smtClean="0"/>
              <a:t>You can build this out of LEGO or anything handy, foam board etc.</a:t>
            </a:r>
          </a:p>
          <a:p>
            <a:pPr marL="914400" lvl="1" indent="-514350">
              <a:buFont typeface="Arial"/>
              <a:buChar char="•"/>
            </a:pPr>
            <a:r>
              <a:rPr lang="en-US" sz="1800" dirty="0" smtClean="0"/>
              <a:t>REMEMBER your SERVO has a limit to how much weight it can lift without stripping the gears</a:t>
            </a:r>
          </a:p>
        </p:txBody>
      </p:sp>
      <p:grpSp>
        <p:nvGrpSpPr>
          <p:cNvPr id="4" name="Group 3"/>
          <p:cNvGrpSpPr/>
          <p:nvPr/>
        </p:nvGrpSpPr>
        <p:grpSpPr>
          <a:xfrm>
            <a:off x="2282865" y="4987121"/>
            <a:ext cx="5594770" cy="1372770"/>
            <a:chOff x="349886" y="4713970"/>
            <a:chExt cx="7789400" cy="1911259"/>
          </a:xfrm>
        </p:grpSpPr>
        <p:grpSp>
          <p:nvGrpSpPr>
            <p:cNvPr id="20" name="Group 19"/>
            <p:cNvGrpSpPr/>
            <p:nvPr/>
          </p:nvGrpSpPr>
          <p:grpSpPr>
            <a:xfrm>
              <a:off x="5374897" y="5743838"/>
              <a:ext cx="1815587" cy="782111"/>
              <a:chOff x="5498337" y="5106581"/>
              <a:chExt cx="2268716" cy="1152088"/>
            </a:xfrm>
          </p:grpSpPr>
          <p:sp>
            <p:nvSpPr>
              <p:cNvPr id="7" name="Rectangle 6"/>
              <p:cNvSpPr/>
              <p:nvPr/>
            </p:nvSpPr>
            <p:spPr>
              <a:xfrm>
                <a:off x="6791158" y="5330046"/>
                <a:ext cx="975895" cy="794905"/>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8" name="Group 107"/>
              <p:cNvGrpSpPr/>
              <p:nvPr/>
            </p:nvGrpSpPr>
            <p:grpSpPr>
              <a:xfrm>
                <a:off x="5498337" y="5106581"/>
                <a:ext cx="1292821" cy="1152088"/>
                <a:chOff x="936624" y="3121025"/>
                <a:chExt cx="857251" cy="736600"/>
              </a:xfrm>
            </p:grpSpPr>
            <p:sp>
              <p:nvSpPr>
                <p:cNvPr id="109" name="Rectangle 10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Rectangle 10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ectangle 1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ounded Rectangle 1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ounded Rectangle 1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ectangle 1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5" name="Straight Connector 114"/>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6895432" y="5445017"/>
                <a:ext cx="762000" cy="6108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152105" y="5637932"/>
                <a:ext cx="254000" cy="248295"/>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p:nvGrpSpPr>
          <p:grpSpPr>
            <a:xfrm>
              <a:off x="349886" y="4952306"/>
              <a:ext cx="3891452" cy="1672923"/>
              <a:chOff x="1245564" y="5106581"/>
              <a:chExt cx="3891452" cy="1672923"/>
            </a:xfrm>
          </p:grpSpPr>
          <p:grpSp>
            <p:nvGrpSpPr>
              <p:cNvPr id="6" name="Group 5"/>
              <p:cNvGrpSpPr/>
              <p:nvPr/>
            </p:nvGrpSpPr>
            <p:grpSpPr>
              <a:xfrm>
                <a:off x="1245564" y="5106581"/>
                <a:ext cx="3891452" cy="1672923"/>
                <a:chOff x="1496022" y="4023895"/>
                <a:chExt cx="3891452" cy="1672923"/>
              </a:xfrm>
            </p:grpSpPr>
            <p:grpSp>
              <p:nvGrpSpPr>
                <p:cNvPr id="73" name="Group 72"/>
                <p:cNvGrpSpPr/>
                <p:nvPr/>
              </p:nvGrpSpPr>
              <p:grpSpPr>
                <a:xfrm>
                  <a:off x="1496022" y="4577132"/>
                  <a:ext cx="3303044" cy="1058898"/>
                  <a:chOff x="4172658" y="2331226"/>
                  <a:chExt cx="3303044" cy="1058898"/>
                </a:xfrm>
              </p:grpSpPr>
              <p:grpSp>
                <p:nvGrpSpPr>
                  <p:cNvPr id="74" name="Group 73"/>
                  <p:cNvGrpSpPr/>
                  <p:nvPr/>
                </p:nvGrpSpPr>
                <p:grpSpPr>
                  <a:xfrm>
                    <a:off x="4172658" y="2331226"/>
                    <a:ext cx="3303044" cy="1058898"/>
                    <a:chOff x="4248149" y="2131581"/>
                    <a:chExt cx="3303044" cy="1058898"/>
                  </a:xfrm>
                </p:grpSpPr>
                <p:grpSp>
                  <p:nvGrpSpPr>
                    <p:cNvPr id="81" name="Group 80"/>
                    <p:cNvGrpSpPr/>
                    <p:nvPr/>
                  </p:nvGrpSpPr>
                  <p:grpSpPr>
                    <a:xfrm>
                      <a:off x="4248149" y="2131581"/>
                      <a:ext cx="886365" cy="999810"/>
                      <a:chOff x="4467524" y="4396577"/>
                      <a:chExt cx="2633579" cy="2682750"/>
                    </a:xfrm>
                  </p:grpSpPr>
                  <p:grpSp>
                    <p:nvGrpSpPr>
                      <p:cNvPr id="96" name="Group 95"/>
                      <p:cNvGrpSpPr/>
                      <p:nvPr/>
                    </p:nvGrpSpPr>
                    <p:grpSpPr>
                      <a:xfrm>
                        <a:off x="4467524" y="5372353"/>
                        <a:ext cx="2633579" cy="1706974"/>
                        <a:chOff x="0" y="4490840"/>
                        <a:chExt cx="2633579" cy="1706974"/>
                      </a:xfrm>
                    </p:grpSpPr>
                    <p:cxnSp>
                      <p:nvCxnSpPr>
                        <p:cNvPr id="98" name="Straight Connector 97"/>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99" name="Group 98"/>
                        <p:cNvGrpSpPr/>
                        <p:nvPr/>
                      </p:nvGrpSpPr>
                      <p:grpSpPr>
                        <a:xfrm>
                          <a:off x="324287" y="4490840"/>
                          <a:ext cx="2132506" cy="1706974"/>
                          <a:chOff x="295861" y="4451684"/>
                          <a:chExt cx="2132506" cy="1706974"/>
                        </a:xfrm>
                      </p:grpSpPr>
                      <p:grpSp>
                        <p:nvGrpSpPr>
                          <p:cNvPr id="100" name="Group 99"/>
                          <p:cNvGrpSpPr/>
                          <p:nvPr/>
                        </p:nvGrpSpPr>
                        <p:grpSpPr>
                          <a:xfrm>
                            <a:off x="1793048" y="4685929"/>
                            <a:ext cx="635319" cy="436640"/>
                            <a:chOff x="3676315" y="3728131"/>
                            <a:chExt cx="914400" cy="632648"/>
                          </a:xfrm>
                        </p:grpSpPr>
                        <p:sp>
                          <p:nvSpPr>
                            <p:cNvPr id="104" name="Rectangle 103"/>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Oval 104"/>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1" name="Rectangle 100"/>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lumMod val="95000"/>
                                  <a:lumOff val="5000"/>
                                </a:schemeClr>
                              </a:solidFill>
                            </a:endParaRPr>
                          </a:p>
                        </p:txBody>
                      </p:sp>
                    </p:grpSp>
                  </p:grpSp>
                  <p:sp>
                    <p:nvSpPr>
                      <p:cNvPr id="97" name="Rectangle 96"/>
                      <p:cNvSpPr/>
                      <p:nvPr/>
                    </p:nvSpPr>
                    <p:spPr>
                      <a:xfrm rot="16200000">
                        <a:off x="5868099" y="5128682"/>
                        <a:ext cx="1606873" cy="142663"/>
                      </a:xfrm>
                      <a:prstGeom prst="rect">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6" name="Group 85"/>
                    <p:cNvGrpSpPr/>
                    <p:nvPr/>
                  </p:nvGrpSpPr>
                  <p:grpSpPr>
                    <a:xfrm>
                      <a:off x="6264275" y="2554322"/>
                      <a:ext cx="886365" cy="636157"/>
                      <a:chOff x="0" y="4490840"/>
                      <a:chExt cx="2633579" cy="1706974"/>
                    </a:xfrm>
                  </p:grpSpPr>
                  <p:cxnSp>
                    <p:nvCxnSpPr>
                      <p:cNvPr id="88" name="Straight Connector 87"/>
                      <p:cNvCxnSpPr/>
                      <p:nvPr/>
                    </p:nvCxnSpPr>
                    <p:spPr>
                      <a:xfrm>
                        <a:off x="0" y="5122569"/>
                        <a:ext cx="2633579" cy="0"/>
                      </a:xfrm>
                      <a:prstGeom prst="line">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324287" y="4490840"/>
                        <a:ext cx="2132506" cy="1706974"/>
                        <a:chOff x="295861" y="4451684"/>
                        <a:chExt cx="2132506" cy="1706974"/>
                      </a:xfrm>
                    </p:grpSpPr>
                    <p:grpSp>
                      <p:nvGrpSpPr>
                        <p:cNvPr id="90" name="Group 89"/>
                        <p:cNvGrpSpPr/>
                        <p:nvPr/>
                      </p:nvGrpSpPr>
                      <p:grpSpPr>
                        <a:xfrm>
                          <a:off x="1793048" y="4685929"/>
                          <a:ext cx="635319" cy="436640"/>
                          <a:chOff x="3676315" y="3728131"/>
                          <a:chExt cx="914400" cy="632648"/>
                        </a:xfrm>
                      </p:grpSpPr>
                      <p:sp>
                        <p:nvSpPr>
                          <p:cNvPr id="94" name="Rectangle 93"/>
                          <p:cNvSpPr/>
                          <p:nvPr/>
                        </p:nvSpPr>
                        <p:spPr>
                          <a:xfrm>
                            <a:off x="3676315" y="3783263"/>
                            <a:ext cx="914400" cy="4678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p:cNvSpPr/>
                          <p:nvPr/>
                        </p:nvSpPr>
                        <p:spPr>
                          <a:xfrm>
                            <a:off x="3997158" y="3728131"/>
                            <a:ext cx="499978" cy="632648"/>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1" name="Rectangle 90"/>
                        <p:cNvSpPr/>
                        <p:nvPr/>
                      </p:nvSpPr>
                      <p:spPr>
                        <a:xfrm>
                          <a:off x="295861" y="4451684"/>
                          <a:ext cx="1375192" cy="595227"/>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p:cNvSpPr/>
                        <p:nvPr/>
                      </p:nvSpPr>
                      <p:spPr>
                        <a:xfrm>
                          <a:off x="863114" y="5123355"/>
                          <a:ext cx="929934" cy="1035303"/>
                        </a:xfrm>
                        <a:prstGeom prst="ellipse">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p:cNvSpPr/>
                        <p:nvPr/>
                      </p:nvSpPr>
                      <p:spPr>
                        <a:xfrm>
                          <a:off x="962537" y="5230300"/>
                          <a:ext cx="735252" cy="821408"/>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lumMod val="95000"/>
                                <a:lumOff val="5000"/>
                              </a:schemeClr>
                            </a:solidFill>
                          </a:endParaRPr>
                        </a:p>
                      </p:txBody>
                    </p:sp>
                  </p:grpSp>
                </p:grpSp>
                <p:sp>
                  <p:nvSpPr>
                    <p:cNvPr id="83" name="Rectangle 82"/>
                    <p:cNvSpPr/>
                    <p:nvPr/>
                  </p:nvSpPr>
                  <p:spPr>
                    <a:xfrm rot="1499448">
                      <a:off x="6952342" y="2808334"/>
                      <a:ext cx="598851" cy="88130"/>
                    </a:xfrm>
                    <a:prstGeom prst="rect">
                      <a:avLst/>
                    </a:prstGeom>
                    <a:solidFill>
                      <a:srgbClr val="008000">
                        <a:alpha val="82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ight Arrow 84"/>
                    <p:cNvSpPr/>
                    <p:nvPr/>
                  </p:nvSpPr>
                  <p:spPr>
                    <a:xfrm>
                      <a:off x="5387474" y="2641621"/>
                      <a:ext cx="591049" cy="202876"/>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5" name="Group 74"/>
                  <p:cNvGrpSpPr/>
                  <p:nvPr/>
                </p:nvGrpSpPr>
                <p:grpSpPr>
                  <a:xfrm>
                    <a:off x="4180504" y="2990670"/>
                    <a:ext cx="109143" cy="292943"/>
                    <a:chOff x="4180504" y="2990670"/>
                    <a:chExt cx="109143" cy="292943"/>
                  </a:xfrm>
                </p:grpSpPr>
                <p:sp>
                  <p:nvSpPr>
                    <p:cNvPr id="79" name="Rectangle 78"/>
                    <p:cNvSpPr/>
                    <p:nvPr/>
                  </p:nvSpPr>
                  <p:spPr>
                    <a:xfrm>
                      <a:off x="4191777" y="2990670"/>
                      <a:ext cx="85307" cy="170397"/>
                    </a:xfrm>
                    <a:prstGeom prst="rect">
                      <a:avLst/>
                    </a:prstGeom>
                    <a:solidFill>
                      <a:schemeClr val="tx1">
                        <a:lumMod val="75000"/>
                        <a:lumOff val="2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4180504" y="3161067"/>
                      <a:ext cx="109143" cy="122546"/>
                    </a:xfrm>
                    <a:prstGeom prst="ellipse">
                      <a:avLst/>
                    </a:prstGeom>
                    <a:solidFill>
                      <a:schemeClr val="bg1">
                        <a:lumMod val="8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6" name="Group 75"/>
                  <p:cNvGrpSpPr/>
                  <p:nvPr/>
                </p:nvGrpSpPr>
                <p:grpSpPr>
                  <a:xfrm>
                    <a:off x="6188784" y="3043709"/>
                    <a:ext cx="109143" cy="292943"/>
                    <a:chOff x="4180504" y="2990670"/>
                    <a:chExt cx="109143" cy="292943"/>
                  </a:xfrm>
                </p:grpSpPr>
                <p:sp>
                  <p:nvSpPr>
                    <p:cNvPr id="77" name="Rectangle 76"/>
                    <p:cNvSpPr/>
                    <p:nvPr/>
                  </p:nvSpPr>
                  <p:spPr>
                    <a:xfrm>
                      <a:off x="4191777" y="2990670"/>
                      <a:ext cx="85307" cy="170397"/>
                    </a:xfrm>
                    <a:prstGeom prst="rect">
                      <a:avLst/>
                    </a:prstGeom>
                    <a:solidFill>
                      <a:schemeClr val="tx1">
                        <a:lumMod val="75000"/>
                        <a:lumOff val="2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4180504" y="3161067"/>
                      <a:ext cx="109143" cy="122546"/>
                    </a:xfrm>
                    <a:prstGeom prst="ellipse">
                      <a:avLst/>
                    </a:prstGeom>
                    <a:solidFill>
                      <a:schemeClr val="bg1">
                        <a:lumMod val="85000"/>
                        <a:alpha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5" name="Rectangle 4"/>
                <p:cNvSpPr/>
                <p:nvPr/>
              </p:nvSpPr>
              <p:spPr>
                <a:xfrm>
                  <a:off x="2135798" y="4023895"/>
                  <a:ext cx="213825" cy="553237"/>
                </a:xfrm>
                <a:prstGeom prst="rect">
                  <a:avLst/>
                </a:prstGeom>
                <a:pattFill prst="wdUpDiag">
                  <a:fgClr>
                    <a:prstClr val="black"/>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Can 106"/>
                <p:cNvSpPr/>
                <p:nvPr/>
              </p:nvSpPr>
              <p:spPr>
                <a:xfrm>
                  <a:off x="4971547" y="5089576"/>
                  <a:ext cx="255505" cy="607242"/>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Rectangle 105"/>
                <p:cNvSpPr/>
                <p:nvPr/>
              </p:nvSpPr>
              <p:spPr>
                <a:xfrm>
                  <a:off x="4692316" y="5261624"/>
                  <a:ext cx="695158" cy="280919"/>
                </a:xfrm>
                <a:prstGeom prst="rect">
                  <a:avLst/>
                </a:prstGeom>
                <a:pattFill prst="wdUpDiag">
                  <a:fgClr>
                    <a:prstClr val="black"/>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Freeform 18"/>
              <p:cNvSpPr/>
              <p:nvPr/>
            </p:nvSpPr>
            <p:spPr>
              <a:xfrm>
                <a:off x="4161121" y="5360448"/>
                <a:ext cx="561473" cy="678070"/>
              </a:xfrm>
              <a:custGeom>
                <a:avLst/>
                <a:gdLst>
                  <a:gd name="connsiteX0" fmla="*/ 0 w 561473"/>
                  <a:gd name="connsiteY0" fmla="*/ 21533 h 678070"/>
                  <a:gd name="connsiteX1" fmla="*/ 494631 w 561473"/>
                  <a:gd name="connsiteY1" fmla="*/ 75006 h 678070"/>
                  <a:gd name="connsiteX2" fmla="*/ 548105 w 561473"/>
                  <a:gd name="connsiteY2" fmla="*/ 636480 h 678070"/>
                  <a:gd name="connsiteX3" fmla="*/ 561473 w 561473"/>
                  <a:gd name="connsiteY3" fmla="*/ 636480 h 678070"/>
                </a:gdLst>
                <a:ahLst/>
                <a:cxnLst>
                  <a:cxn ang="0">
                    <a:pos x="connsiteX0" y="connsiteY0"/>
                  </a:cxn>
                  <a:cxn ang="0">
                    <a:pos x="connsiteX1" y="connsiteY1"/>
                  </a:cxn>
                  <a:cxn ang="0">
                    <a:pos x="connsiteX2" y="connsiteY2"/>
                  </a:cxn>
                  <a:cxn ang="0">
                    <a:pos x="connsiteX3" y="connsiteY3"/>
                  </a:cxn>
                </a:cxnLst>
                <a:rect l="l" t="t" r="r" b="b"/>
                <a:pathLst>
                  <a:path w="561473" h="678070">
                    <a:moveTo>
                      <a:pt x="0" y="21533"/>
                    </a:moveTo>
                    <a:cubicBezTo>
                      <a:pt x="201640" y="-2976"/>
                      <a:pt x="403280" y="-27485"/>
                      <a:pt x="494631" y="75006"/>
                    </a:cubicBezTo>
                    <a:cubicBezTo>
                      <a:pt x="585982" y="177497"/>
                      <a:pt x="536965" y="542901"/>
                      <a:pt x="548105" y="636480"/>
                    </a:cubicBezTo>
                    <a:cubicBezTo>
                      <a:pt x="559245" y="730059"/>
                      <a:pt x="561473" y="636480"/>
                      <a:pt x="561473" y="636480"/>
                    </a:cubicBezTo>
                  </a:path>
                </a:pathLst>
              </a:cu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52" name="Group 51"/>
            <p:cNvGrpSpPr/>
            <p:nvPr/>
          </p:nvGrpSpPr>
          <p:grpSpPr>
            <a:xfrm>
              <a:off x="4191601" y="4713970"/>
              <a:ext cx="1646335" cy="765122"/>
              <a:chOff x="5498337" y="5106581"/>
              <a:chExt cx="2302564" cy="1152088"/>
            </a:xfrm>
          </p:grpSpPr>
          <p:sp>
            <p:nvSpPr>
              <p:cNvPr id="53" name="Rectangle 52"/>
              <p:cNvSpPr/>
              <p:nvPr/>
            </p:nvSpPr>
            <p:spPr>
              <a:xfrm>
                <a:off x="6791158" y="5330046"/>
                <a:ext cx="975895" cy="794905"/>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4" name="Group 53"/>
              <p:cNvGrpSpPr/>
              <p:nvPr/>
            </p:nvGrpSpPr>
            <p:grpSpPr>
              <a:xfrm>
                <a:off x="5498337" y="5106581"/>
                <a:ext cx="1292821" cy="1152088"/>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55" name="Rectangle 54"/>
              <p:cNvSpPr/>
              <p:nvPr/>
            </p:nvSpPr>
            <p:spPr>
              <a:xfrm>
                <a:off x="6927226" y="5428792"/>
                <a:ext cx="873675" cy="6108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7152105" y="5637932"/>
                <a:ext cx="254000" cy="248295"/>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4" name="Group 63"/>
            <p:cNvGrpSpPr/>
            <p:nvPr/>
          </p:nvGrpSpPr>
          <p:grpSpPr>
            <a:xfrm>
              <a:off x="6492951" y="4836689"/>
              <a:ext cx="1646335" cy="765122"/>
              <a:chOff x="5498337" y="5106581"/>
              <a:chExt cx="2302564" cy="1152088"/>
            </a:xfrm>
          </p:grpSpPr>
          <p:sp>
            <p:nvSpPr>
              <p:cNvPr id="65" name="Rectangle 64"/>
              <p:cNvSpPr/>
              <p:nvPr/>
            </p:nvSpPr>
            <p:spPr>
              <a:xfrm>
                <a:off x="6791158" y="5330046"/>
                <a:ext cx="975895" cy="794905"/>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6" name="Group 65"/>
              <p:cNvGrpSpPr/>
              <p:nvPr/>
            </p:nvGrpSpPr>
            <p:grpSpPr>
              <a:xfrm>
                <a:off x="5498337" y="5106581"/>
                <a:ext cx="1292821" cy="1152088"/>
                <a:chOff x="936624" y="3121025"/>
                <a:chExt cx="857251" cy="736600"/>
              </a:xfrm>
            </p:grpSpPr>
            <p:sp>
              <p:nvSpPr>
                <p:cNvPr id="69" name="Rectangle 6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Rectangle 7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Rounded Rectangle 7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ounded Rectangle 81"/>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7" name="Straight Connector 86"/>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7" name="Rectangle 66"/>
              <p:cNvSpPr/>
              <p:nvPr/>
            </p:nvSpPr>
            <p:spPr>
              <a:xfrm>
                <a:off x="6927226" y="5204853"/>
                <a:ext cx="873675" cy="10538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7152105" y="5637932"/>
                <a:ext cx="254000" cy="248295"/>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116" name="Picture 115"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117" name="Picture 116"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607352977"/>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sz="3600" dirty="0" smtClean="0"/>
              <a:t>Moving Objects with your Robot</a:t>
            </a:r>
            <a:endParaRPr lang="en-US" sz="3600" dirty="0"/>
          </a:p>
        </p:txBody>
      </p:sp>
      <p:sp>
        <p:nvSpPr>
          <p:cNvPr id="3" name="Content Placeholder 2"/>
          <p:cNvSpPr>
            <a:spLocks noGrp="1"/>
          </p:cNvSpPr>
          <p:nvPr>
            <p:ph idx="1"/>
          </p:nvPr>
        </p:nvSpPr>
        <p:spPr>
          <a:xfrm>
            <a:off x="574310" y="828912"/>
            <a:ext cx="8591550" cy="4525963"/>
          </a:xfrm>
        </p:spPr>
        <p:txBody>
          <a:bodyPr>
            <a:normAutofit/>
          </a:bodyPr>
          <a:lstStyle/>
          <a:p>
            <a:pPr marL="0" indent="0">
              <a:buNone/>
            </a:pPr>
            <a:r>
              <a:rPr lang="en-US" sz="1900" dirty="0" smtClean="0"/>
              <a:t>Claws/Grippers</a:t>
            </a:r>
          </a:p>
          <a:p>
            <a:pPr marL="0" indent="0">
              <a:buNone/>
            </a:pPr>
            <a:r>
              <a:rPr lang="en-US" sz="1900" dirty="0" smtClean="0"/>
              <a:t>Engineering*</a:t>
            </a:r>
          </a:p>
          <a:p>
            <a:pPr marL="0" indent="0">
              <a:buNone/>
            </a:pPr>
            <a:r>
              <a:rPr lang="en-US" sz="1900" dirty="0" smtClean="0"/>
              <a:t>A structure can be built onto the servo(arm) on your demo bot that can be closed and opened to grab an object</a:t>
            </a:r>
          </a:p>
          <a:p>
            <a:pPr marL="914400" lvl="1" indent="-514350">
              <a:buFont typeface="Arial"/>
              <a:buChar char="•"/>
            </a:pPr>
            <a:r>
              <a:rPr lang="en-US" sz="1900" dirty="0" smtClean="0"/>
              <a:t>You can build this out of LEGO and KMP</a:t>
            </a:r>
          </a:p>
          <a:p>
            <a:pPr marL="1314450" lvl="2" indent="-514350">
              <a:buFont typeface="Courier New"/>
              <a:buChar char="o"/>
            </a:pPr>
            <a:r>
              <a:rPr lang="en-US" sz="1900" dirty="0" smtClean="0"/>
              <a:t>There are a lot of photos of claws and grabbers on YouTube, the Botball webpage and the Botball Educational Robotics Facebook page </a:t>
            </a:r>
          </a:p>
          <a:p>
            <a:pPr marL="914400" lvl="1" indent="-514350">
              <a:buFont typeface="Arial"/>
              <a:buChar char="•"/>
            </a:pPr>
            <a:r>
              <a:rPr lang="en-US" sz="1900" dirty="0" smtClean="0"/>
              <a:t>The easiest and first grabber to build has a static (unmovable) side and a side with a servo that closes</a:t>
            </a:r>
          </a:p>
          <a:p>
            <a:pPr marL="1314450" lvl="2" indent="-514350">
              <a:buFont typeface="Courier New"/>
              <a:buChar char="o"/>
            </a:pPr>
            <a:r>
              <a:rPr lang="en-US" sz="1900" dirty="0" smtClean="0"/>
              <a:t>Write a function for opening and closing the servo</a:t>
            </a:r>
          </a:p>
          <a:p>
            <a:pPr marL="914400" lvl="1" indent="-514350">
              <a:buFont typeface="Arial"/>
              <a:buChar char="•"/>
            </a:pPr>
            <a:r>
              <a:rPr lang="en-US" sz="1900" dirty="0" smtClean="0"/>
              <a:t>You can use two servos, one to raise and lower the claw/gripper and one to open and close the claw/gripper</a:t>
            </a:r>
          </a:p>
        </p:txBody>
      </p:sp>
      <p:grpSp>
        <p:nvGrpSpPr>
          <p:cNvPr id="25" name="Group 24"/>
          <p:cNvGrpSpPr/>
          <p:nvPr/>
        </p:nvGrpSpPr>
        <p:grpSpPr>
          <a:xfrm>
            <a:off x="2098969" y="4911553"/>
            <a:ext cx="4918440" cy="1092486"/>
            <a:chOff x="1035571" y="5051407"/>
            <a:chExt cx="6610076" cy="1468233"/>
          </a:xfrm>
        </p:grpSpPr>
        <p:grpSp>
          <p:nvGrpSpPr>
            <p:cNvPr id="18" name="Group 17"/>
            <p:cNvGrpSpPr/>
            <p:nvPr/>
          </p:nvGrpSpPr>
          <p:grpSpPr>
            <a:xfrm>
              <a:off x="1035571" y="5111547"/>
              <a:ext cx="3137138" cy="1408093"/>
              <a:chOff x="1035571" y="5111547"/>
              <a:chExt cx="3137138" cy="1408093"/>
            </a:xfrm>
          </p:grpSpPr>
          <p:sp>
            <p:nvSpPr>
              <p:cNvPr id="125" name="Rectangle 124"/>
              <p:cNvSpPr/>
              <p:nvPr/>
            </p:nvSpPr>
            <p:spPr>
              <a:xfrm>
                <a:off x="1035571" y="5415015"/>
                <a:ext cx="1814570" cy="789018"/>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p:cNvSpPr/>
              <p:nvPr/>
            </p:nvSpPr>
            <p:spPr>
              <a:xfrm>
                <a:off x="1389636" y="5457501"/>
                <a:ext cx="885155" cy="7890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Rectangle 126"/>
              <p:cNvSpPr/>
              <p:nvPr/>
            </p:nvSpPr>
            <p:spPr>
              <a:xfrm>
                <a:off x="1566664" y="5597096"/>
                <a:ext cx="575351" cy="467341"/>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Rounded Rectangle 127"/>
              <p:cNvSpPr/>
              <p:nvPr/>
            </p:nvSpPr>
            <p:spPr>
              <a:xfrm>
                <a:off x="1566664" y="6246519"/>
                <a:ext cx="442577" cy="273121"/>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Rounded Rectangle 128"/>
              <p:cNvSpPr/>
              <p:nvPr/>
            </p:nvSpPr>
            <p:spPr>
              <a:xfrm>
                <a:off x="1610922" y="5111547"/>
                <a:ext cx="442577" cy="273121"/>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1" name="Straight Connector 130"/>
              <p:cNvCxnSpPr/>
              <p:nvPr/>
            </p:nvCxnSpPr>
            <p:spPr>
              <a:xfrm>
                <a:off x="2633245" y="5457501"/>
                <a:ext cx="1228455"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2423923" y="5929871"/>
                <a:ext cx="1437777" cy="182082"/>
                <a:chOff x="3978970" y="5838830"/>
                <a:chExt cx="1437777" cy="182082"/>
              </a:xfrm>
            </p:grpSpPr>
            <p:sp>
              <p:nvSpPr>
                <p:cNvPr id="130" name="Rectangle 129"/>
                <p:cNvSpPr/>
                <p:nvPr/>
              </p:nvSpPr>
              <p:spPr>
                <a:xfrm>
                  <a:off x="3978970" y="5864746"/>
                  <a:ext cx="442577" cy="14786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4175330" y="5838830"/>
                  <a:ext cx="220299" cy="182082"/>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9" name="Straight Connector 138"/>
                <p:cNvCxnSpPr/>
                <p:nvPr/>
              </p:nvCxnSpPr>
              <p:spPr>
                <a:xfrm>
                  <a:off x="4175330" y="5907639"/>
                  <a:ext cx="1241417"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141" name="Straight Connector 140"/>
              <p:cNvCxnSpPr/>
              <p:nvPr/>
            </p:nvCxnSpPr>
            <p:spPr>
              <a:xfrm flipV="1">
                <a:off x="3861701" y="5762301"/>
                <a:ext cx="311008" cy="23638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sp>
            <p:nvSpPr>
              <p:cNvPr id="142" name="Line 7"/>
              <p:cNvSpPr>
                <a:spLocks noChangeShapeType="1"/>
              </p:cNvSpPr>
              <p:nvPr/>
            </p:nvSpPr>
            <p:spPr bwMode="auto">
              <a:xfrm flipH="1" flipV="1">
                <a:off x="3641402" y="5597095"/>
                <a:ext cx="220298" cy="332774"/>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143" name="Group 142"/>
            <p:cNvGrpSpPr/>
            <p:nvPr/>
          </p:nvGrpSpPr>
          <p:grpSpPr>
            <a:xfrm>
              <a:off x="4679174" y="5051407"/>
              <a:ext cx="2966473" cy="1408093"/>
              <a:chOff x="1035571" y="5111547"/>
              <a:chExt cx="2966473" cy="1408093"/>
            </a:xfrm>
          </p:grpSpPr>
          <p:sp>
            <p:nvSpPr>
              <p:cNvPr id="144" name="Rectangle 143"/>
              <p:cNvSpPr/>
              <p:nvPr/>
            </p:nvSpPr>
            <p:spPr>
              <a:xfrm>
                <a:off x="1035571" y="5415015"/>
                <a:ext cx="1814570" cy="789018"/>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Rectangle 144"/>
              <p:cNvSpPr/>
              <p:nvPr/>
            </p:nvSpPr>
            <p:spPr>
              <a:xfrm>
                <a:off x="1389636" y="5457501"/>
                <a:ext cx="885155" cy="7890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Rectangle 145"/>
              <p:cNvSpPr/>
              <p:nvPr/>
            </p:nvSpPr>
            <p:spPr>
              <a:xfrm>
                <a:off x="1566664" y="5597096"/>
                <a:ext cx="575351" cy="467341"/>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ounded Rectangle 146"/>
              <p:cNvSpPr/>
              <p:nvPr/>
            </p:nvSpPr>
            <p:spPr>
              <a:xfrm>
                <a:off x="1566664" y="6246519"/>
                <a:ext cx="442577" cy="273121"/>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ounded Rectangle 147"/>
              <p:cNvSpPr/>
              <p:nvPr/>
            </p:nvSpPr>
            <p:spPr>
              <a:xfrm>
                <a:off x="1610922" y="5111547"/>
                <a:ext cx="442577" cy="273121"/>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9" name="Straight Connector 148"/>
              <p:cNvCxnSpPr/>
              <p:nvPr/>
            </p:nvCxnSpPr>
            <p:spPr>
              <a:xfrm>
                <a:off x="2633245" y="5457501"/>
                <a:ext cx="1228455"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150" name="Group 149"/>
              <p:cNvGrpSpPr/>
              <p:nvPr/>
            </p:nvGrpSpPr>
            <p:grpSpPr>
              <a:xfrm>
                <a:off x="2423923" y="5801175"/>
                <a:ext cx="1437777" cy="310778"/>
                <a:chOff x="3978970" y="5710134"/>
                <a:chExt cx="1437777" cy="310778"/>
              </a:xfrm>
            </p:grpSpPr>
            <p:sp>
              <p:nvSpPr>
                <p:cNvPr id="153" name="Rectangle 152"/>
                <p:cNvSpPr/>
                <p:nvPr/>
              </p:nvSpPr>
              <p:spPr>
                <a:xfrm>
                  <a:off x="3978970" y="5864746"/>
                  <a:ext cx="442577" cy="14786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4" name="Oval 153"/>
                <p:cNvSpPr/>
                <p:nvPr/>
              </p:nvSpPr>
              <p:spPr>
                <a:xfrm>
                  <a:off x="4175330" y="5838830"/>
                  <a:ext cx="220299" cy="182082"/>
                </a:xfrm>
                <a:prstGeom prst="ellipse">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5" name="Straight Connector 154"/>
                <p:cNvCxnSpPr/>
                <p:nvPr/>
              </p:nvCxnSpPr>
              <p:spPr>
                <a:xfrm flipV="1">
                  <a:off x="4175330" y="5710134"/>
                  <a:ext cx="1241417" cy="236379"/>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151" name="Straight Connector 150"/>
              <p:cNvCxnSpPr/>
              <p:nvPr/>
            </p:nvCxnSpPr>
            <p:spPr>
              <a:xfrm flipV="1">
                <a:off x="3861701" y="5501071"/>
                <a:ext cx="140343" cy="287987"/>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pic>
        <p:nvPicPr>
          <p:cNvPr id="30" name="Picture 29"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31" name="Picture 3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99073579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Recycle the Can</a:t>
            </a:r>
            <a:endParaRPr lang="en-US" dirty="0"/>
          </a:p>
        </p:txBody>
      </p:sp>
      <p:sp>
        <p:nvSpPr>
          <p:cNvPr id="3" name="Content Placeholder 2"/>
          <p:cNvSpPr>
            <a:spLocks noGrp="1"/>
          </p:cNvSpPr>
          <p:nvPr>
            <p:ph idx="1"/>
          </p:nvPr>
        </p:nvSpPr>
        <p:spPr>
          <a:xfrm>
            <a:off x="450035" y="807506"/>
            <a:ext cx="8591550" cy="4802962"/>
          </a:xfrm>
        </p:spPr>
        <p:txBody>
          <a:bodyPr>
            <a:normAutofit/>
          </a:bodyPr>
          <a:lstStyle/>
          <a:p>
            <a:pPr marL="0" indent="0">
              <a:buNone/>
            </a:pPr>
            <a:r>
              <a:rPr lang="en-US" sz="1800" dirty="0" smtClean="0"/>
              <a:t>    Robots must start on or behind the starting mark and move to the object with the </a:t>
            </a:r>
            <a:r>
              <a:rPr lang="en-US" sz="1800" dirty="0"/>
              <a:t> </a:t>
            </a:r>
            <a:r>
              <a:rPr lang="en-US" sz="1800" dirty="0" smtClean="0"/>
              <a:t>   goal of bringing the can back to the starting line.</a:t>
            </a:r>
          </a:p>
          <a:p>
            <a:pPr marL="0" indent="0">
              <a:buNone/>
            </a:pPr>
            <a:r>
              <a:rPr lang="en-US" sz="1800" dirty="0" smtClean="0"/>
              <a:t>Make the arm/claw/grabber start in the upright position and then lower itself after starting or approaching the object.</a:t>
            </a:r>
          </a:p>
          <a:p>
            <a:pPr marL="0" indent="0">
              <a:buNone/>
            </a:pPr>
            <a:r>
              <a:rPr lang="en-US" sz="1800" dirty="0" smtClean="0"/>
              <a:t>Extensions</a:t>
            </a:r>
          </a:p>
          <a:p>
            <a:pPr marL="457200" indent="-457200"/>
            <a:r>
              <a:rPr lang="en-US" sz="1800" dirty="0" smtClean="0"/>
              <a:t>Move the can to various distances</a:t>
            </a:r>
          </a:p>
          <a:p>
            <a:pPr marL="457200" indent="-457200"/>
            <a:r>
              <a:rPr lang="en-US" sz="1800" dirty="0" smtClean="0"/>
              <a:t>Make the object smaller and harder to navigate to</a:t>
            </a:r>
          </a:p>
          <a:p>
            <a:pPr marL="457200" indent="-457200"/>
            <a:r>
              <a:rPr lang="en-US" sz="1800" dirty="0" smtClean="0"/>
              <a:t>Math- have them measure the distance to the object and time the robot and then calculate rate/speed</a:t>
            </a:r>
            <a:endParaRPr lang="en-US" sz="1800" dirty="0"/>
          </a:p>
        </p:txBody>
      </p:sp>
      <p:grpSp>
        <p:nvGrpSpPr>
          <p:cNvPr id="32" name="Group 31"/>
          <p:cNvGrpSpPr/>
          <p:nvPr/>
        </p:nvGrpSpPr>
        <p:grpSpPr>
          <a:xfrm>
            <a:off x="723842" y="3643979"/>
            <a:ext cx="8043936" cy="2690700"/>
            <a:chOff x="159648" y="3657481"/>
            <a:chExt cx="9282628" cy="3105043"/>
          </a:xfrm>
        </p:grpSpPr>
        <p:grpSp>
          <p:nvGrpSpPr>
            <p:cNvPr id="30" name="Group 29"/>
            <p:cNvGrpSpPr/>
            <p:nvPr/>
          </p:nvGrpSpPr>
          <p:grpSpPr>
            <a:xfrm>
              <a:off x="159648" y="3892578"/>
              <a:ext cx="3543301" cy="1793875"/>
              <a:chOff x="217265" y="4328493"/>
              <a:chExt cx="3543301" cy="1793875"/>
            </a:xfrm>
          </p:grpSpPr>
          <p:grpSp>
            <p:nvGrpSpPr>
              <p:cNvPr id="18" name="Group 17"/>
              <p:cNvGrpSpPr/>
              <p:nvPr/>
            </p:nvGrpSpPr>
            <p:grpSpPr>
              <a:xfrm>
                <a:off x="217265" y="4328493"/>
                <a:ext cx="3543301" cy="1793875"/>
                <a:chOff x="2568574" y="4906962"/>
                <a:chExt cx="3543301" cy="1793875"/>
              </a:xfrm>
            </p:grpSpPr>
            <p:grpSp>
              <p:nvGrpSpPr>
                <p:cNvPr id="4" name="Group 3"/>
                <p:cNvGrpSpPr/>
                <p:nvPr/>
              </p:nvGrpSpPr>
              <p:grpSpPr>
                <a:xfrm>
                  <a:off x="2568574" y="4906962"/>
                  <a:ext cx="3048000" cy="1793875"/>
                  <a:chOff x="3333750" y="2095499"/>
                  <a:chExt cx="3048000"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3" name="Line 7"/>
              <p:cNvSpPr>
                <a:spLocks noChangeShapeType="1"/>
              </p:cNvSpPr>
              <p:nvPr/>
            </p:nvSpPr>
            <p:spPr bwMode="auto">
              <a:xfrm>
                <a:off x="1666875" y="5662834"/>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26" name="Group 25"/>
              <p:cNvGrpSpPr/>
              <p:nvPr/>
            </p:nvGrpSpPr>
            <p:grpSpPr>
              <a:xfrm>
                <a:off x="217265" y="5256862"/>
                <a:ext cx="877936" cy="782111"/>
                <a:chOff x="6423023" y="3764560"/>
                <a:chExt cx="877936" cy="782111"/>
              </a:xfrm>
            </p:grpSpPr>
            <p:grpSp>
              <p:nvGrpSpPr>
                <p:cNvPr id="107" name="Group 106"/>
                <p:cNvGrpSpPr/>
                <p:nvPr/>
              </p:nvGrpSpPr>
              <p:grpSpPr>
                <a:xfrm>
                  <a:off x="6423023" y="3764560"/>
                  <a:ext cx="785536" cy="782111"/>
                  <a:chOff x="936624" y="3121025"/>
                  <a:chExt cx="650877" cy="736600"/>
                </a:xfrm>
              </p:grpSpPr>
              <p:sp>
                <p:nvSpPr>
                  <p:cNvPr id="110" name="Rectangle 109"/>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ectangle 110"/>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ounded Rectangle 112"/>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ounded Rectangle 113"/>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ectangle 114"/>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6" name="Rectangle 105"/>
                <p:cNvSpPr/>
                <p:nvPr/>
              </p:nvSpPr>
              <p:spPr>
                <a:xfrm>
                  <a:off x="7120945" y="3855266"/>
                  <a:ext cx="18001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9" name="Group 28"/>
            <p:cNvGrpSpPr/>
            <p:nvPr/>
          </p:nvGrpSpPr>
          <p:grpSpPr>
            <a:xfrm>
              <a:off x="2894074" y="4968649"/>
              <a:ext cx="3543301" cy="1793875"/>
              <a:chOff x="4350113" y="4918192"/>
              <a:chExt cx="3543301" cy="1793875"/>
            </a:xfrm>
          </p:grpSpPr>
          <p:grpSp>
            <p:nvGrpSpPr>
              <p:cNvPr id="27" name="Group 26"/>
              <p:cNvGrpSpPr/>
              <p:nvPr/>
            </p:nvGrpSpPr>
            <p:grpSpPr>
              <a:xfrm>
                <a:off x="4350113" y="4918192"/>
                <a:ext cx="3543301" cy="1793875"/>
                <a:chOff x="4248149" y="4894263"/>
                <a:chExt cx="3543301" cy="1793875"/>
              </a:xfrm>
            </p:grpSpPr>
            <p:grpSp>
              <p:nvGrpSpPr>
                <p:cNvPr id="19" name="Group 18"/>
                <p:cNvGrpSpPr/>
                <p:nvPr/>
              </p:nvGrpSpPr>
              <p:grpSpPr>
                <a:xfrm>
                  <a:off x="4248149" y="4894263"/>
                  <a:ext cx="3543301" cy="1793875"/>
                  <a:chOff x="2568574" y="4906962"/>
                  <a:chExt cx="3543301" cy="1793875"/>
                </a:xfrm>
              </p:grpSpPr>
              <p:grpSp>
                <p:nvGrpSpPr>
                  <p:cNvPr id="20" name="Group 19"/>
                  <p:cNvGrpSpPr/>
                  <p:nvPr/>
                </p:nvGrpSpPr>
                <p:grpSpPr>
                  <a:xfrm>
                    <a:off x="2568574" y="4906962"/>
                    <a:ext cx="3048000" cy="1793875"/>
                    <a:chOff x="3333750" y="2095499"/>
                    <a:chExt cx="3048000" cy="1793875"/>
                  </a:xfrm>
                </p:grpSpPr>
                <p:sp>
                  <p:nvSpPr>
                    <p:cNvPr id="23" name="Rectangle 22"/>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22" name="TextBox 21"/>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117" name="Group 116"/>
                <p:cNvGrpSpPr/>
                <p:nvPr/>
              </p:nvGrpSpPr>
              <p:grpSpPr>
                <a:xfrm>
                  <a:off x="5245513" y="5408565"/>
                  <a:ext cx="1815587" cy="782111"/>
                  <a:chOff x="6423024" y="3764560"/>
                  <a:chExt cx="1815587" cy="782111"/>
                </a:xfrm>
              </p:grpSpPr>
              <p:sp>
                <p:nvSpPr>
                  <p:cNvPr id="118" name="Rectangle 117"/>
                  <p:cNvSpPr/>
                  <p:nvPr/>
                </p:nvSpPr>
                <p:spPr>
                  <a:xfrm>
                    <a:off x="7457631" y="3916262"/>
                    <a:ext cx="780980" cy="539632"/>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9" name="Group 118"/>
                  <p:cNvGrpSpPr/>
                  <p:nvPr/>
                </p:nvGrpSpPr>
                <p:grpSpPr>
                  <a:xfrm>
                    <a:off x="6423024" y="3764560"/>
                    <a:ext cx="1034607" cy="782111"/>
                    <a:chOff x="936624" y="3121025"/>
                    <a:chExt cx="857251" cy="736600"/>
                  </a:xfrm>
                </p:grpSpPr>
                <p:sp>
                  <p:nvSpPr>
                    <p:cNvPr id="121" name="Rectangle 12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Rectangle 12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ounded Rectangle 12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7" name="Straight Connector 126"/>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20" name="Rectangle 119"/>
                  <p:cNvSpPr/>
                  <p:nvPr/>
                </p:nvSpPr>
                <p:spPr>
                  <a:xfrm>
                    <a:off x="7541078" y="3994312"/>
                    <a:ext cx="609806" cy="414654"/>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28" name="Oval 127"/>
              <p:cNvSpPr/>
              <p:nvPr/>
            </p:nvSpPr>
            <p:spPr>
              <a:xfrm flipV="1">
                <a:off x="6574813" y="5717943"/>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Line 7"/>
              <p:cNvSpPr>
                <a:spLocks noChangeShapeType="1"/>
              </p:cNvSpPr>
              <p:nvPr/>
            </p:nvSpPr>
            <p:spPr bwMode="auto">
              <a:xfrm flipH="1">
                <a:off x="5475425" y="6450174"/>
                <a:ext cx="726424"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31" name="Group 30"/>
            <p:cNvGrpSpPr/>
            <p:nvPr/>
          </p:nvGrpSpPr>
          <p:grpSpPr>
            <a:xfrm>
              <a:off x="5898975" y="3657481"/>
              <a:ext cx="3543301" cy="1793875"/>
              <a:chOff x="5941419" y="3431555"/>
              <a:chExt cx="3543301" cy="1793875"/>
            </a:xfrm>
          </p:grpSpPr>
          <p:grpSp>
            <p:nvGrpSpPr>
              <p:cNvPr id="141" name="Group 140"/>
              <p:cNvGrpSpPr/>
              <p:nvPr/>
            </p:nvGrpSpPr>
            <p:grpSpPr>
              <a:xfrm>
                <a:off x="5941419" y="3431555"/>
                <a:ext cx="3543301" cy="1793875"/>
                <a:chOff x="4350113" y="4918192"/>
                <a:chExt cx="3543301" cy="1793875"/>
              </a:xfrm>
            </p:grpSpPr>
            <p:grpSp>
              <p:nvGrpSpPr>
                <p:cNvPr id="145" name="Group 144"/>
                <p:cNvGrpSpPr/>
                <p:nvPr/>
              </p:nvGrpSpPr>
              <p:grpSpPr>
                <a:xfrm>
                  <a:off x="4350113" y="4918192"/>
                  <a:ext cx="3543301" cy="1793875"/>
                  <a:chOff x="2568574" y="4906962"/>
                  <a:chExt cx="3543301" cy="1793875"/>
                </a:xfrm>
              </p:grpSpPr>
              <p:grpSp>
                <p:nvGrpSpPr>
                  <p:cNvPr id="157" name="Group 156"/>
                  <p:cNvGrpSpPr/>
                  <p:nvPr/>
                </p:nvGrpSpPr>
                <p:grpSpPr>
                  <a:xfrm>
                    <a:off x="2568574" y="4906962"/>
                    <a:ext cx="3048000" cy="1793875"/>
                    <a:chOff x="3333750" y="2095499"/>
                    <a:chExt cx="3048000" cy="1793875"/>
                  </a:xfrm>
                </p:grpSpPr>
                <p:sp>
                  <p:nvSpPr>
                    <p:cNvPr id="160" name="Rectangle 159"/>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1" name="Straight Connector 160"/>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8" name="TextBox 157"/>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59" name="TextBox 158"/>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144" name="Line 7"/>
                <p:cNvSpPr>
                  <a:spLocks noChangeShapeType="1"/>
                </p:cNvSpPr>
                <p:nvPr/>
              </p:nvSpPr>
              <p:spPr bwMode="auto">
                <a:xfrm flipH="1">
                  <a:off x="5475425" y="6450174"/>
                  <a:ext cx="726424"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130" name="Group 129"/>
              <p:cNvGrpSpPr/>
              <p:nvPr/>
            </p:nvGrpSpPr>
            <p:grpSpPr>
              <a:xfrm rot="10800000">
                <a:off x="7053767" y="3959380"/>
                <a:ext cx="1859195" cy="782111"/>
                <a:chOff x="6423024" y="3764560"/>
                <a:chExt cx="1859195" cy="782111"/>
              </a:xfrm>
            </p:grpSpPr>
            <p:sp>
              <p:nvSpPr>
                <p:cNvPr id="131" name="Rectangle 130"/>
                <p:cNvSpPr/>
                <p:nvPr/>
              </p:nvSpPr>
              <p:spPr>
                <a:xfrm>
                  <a:off x="7457631" y="3916262"/>
                  <a:ext cx="780980" cy="539632"/>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2" name="Group 131"/>
                <p:cNvGrpSpPr/>
                <p:nvPr/>
              </p:nvGrpSpPr>
              <p:grpSpPr>
                <a:xfrm>
                  <a:off x="6423024" y="3764560"/>
                  <a:ext cx="1034607" cy="782111"/>
                  <a:chOff x="936624" y="3121025"/>
                  <a:chExt cx="857251" cy="736600"/>
                </a:xfrm>
              </p:grpSpPr>
              <p:sp>
                <p:nvSpPr>
                  <p:cNvPr id="134" name="Rectangle 133"/>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ectangle 134"/>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ectangle 135"/>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ounded Rectangle 136"/>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ounded Rectangle 137"/>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Rectangle 138"/>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0" name="Straight Connector 139"/>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33" name="Rectangle 132"/>
                <p:cNvSpPr/>
                <p:nvPr/>
              </p:nvSpPr>
              <p:spPr>
                <a:xfrm>
                  <a:off x="7554042" y="3982631"/>
                  <a:ext cx="728177" cy="4146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2" name="Oval 161"/>
              <p:cNvSpPr/>
              <p:nvPr/>
            </p:nvSpPr>
            <p:spPr>
              <a:xfrm flipV="1">
                <a:off x="7473391" y="4226751"/>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Rectangle 162"/>
              <p:cNvSpPr/>
              <p:nvPr/>
            </p:nvSpPr>
            <p:spPr>
              <a:xfrm rot="16200000">
                <a:off x="6909971" y="4104921"/>
                <a:ext cx="728177" cy="4146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66" name="Picture 65"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67" name="Picture 6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8664316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Recycle the Can(s)</a:t>
            </a:r>
            <a:endParaRPr lang="en-US" dirty="0"/>
          </a:p>
        </p:txBody>
      </p:sp>
      <p:sp>
        <p:nvSpPr>
          <p:cNvPr id="3" name="Content Placeholder 2"/>
          <p:cNvSpPr>
            <a:spLocks noGrp="1"/>
          </p:cNvSpPr>
          <p:nvPr>
            <p:ph idx="1"/>
          </p:nvPr>
        </p:nvSpPr>
        <p:spPr>
          <a:xfrm>
            <a:off x="681100" y="880383"/>
            <a:ext cx="8591550" cy="4802962"/>
          </a:xfrm>
        </p:spPr>
        <p:txBody>
          <a:bodyPr>
            <a:normAutofit/>
          </a:bodyPr>
          <a:lstStyle/>
          <a:p>
            <a:pPr marL="0" indent="0">
              <a:buNone/>
            </a:pPr>
            <a:r>
              <a:rPr lang="en-US" sz="2400" dirty="0" smtClean="0"/>
              <a:t>Same as recycle the can only with more objects</a:t>
            </a:r>
          </a:p>
          <a:p>
            <a:pPr lvl="1">
              <a:buFont typeface="Arial"/>
              <a:buChar char="•"/>
            </a:pPr>
            <a:r>
              <a:rPr lang="en-US" sz="2000" u="sng" dirty="0"/>
              <a:t>Place the items at known or set locations </a:t>
            </a:r>
          </a:p>
          <a:p>
            <a:pPr lvl="2">
              <a:buFont typeface="Courier New"/>
              <a:buChar char="o"/>
            </a:pPr>
            <a:r>
              <a:rPr lang="en-US" sz="2000" dirty="0"/>
              <a:t>This is because </a:t>
            </a:r>
            <a:r>
              <a:rPr lang="en-US" sz="2000" dirty="0" smtClean="0"/>
              <a:t>you </a:t>
            </a:r>
            <a:r>
              <a:rPr lang="en-US" sz="2000" dirty="0"/>
              <a:t>are still </a:t>
            </a:r>
            <a:r>
              <a:rPr lang="en-US" sz="2000" dirty="0" smtClean="0"/>
              <a:t>“dead reckoning”, </a:t>
            </a:r>
            <a:r>
              <a:rPr lang="en-US" sz="2000" dirty="0"/>
              <a:t>once we learn more logic and decision making, we </a:t>
            </a:r>
            <a:r>
              <a:rPr lang="en-US" sz="2000" dirty="0" smtClean="0"/>
              <a:t>can program smarter robots that will </a:t>
            </a:r>
            <a:r>
              <a:rPr lang="en-US" sz="2000" dirty="0"/>
              <a:t>use sensors to locate and find the objects, which can then be tagged and removed</a:t>
            </a:r>
          </a:p>
          <a:p>
            <a:pPr marL="0" indent="0">
              <a:buNone/>
            </a:pPr>
            <a:endParaRPr lang="en-US" sz="2400" dirty="0"/>
          </a:p>
        </p:txBody>
      </p:sp>
      <p:grpSp>
        <p:nvGrpSpPr>
          <p:cNvPr id="30" name="Group 29"/>
          <p:cNvGrpSpPr/>
          <p:nvPr/>
        </p:nvGrpSpPr>
        <p:grpSpPr>
          <a:xfrm>
            <a:off x="125906" y="3631445"/>
            <a:ext cx="2603014" cy="1531982"/>
            <a:chOff x="217265" y="4328493"/>
            <a:chExt cx="3048000" cy="1793875"/>
          </a:xfrm>
        </p:grpSpPr>
        <p:grpSp>
          <p:nvGrpSpPr>
            <p:cNvPr id="18" name="Group 17"/>
            <p:cNvGrpSpPr/>
            <p:nvPr/>
          </p:nvGrpSpPr>
          <p:grpSpPr>
            <a:xfrm>
              <a:off x="217265" y="4328493"/>
              <a:ext cx="3048000" cy="1793875"/>
              <a:chOff x="2568574" y="4906962"/>
              <a:chExt cx="3048000" cy="1793875"/>
            </a:xfrm>
          </p:grpSpPr>
          <p:grpSp>
            <p:nvGrpSpPr>
              <p:cNvPr id="4" name="Group 3"/>
              <p:cNvGrpSpPr/>
              <p:nvPr/>
            </p:nvGrpSpPr>
            <p:grpSpPr>
              <a:xfrm>
                <a:off x="2568574" y="4906962"/>
                <a:ext cx="3048000" cy="1793875"/>
                <a:chOff x="3333750" y="2095499"/>
                <a:chExt cx="3048000"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3" name="Line 7"/>
            <p:cNvSpPr>
              <a:spLocks noChangeShapeType="1"/>
            </p:cNvSpPr>
            <p:nvPr/>
          </p:nvSpPr>
          <p:spPr bwMode="auto">
            <a:xfrm>
              <a:off x="1581420" y="5347669"/>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26" name="Group 25"/>
            <p:cNvGrpSpPr/>
            <p:nvPr/>
          </p:nvGrpSpPr>
          <p:grpSpPr>
            <a:xfrm>
              <a:off x="217265" y="5256862"/>
              <a:ext cx="877936" cy="782111"/>
              <a:chOff x="6423023" y="3764560"/>
              <a:chExt cx="877936" cy="782111"/>
            </a:xfrm>
          </p:grpSpPr>
          <p:grpSp>
            <p:nvGrpSpPr>
              <p:cNvPr id="107" name="Group 106"/>
              <p:cNvGrpSpPr/>
              <p:nvPr/>
            </p:nvGrpSpPr>
            <p:grpSpPr>
              <a:xfrm>
                <a:off x="6423023" y="3764560"/>
                <a:ext cx="785536" cy="782111"/>
                <a:chOff x="936624" y="3121025"/>
                <a:chExt cx="650877" cy="736600"/>
              </a:xfrm>
            </p:grpSpPr>
            <p:sp>
              <p:nvSpPr>
                <p:cNvPr id="110" name="Rectangle 109"/>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ectangle 110"/>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ounded Rectangle 112"/>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ounded Rectangle 113"/>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ectangle 114"/>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6" name="Rectangle 105"/>
              <p:cNvSpPr/>
              <p:nvPr/>
            </p:nvSpPr>
            <p:spPr>
              <a:xfrm>
                <a:off x="7120945" y="3855266"/>
                <a:ext cx="18001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9" name="Group 28"/>
          <p:cNvGrpSpPr/>
          <p:nvPr/>
        </p:nvGrpSpPr>
        <p:grpSpPr>
          <a:xfrm>
            <a:off x="3017956" y="3637355"/>
            <a:ext cx="2603014" cy="1531982"/>
            <a:chOff x="4350113" y="4918192"/>
            <a:chExt cx="3048000" cy="1793875"/>
          </a:xfrm>
        </p:grpSpPr>
        <p:grpSp>
          <p:nvGrpSpPr>
            <p:cNvPr id="27" name="Group 26"/>
            <p:cNvGrpSpPr/>
            <p:nvPr/>
          </p:nvGrpSpPr>
          <p:grpSpPr>
            <a:xfrm>
              <a:off x="4350113" y="4918192"/>
              <a:ext cx="3048000" cy="1793875"/>
              <a:chOff x="4248149" y="4894263"/>
              <a:chExt cx="3048000" cy="1793875"/>
            </a:xfrm>
          </p:grpSpPr>
          <p:grpSp>
            <p:nvGrpSpPr>
              <p:cNvPr id="19" name="Group 18"/>
              <p:cNvGrpSpPr/>
              <p:nvPr/>
            </p:nvGrpSpPr>
            <p:grpSpPr>
              <a:xfrm>
                <a:off x="4248149" y="4894263"/>
                <a:ext cx="3048000" cy="1793875"/>
                <a:chOff x="2568574" y="4906962"/>
                <a:chExt cx="3048000" cy="1793875"/>
              </a:xfrm>
            </p:grpSpPr>
            <p:grpSp>
              <p:nvGrpSpPr>
                <p:cNvPr id="20" name="Group 19"/>
                <p:cNvGrpSpPr/>
                <p:nvPr/>
              </p:nvGrpSpPr>
              <p:grpSpPr>
                <a:xfrm>
                  <a:off x="2568574" y="4906962"/>
                  <a:ext cx="3048000" cy="1793875"/>
                  <a:chOff x="3333750" y="2095499"/>
                  <a:chExt cx="3048000" cy="1793875"/>
                </a:xfrm>
              </p:grpSpPr>
              <p:sp>
                <p:nvSpPr>
                  <p:cNvPr id="23" name="Rectangle 22"/>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117" name="Group 116"/>
              <p:cNvGrpSpPr/>
              <p:nvPr/>
            </p:nvGrpSpPr>
            <p:grpSpPr>
              <a:xfrm>
                <a:off x="5245513" y="5408565"/>
                <a:ext cx="1815587" cy="782111"/>
                <a:chOff x="6423024" y="3764560"/>
                <a:chExt cx="1815587" cy="782111"/>
              </a:xfrm>
            </p:grpSpPr>
            <p:sp>
              <p:nvSpPr>
                <p:cNvPr id="118" name="Rectangle 117"/>
                <p:cNvSpPr/>
                <p:nvPr/>
              </p:nvSpPr>
              <p:spPr>
                <a:xfrm>
                  <a:off x="7457631" y="3916262"/>
                  <a:ext cx="780980" cy="539632"/>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9" name="Group 118"/>
                <p:cNvGrpSpPr/>
                <p:nvPr/>
              </p:nvGrpSpPr>
              <p:grpSpPr>
                <a:xfrm>
                  <a:off x="6423024" y="3764560"/>
                  <a:ext cx="1034607" cy="782111"/>
                  <a:chOff x="936624" y="3121025"/>
                  <a:chExt cx="857251" cy="736600"/>
                </a:xfrm>
              </p:grpSpPr>
              <p:sp>
                <p:nvSpPr>
                  <p:cNvPr id="121" name="Rectangle 12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Rectangle 12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ounded Rectangle 12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7" name="Straight Connector 126"/>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20" name="Rectangle 119"/>
                <p:cNvSpPr/>
                <p:nvPr/>
              </p:nvSpPr>
              <p:spPr>
                <a:xfrm>
                  <a:off x="7541078" y="3994312"/>
                  <a:ext cx="609806" cy="414654"/>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28" name="Oval 127"/>
            <p:cNvSpPr/>
            <p:nvPr/>
          </p:nvSpPr>
          <p:spPr>
            <a:xfrm flipV="1">
              <a:off x="6465531" y="5668971"/>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Line 7"/>
            <p:cNvSpPr>
              <a:spLocks noChangeShapeType="1"/>
            </p:cNvSpPr>
            <p:nvPr/>
          </p:nvSpPr>
          <p:spPr bwMode="auto">
            <a:xfrm flipH="1">
              <a:off x="5475425" y="6450174"/>
              <a:ext cx="726424"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31" name="Group 30"/>
          <p:cNvGrpSpPr/>
          <p:nvPr/>
        </p:nvGrpSpPr>
        <p:grpSpPr>
          <a:xfrm>
            <a:off x="5898975" y="3657482"/>
            <a:ext cx="2603014" cy="1531982"/>
            <a:chOff x="5941419" y="3431555"/>
            <a:chExt cx="3048000" cy="1793875"/>
          </a:xfrm>
        </p:grpSpPr>
        <p:grpSp>
          <p:nvGrpSpPr>
            <p:cNvPr id="141" name="Group 140"/>
            <p:cNvGrpSpPr/>
            <p:nvPr/>
          </p:nvGrpSpPr>
          <p:grpSpPr>
            <a:xfrm>
              <a:off x="5941419" y="3431555"/>
              <a:ext cx="3048000" cy="1793875"/>
              <a:chOff x="4350113" y="4918192"/>
              <a:chExt cx="3048000" cy="1793875"/>
            </a:xfrm>
          </p:grpSpPr>
          <p:grpSp>
            <p:nvGrpSpPr>
              <p:cNvPr id="145" name="Group 144"/>
              <p:cNvGrpSpPr/>
              <p:nvPr/>
            </p:nvGrpSpPr>
            <p:grpSpPr>
              <a:xfrm>
                <a:off x="4350113" y="4918192"/>
                <a:ext cx="3048000" cy="1793875"/>
                <a:chOff x="2568574" y="4906962"/>
                <a:chExt cx="3048000" cy="1793875"/>
              </a:xfrm>
            </p:grpSpPr>
            <p:grpSp>
              <p:nvGrpSpPr>
                <p:cNvPr id="157" name="Group 156"/>
                <p:cNvGrpSpPr/>
                <p:nvPr/>
              </p:nvGrpSpPr>
              <p:grpSpPr>
                <a:xfrm>
                  <a:off x="2568574" y="4906962"/>
                  <a:ext cx="3048000" cy="1793875"/>
                  <a:chOff x="3333750" y="2095499"/>
                  <a:chExt cx="3048000" cy="1793875"/>
                </a:xfrm>
              </p:grpSpPr>
              <p:sp>
                <p:nvSpPr>
                  <p:cNvPr id="160" name="Rectangle 159"/>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1" name="Straight Connector 160"/>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9" name="TextBox 158"/>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144" name="Line 7"/>
              <p:cNvSpPr>
                <a:spLocks noChangeShapeType="1"/>
              </p:cNvSpPr>
              <p:nvPr/>
            </p:nvSpPr>
            <p:spPr bwMode="auto">
              <a:xfrm flipH="1">
                <a:off x="5475425" y="6450174"/>
                <a:ext cx="726424"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130" name="Group 129"/>
            <p:cNvGrpSpPr/>
            <p:nvPr/>
          </p:nvGrpSpPr>
          <p:grpSpPr>
            <a:xfrm rot="10800000">
              <a:off x="7053767" y="3959380"/>
              <a:ext cx="1859195" cy="782111"/>
              <a:chOff x="6423024" y="3764560"/>
              <a:chExt cx="1859195" cy="782111"/>
            </a:xfrm>
          </p:grpSpPr>
          <p:sp>
            <p:nvSpPr>
              <p:cNvPr id="131" name="Rectangle 130"/>
              <p:cNvSpPr/>
              <p:nvPr/>
            </p:nvSpPr>
            <p:spPr>
              <a:xfrm>
                <a:off x="7457631" y="3916262"/>
                <a:ext cx="780980" cy="539632"/>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2" name="Group 131"/>
              <p:cNvGrpSpPr/>
              <p:nvPr/>
            </p:nvGrpSpPr>
            <p:grpSpPr>
              <a:xfrm>
                <a:off x="6423024" y="3764560"/>
                <a:ext cx="1034607" cy="782111"/>
                <a:chOff x="936624" y="3121025"/>
                <a:chExt cx="857251" cy="736600"/>
              </a:xfrm>
            </p:grpSpPr>
            <p:sp>
              <p:nvSpPr>
                <p:cNvPr id="134" name="Rectangle 133"/>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ectangle 134"/>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ectangle 135"/>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ounded Rectangle 136"/>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ounded Rectangle 137"/>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Rectangle 138"/>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0" name="Straight Connector 139"/>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33" name="Rectangle 132"/>
              <p:cNvSpPr/>
              <p:nvPr/>
            </p:nvSpPr>
            <p:spPr>
              <a:xfrm>
                <a:off x="7554042" y="3982631"/>
                <a:ext cx="728177" cy="4146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2" name="Oval 161"/>
            <p:cNvSpPr/>
            <p:nvPr/>
          </p:nvSpPr>
          <p:spPr>
            <a:xfrm flipV="1">
              <a:off x="7473391" y="4226751"/>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Rectangle 162"/>
            <p:cNvSpPr/>
            <p:nvPr/>
          </p:nvSpPr>
          <p:spPr>
            <a:xfrm rot="16200000">
              <a:off x="6909971" y="4104921"/>
              <a:ext cx="728177" cy="4146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5" name="Can 64"/>
          <p:cNvSpPr/>
          <p:nvPr/>
        </p:nvSpPr>
        <p:spPr>
          <a:xfrm>
            <a:off x="1909565" y="45040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Can 66"/>
          <p:cNvSpPr/>
          <p:nvPr/>
        </p:nvSpPr>
        <p:spPr>
          <a:xfrm>
            <a:off x="1909565" y="403168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flipV="1">
            <a:off x="4920936" y="4423572"/>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Oval 68"/>
          <p:cNvSpPr/>
          <p:nvPr/>
        </p:nvSpPr>
        <p:spPr>
          <a:xfrm flipV="1">
            <a:off x="5072958" y="4270915"/>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p:nvPr/>
        </p:nvSpPr>
        <p:spPr>
          <a:xfrm flipV="1">
            <a:off x="7076391" y="4454987"/>
            <a:ext cx="226976" cy="15730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flipV="1">
            <a:off x="7276761" y="4220523"/>
            <a:ext cx="226976" cy="15730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Picture 7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73" name="Picture 72"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72366435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Engineering Design</a:t>
            </a:r>
            <a:endParaRPr lang="en-US" sz="3600" dirty="0"/>
          </a:p>
        </p:txBody>
      </p:sp>
      <p:sp>
        <p:nvSpPr>
          <p:cNvPr id="4" name="Rectangle 3"/>
          <p:cNvSpPr/>
          <p:nvPr/>
        </p:nvSpPr>
        <p:spPr>
          <a:xfrm>
            <a:off x="342064" y="696341"/>
            <a:ext cx="8549114" cy="5632312"/>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how to use the engineering design when building their robots</a:t>
            </a:r>
          </a:p>
          <a:p>
            <a:pPr marL="285750" lvl="0" indent="-285750">
              <a:buFont typeface="Arial"/>
              <a:buChar char="•"/>
            </a:pPr>
            <a:r>
              <a:rPr lang="en-US" dirty="0" smtClean="0"/>
              <a:t>Give students practice building with LEGO</a:t>
            </a:r>
          </a:p>
          <a:p>
            <a:pPr marL="285750" lvl="0" indent="-285750">
              <a:buFont typeface="Arial"/>
              <a:buChar char="•"/>
            </a:pPr>
            <a:r>
              <a:rPr lang="en-US" dirty="0" smtClean="0"/>
              <a:t>To compare and contrast different types of effectors</a:t>
            </a:r>
          </a:p>
          <a:p>
            <a:pPr marL="285750" lvl="0" indent="-285750">
              <a:buFont typeface="Arial"/>
              <a:buChar char="•"/>
            </a:pPr>
            <a:r>
              <a:rPr lang="en-US" dirty="0" smtClean="0"/>
              <a:t>To analyze a task first and then think about the design of an effector</a:t>
            </a:r>
          </a:p>
          <a:p>
            <a:pPr lvl="0"/>
            <a:endParaRPr lang="en-US" dirty="0" smtClean="0"/>
          </a:p>
          <a:p>
            <a:pPr lvl="0"/>
            <a:r>
              <a:rPr lang="en-US" b="1" dirty="0" smtClean="0"/>
              <a:t>Preparation</a:t>
            </a:r>
          </a:p>
          <a:p>
            <a:pPr marL="285750" indent="-285750">
              <a:buFont typeface="Arial"/>
              <a:buChar char="•"/>
            </a:pPr>
            <a:r>
              <a:rPr lang="en-US" dirty="0" smtClean="0"/>
              <a:t>Have a supply of LEGO available for students to build with</a:t>
            </a:r>
            <a:endParaRPr lang="en-US" sz="1400" dirty="0" smtClean="0"/>
          </a:p>
          <a:p>
            <a:pPr lvl="0"/>
            <a:r>
              <a:rPr lang="en-US" b="1" dirty="0" smtClean="0"/>
              <a:t>Activity</a:t>
            </a:r>
          </a:p>
          <a:p>
            <a:pPr marL="285750" lvl="0" indent="-285750">
              <a:buFont typeface="Arial"/>
              <a:buChar char="•"/>
            </a:pPr>
            <a:r>
              <a:rPr lang="en-US" dirty="0" smtClean="0"/>
              <a:t>Have students build mystery structures with their LEGO</a:t>
            </a:r>
          </a:p>
          <a:p>
            <a:pPr marL="742950" lvl="1" indent="-285750">
              <a:buFont typeface="Courier New"/>
              <a:buChar char="o"/>
            </a:pPr>
            <a:r>
              <a:rPr lang="en-US" dirty="0" smtClean="0"/>
              <a:t>This gets them familiar with the LEGO pieces and how they work</a:t>
            </a:r>
          </a:p>
          <a:p>
            <a:pPr marL="742950" lvl="1" indent="-285750">
              <a:buFont typeface="Courier New"/>
              <a:buChar char="o"/>
            </a:pPr>
            <a:r>
              <a:rPr lang="en-US" dirty="0" smtClean="0"/>
              <a:t>Student tend to over build and make effectors TOO HEAVY for the task or the motor</a:t>
            </a:r>
          </a:p>
          <a:p>
            <a:pPr marL="1200150" lvl="2" indent="-285750">
              <a:buFont typeface="Arial"/>
              <a:buChar char="•"/>
            </a:pPr>
            <a:r>
              <a:rPr lang="en-US" dirty="0" smtClean="0"/>
              <a:t>Have students look at pictures of towers and bridges to see how they are constructed</a:t>
            </a:r>
          </a:p>
          <a:p>
            <a:pPr marL="1657350" lvl="3" indent="-285750">
              <a:buFont typeface="Courier New"/>
              <a:buChar char="o"/>
            </a:pPr>
            <a:r>
              <a:rPr lang="en-US" dirty="0" smtClean="0"/>
              <a:t>Point out that triangles are very strong and are often a good way to go</a:t>
            </a:r>
          </a:p>
          <a:p>
            <a:pPr marL="285750" indent="-285750">
              <a:buFont typeface="Arial"/>
              <a:buChar char="•"/>
            </a:pPr>
            <a:r>
              <a:rPr lang="en-US" dirty="0" smtClean="0"/>
              <a:t>Have students build structures for the tasks</a:t>
            </a:r>
          </a:p>
          <a:p>
            <a:pPr marL="285750" indent="-285750">
              <a:buFont typeface="Arial"/>
              <a:buChar char="•"/>
            </a:pPr>
            <a:endParaRPr lang="en-US" dirty="0" smtClean="0"/>
          </a:p>
          <a:p>
            <a:r>
              <a:rPr lang="en-US" dirty="0" smtClean="0"/>
              <a:t>*A great reference is the Art of Building with LEGO included in your flash drive.</a:t>
            </a: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96269792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889"/>
            <a:ext cx="8229600" cy="1143000"/>
          </a:xfrm>
        </p:spPr>
        <p:txBody>
          <a:bodyPr/>
          <a:lstStyle/>
          <a:p>
            <a:r>
              <a:rPr lang="en-US" dirty="0" smtClean="0"/>
              <a:t>Engineering Design Process</a:t>
            </a:r>
            <a:endParaRPr lang="en-US" dirty="0"/>
          </a:p>
        </p:txBody>
      </p:sp>
      <p:sp>
        <p:nvSpPr>
          <p:cNvPr id="3" name="Content Placeholder 2"/>
          <p:cNvSpPr>
            <a:spLocks noGrp="1"/>
          </p:cNvSpPr>
          <p:nvPr>
            <p:ph idx="1"/>
          </p:nvPr>
        </p:nvSpPr>
        <p:spPr>
          <a:xfrm>
            <a:off x="914400" y="985882"/>
            <a:ext cx="8229600" cy="1228635"/>
          </a:xfrm>
        </p:spPr>
        <p:txBody>
          <a:bodyPr/>
          <a:lstStyle/>
          <a:p>
            <a:pPr marL="0" indent="0">
              <a:buNone/>
            </a:pPr>
            <a:r>
              <a:rPr lang="en-US" dirty="0" smtClean="0"/>
              <a:t>Engineers use this process to design, test and produce products.</a:t>
            </a:r>
            <a:endParaRPr lang="en-US" dirty="0"/>
          </a:p>
        </p:txBody>
      </p:sp>
      <p:pic>
        <p:nvPicPr>
          <p:cNvPr id="4" name="Picture 3"/>
          <p:cNvPicPr>
            <a:picLocks noChangeAspect="1"/>
          </p:cNvPicPr>
          <p:nvPr/>
        </p:nvPicPr>
        <p:blipFill>
          <a:blip r:embed="rId2"/>
          <a:stretch>
            <a:fillRect/>
          </a:stretch>
        </p:blipFill>
        <p:spPr>
          <a:xfrm>
            <a:off x="1658716" y="2083993"/>
            <a:ext cx="5518615" cy="4138961"/>
          </a:xfrm>
          <a:prstGeom prst="rect">
            <a:avLst/>
          </a:prstGeom>
        </p:spPr>
      </p:pic>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46915945"/>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with LEGO</a:t>
            </a:r>
            <a:endParaRPr lang="en-US" dirty="0"/>
          </a:p>
        </p:txBody>
      </p:sp>
      <p:sp>
        <p:nvSpPr>
          <p:cNvPr id="3" name="Content Placeholder 2"/>
          <p:cNvSpPr>
            <a:spLocks noGrp="1"/>
          </p:cNvSpPr>
          <p:nvPr>
            <p:ph idx="1"/>
          </p:nvPr>
        </p:nvSpPr>
        <p:spPr/>
        <p:txBody>
          <a:bodyPr/>
          <a:lstStyle/>
          <a:p>
            <a:r>
              <a:rPr lang="en-US" dirty="0" smtClean="0"/>
              <a:t>Using the LEGO provided by your Teacher build a structure that:</a:t>
            </a:r>
          </a:p>
          <a:p>
            <a:pPr lvl="1"/>
            <a:r>
              <a:rPr lang="en-US" dirty="0" smtClean="0"/>
              <a:t>Is the highest free standing tower</a:t>
            </a:r>
          </a:p>
          <a:p>
            <a:pPr lvl="1"/>
            <a:r>
              <a:rPr lang="en-US" dirty="0" smtClean="0"/>
              <a:t>Is the longest cantilevered bridge</a:t>
            </a:r>
          </a:p>
          <a:p>
            <a:pPr lvl="1"/>
            <a:r>
              <a:rPr lang="en-US" dirty="0" smtClean="0"/>
              <a:t>Can support the weight of a can of soda the highest off of a table</a:t>
            </a:r>
          </a:p>
          <a:p>
            <a:pPr marL="57150" indent="0">
              <a:buNone/>
            </a:pPr>
            <a:r>
              <a:rPr lang="en-US" dirty="0" smtClean="0"/>
              <a:t>USE THE ENGINEERING PROCESS AS YOU COMPLETE THESE ACTIVITIES</a:t>
            </a: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7450908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239965"/>
            <a:ext cx="8229600" cy="1143000"/>
          </a:xfrm>
        </p:spPr>
        <p:txBody>
          <a:bodyPr/>
          <a:lstStyle/>
          <a:p>
            <a:r>
              <a:rPr lang="en-US" dirty="0" smtClean="0"/>
              <a:t>What robots do we use everyday?</a:t>
            </a:r>
            <a:endParaRPr lang="en-US" dirty="0"/>
          </a:p>
        </p:txBody>
      </p:sp>
      <p:sp>
        <p:nvSpPr>
          <p:cNvPr id="3" name="Content Placeholder 2"/>
          <p:cNvSpPr>
            <a:spLocks noGrp="1"/>
          </p:cNvSpPr>
          <p:nvPr>
            <p:ph idx="1"/>
          </p:nvPr>
        </p:nvSpPr>
        <p:spPr/>
        <p:txBody>
          <a:bodyPr/>
          <a:lstStyle/>
          <a:p>
            <a:r>
              <a:rPr lang="en-US" dirty="0" smtClean="0"/>
              <a:t>Create a poster/list that describes what robots we use everyday, and why these are robots</a:t>
            </a:r>
          </a:p>
          <a:p>
            <a:r>
              <a:rPr lang="en-US" dirty="0" smtClean="0"/>
              <a:t>Share out!</a:t>
            </a:r>
          </a:p>
          <a:p>
            <a:r>
              <a:rPr lang="en-US" dirty="0" smtClean="0"/>
              <a:t>Compile a list of the robots</a:t>
            </a:r>
          </a:p>
          <a:p>
            <a:endParaRPr lang="en-US" dirty="0"/>
          </a:p>
        </p:txBody>
      </p:sp>
      <p:pic>
        <p:nvPicPr>
          <p:cNvPr id="4" name="Picture 3" descr="Picture 6.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41361" y="4148063"/>
            <a:ext cx="1329702" cy="1835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Picture 7.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035960" y="4148063"/>
            <a:ext cx="1856357" cy="197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4360330" y="4266408"/>
            <a:ext cx="755135" cy="1569660"/>
          </a:xfrm>
          <a:prstGeom prst="rect">
            <a:avLst/>
          </a:prstGeom>
          <a:noFill/>
        </p:spPr>
        <p:txBody>
          <a:bodyPr wrap="none" rtlCol="0">
            <a:spAutoFit/>
          </a:bodyPr>
          <a:lstStyle/>
          <a:p>
            <a:r>
              <a:rPr lang="en-US" sz="9600" dirty="0" smtClean="0"/>
              <a:t>?</a:t>
            </a:r>
            <a:endParaRPr lang="en-US" sz="9600" dirty="0"/>
          </a:p>
        </p:txBody>
      </p:sp>
      <p:pic>
        <p:nvPicPr>
          <p:cNvPr id="7" name="Picture 6"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3989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2013 Demobot4-0089.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94181" y="1005838"/>
            <a:ext cx="4062494" cy="2876550"/>
          </a:xfrm>
          <a:prstGeom prst="rect">
            <a:avLst/>
          </a:prstGeom>
        </p:spPr>
      </p:pic>
      <p:sp>
        <p:nvSpPr>
          <p:cNvPr id="6" name="Rounded Rectangle 5"/>
          <p:cNvSpPr/>
          <p:nvPr/>
        </p:nvSpPr>
        <p:spPr>
          <a:xfrm>
            <a:off x="174171" y="3763233"/>
            <a:ext cx="8782503" cy="2019258"/>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Using the wheels you assembled earlier, push the round metal servo horn onto the servo spindle</a:t>
            </a:r>
          </a:p>
          <a:p>
            <a:r>
              <a:rPr lang="en-US" sz="1100" dirty="0" smtClean="0">
                <a:solidFill>
                  <a:schemeClr val="tx1"/>
                </a:solidFill>
              </a:rPr>
              <a:t> </a:t>
            </a:r>
            <a:endParaRPr lang="en-US" sz="1100" dirty="0">
              <a:solidFill>
                <a:schemeClr val="tx1"/>
              </a:solidFill>
            </a:endParaRPr>
          </a:p>
          <a:p>
            <a:r>
              <a:rPr lang="en-US" sz="2400" dirty="0" smtClean="0">
                <a:solidFill>
                  <a:schemeClr val="tx1"/>
                </a:solidFill>
              </a:rPr>
              <a:t>Using the screwdriver, secure the wheel in place with a long screw </a:t>
            </a:r>
            <a:r>
              <a:rPr lang="en-US" dirty="0" smtClean="0">
                <a:solidFill>
                  <a:schemeClr val="tx1"/>
                </a:solidFill>
              </a:rPr>
              <a:t>(found in the same bag with the KMP round and arm servo horns)</a:t>
            </a:r>
          </a:p>
          <a:p>
            <a:r>
              <a:rPr lang="en-US" sz="2400" dirty="0" smtClean="0">
                <a:solidFill>
                  <a:schemeClr val="tx1"/>
                </a:solidFill>
              </a:rPr>
              <a:t>Repeat for other side</a:t>
            </a:r>
            <a:endParaRPr lang="en-US" sz="2400" dirty="0">
              <a:solidFill>
                <a:schemeClr val="tx1"/>
              </a:solidFill>
            </a:endParaRPr>
          </a:p>
        </p:txBody>
      </p:sp>
      <p:grpSp>
        <p:nvGrpSpPr>
          <p:cNvPr id="17" name="Group 16"/>
          <p:cNvGrpSpPr/>
          <p:nvPr/>
        </p:nvGrpSpPr>
        <p:grpSpPr>
          <a:xfrm>
            <a:off x="76200" y="457200"/>
            <a:ext cx="5334000" cy="2590800"/>
            <a:chOff x="304800" y="762000"/>
            <a:chExt cx="6087066" cy="2946399"/>
          </a:xfrm>
        </p:grpSpPr>
        <p:grpSp>
          <p:nvGrpSpPr>
            <p:cNvPr id="9" name="Group 8"/>
            <p:cNvGrpSpPr/>
            <p:nvPr/>
          </p:nvGrpSpPr>
          <p:grpSpPr>
            <a:xfrm>
              <a:off x="304800" y="762000"/>
              <a:ext cx="6087066" cy="2946399"/>
              <a:chOff x="304800" y="762000"/>
              <a:chExt cx="6087066" cy="2946399"/>
            </a:xfrm>
          </p:grpSpPr>
          <p:pic>
            <p:nvPicPr>
              <p:cNvPr id="4" name="Picture 3" descr="2013 Demobot4-0074.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4800" y="762000"/>
                <a:ext cx="6087066" cy="2946399"/>
              </a:xfrm>
              <a:prstGeom prst="rect">
                <a:avLst/>
              </a:prstGeom>
            </p:spPr>
          </p:pic>
          <p:sp>
            <p:nvSpPr>
              <p:cNvPr id="5" name="Oval 4"/>
              <p:cNvSpPr/>
              <p:nvPr/>
            </p:nvSpPr>
            <p:spPr>
              <a:xfrm>
                <a:off x="3352800" y="2286000"/>
                <a:ext cx="152400" cy="3048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6000" y="1981200"/>
                <a:ext cx="152400" cy="30480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743200" y="2438400"/>
                <a:ext cx="152400" cy="2286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flipV="1">
                <a:off x="2743200" y="2514600"/>
                <a:ext cx="152400" cy="76200"/>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flipV="1">
              <a:off x="1828800" y="2514600"/>
              <a:ext cx="1066800" cy="228600"/>
            </a:xfrm>
            <a:prstGeom prst="straightConnector1">
              <a:avLst/>
            </a:prstGeom>
            <a:ln w="120650">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20" name="Straight Arrow Connector 19"/>
          <p:cNvCxnSpPr/>
          <p:nvPr/>
        </p:nvCxnSpPr>
        <p:spPr>
          <a:xfrm flipV="1">
            <a:off x="5811837" y="2971800"/>
            <a:ext cx="914400" cy="1524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9524316"/>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Bulldozers</a:t>
            </a:r>
            <a:endParaRPr lang="en-US" dirty="0"/>
          </a:p>
        </p:txBody>
      </p:sp>
      <p:sp>
        <p:nvSpPr>
          <p:cNvPr id="3" name="Content Placeholder 2"/>
          <p:cNvSpPr>
            <a:spLocks noGrp="1"/>
          </p:cNvSpPr>
          <p:nvPr>
            <p:ph idx="1"/>
          </p:nvPr>
        </p:nvSpPr>
        <p:spPr>
          <a:xfrm>
            <a:off x="457200" y="1600200"/>
            <a:ext cx="8229600" cy="4249907"/>
          </a:xfrm>
        </p:spPr>
        <p:txBody>
          <a:bodyPr>
            <a:normAutofit/>
          </a:bodyPr>
          <a:lstStyle/>
          <a:p>
            <a:pPr marL="0" indent="0">
              <a:buNone/>
            </a:pPr>
            <a:r>
              <a:rPr lang="en-US" sz="2800" dirty="0" smtClean="0"/>
              <a:t>Have you seen a bulldozer working before?</a:t>
            </a:r>
          </a:p>
          <a:p>
            <a:pPr marL="0" indent="0">
              <a:buNone/>
            </a:pPr>
            <a:endParaRPr lang="en-US" sz="2800" dirty="0" smtClean="0"/>
          </a:p>
          <a:p>
            <a:pPr marL="0" indent="0">
              <a:buNone/>
            </a:pPr>
            <a:r>
              <a:rPr lang="en-US" sz="2800" dirty="0" smtClean="0"/>
              <a:t>What job does it complete? </a:t>
            </a:r>
          </a:p>
          <a:p>
            <a:pPr marL="0" indent="0">
              <a:buNone/>
            </a:pPr>
            <a:endParaRPr lang="en-US" sz="2800" dirty="0"/>
          </a:p>
          <a:p>
            <a:pPr marL="0" indent="0">
              <a:buNone/>
            </a:pPr>
            <a:r>
              <a:rPr lang="en-US" sz="2800" dirty="0" smtClean="0"/>
              <a:t>Thinking about the blade on the front of the bulldozer</a:t>
            </a:r>
          </a:p>
          <a:p>
            <a:pPr lvl="1"/>
            <a:r>
              <a:rPr lang="en-US" dirty="0" smtClean="0"/>
              <a:t>It is great for PUSHING objects </a:t>
            </a:r>
          </a:p>
          <a:p>
            <a:pPr lvl="1"/>
            <a:r>
              <a:rPr lang="en-US" dirty="0" smtClean="0"/>
              <a:t>Not good at pulling objects</a:t>
            </a:r>
          </a:p>
          <a:p>
            <a:pPr lvl="1"/>
            <a:r>
              <a:rPr lang="en-US" dirty="0" smtClean="0"/>
              <a:t>Not good at picking objects up</a:t>
            </a:r>
            <a:endParaRPr lang="en-US" dirty="0"/>
          </a:p>
        </p:txBody>
      </p:sp>
    </p:spTree>
    <p:extLst>
      <p:ext uri="{BB962C8B-B14F-4D97-AF65-F5344CB8AC3E}">
        <p14:creationId xmlns:p14="http://schemas.microsoft.com/office/powerpoint/2010/main" val="2734226446"/>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13" y="-200054"/>
            <a:ext cx="8229600" cy="1143000"/>
          </a:xfrm>
        </p:spPr>
        <p:txBody>
          <a:bodyPr/>
          <a:lstStyle/>
          <a:p>
            <a:r>
              <a:rPr lang="en-US" dirty="0" smtClean="0"/>
              <a:t>If your task is pushing something</a:t>
            </a:r>
            <a:endParaRPr lang="en-US" dirty="0"/>
          </a:p>
        </p:txBody>
      </p:sp>
      <p:sp>
        <p:nvSpPr>
          <p:cNvPr id="3" name="Content Placeholder 2"/>
          <p:cNvSpPr>
            <a:spLocks noGrp="1"/>
          </p:cNvSpPr>
          <p:nvPr>
            <p:ph idx="1"/>
          </p:nvPr>
        </p:nvSpPr>
        <p:spPr>
          <a:xfrm>
            <a:off x="1698773" y="773710"/>
            <a:ext cx="7366000" cy="4249907"/>
          </a:xfrm>
        </p:spPr>
        <p:txBody>
          <a:bodyPr>
            <a:normAutofit/>
          </a:bodyPr>
          <a:lstStyle/>
          <a:p>
            <a:pPr marL="0" indent="0">
              <a:buNone/>
            </a:pPr>
            <a:r>
              <a:rPr lang="en-US" dirty="0" smtClean="0"/>
              <a:t>A flat front blade like a bull dozer will work</a:t>
            </a:r>
          </a:p>
          <a:p>
            <a:pPr lvl="1">
              <a:buFont typeface="Arial"/>
              <a:buChar char="•"/>
            </a:pPr>
            <a:r>
              <a:rPr lang="en-US" sz="2400" dirty="0" smtClean="0"/>
              <a:t>Unless there is too much stuff</a:t>
            </a:r>
          </a:p>
          <a:p>
            <a:pPr lvl="2">
              <a:buFont typeface="Courier New"/>
              <a:buChar char="o"/>
            </a:pPr>
            <a:r>
              <a:rPr lang="en-US" dirty="0" smtClean="0"/>
              <a:t>Sides will help</a:t>
            </a:r>
          </a:p>
          <a:p>
            <a:pPr lvl="1">
              <a:buFont typeface="Arial"/>
              <a:buChar char="•"/>
            </a:pPr>
            <a:r>
              <a:rPr lang="en-US" sz="2400" dirty="0" smtClean="0"/>
              <a:t>If you have to turn or back up, sides and a front will help</a:t>
            </a:r>
          </a:p>
          <a:p>
            <a:pPr lvl="1">
              <a:buFont typeface="Arial"/>
              <a:buChar char="•"/>
            </a:pPr>
            <a:r>
              <a:rPr lang="en-US" sz="2400" dirty="0" smtClean="0"/>
              <a:t>Now the front has to be lowered over the objects</a:t>
            </a:r>
            <a:endParaRPr lang="en-US" sz="2400"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426" y="1906074"/>
            <a:ext cx="1876847" cy="1089432"/>
          </a:xfrm>
          <a:prstGeom prst="rect">
            <a:avLst/>
          </a:prstGeom>
        </p:spPr>
      </p:pic>
      <p:grpSp>
        <p:nvGrpSpPr>
          <p:cNvPr id="238" name="Group 237"/>
          <p:cNvGrpSpPr/>
          <p:nvPr/>
        </p:nvGrpSpPr>
        <p:grpSpPr>
          <a:xfrm>
            <a:off x="151245" y="3856188"/>
            <a:ext cx="8584540" cy="2180181"/>
            <a:chOff x="88013" y="4418346"/>
            <a:chExt cx="8584540" cy="2180181"/>
          </a:xfrm>
        </p:grpSpPr>
        <p:grpSp>
          <p:nvGrpSpPr>
            <p:cNvPr id="63" name="Group 62"/>
            <p:cNvGrpSpPr/>
            <p:nvPr/>
          </p:nvGrpSpPr>
          <p:grpSpPr>
            <a:xfrm>
              <a:off x="88013" y="4849431"/>
              <a:ext cx="1567623" cy="1462527"/>
              <a:chOff x="1644001" y="4849431"/>
              <a:chExt cx="1567623" cy="1462527"/>
            </a:xfrm>
          </p:grpSpPr>
          <p:sp>
            <p:nvSpPr>
              <p:cNvPr id="5" name="Rectangle 4"/>
              <p:cNvSpPr/>
              <p:nvPr/>
            </p:nvSpPr>
            <p:spPr>
              <a:xfrm>
                <a:off x="2501252" y="4849431"/>
                <a:ext cx="96202" cy="1462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1644001" y="5221784"/>
                <a:ext cx="857251" cy="736600"/>
                <a:chOff x="936624" y="3121025"/>
                <a:chExt cx="857251" cy="736600"/>
              </a:xfrm>
            </p:grpSpPr>
            <p:sp>
              <p:nvSpPr>
                <p:cNvPr id="26" name="Rectangle 2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ounded Rectangle 2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 name="Straight Connector 3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35" name="Oval 34"/>
              <p:cNvSpPr/>
              <p:nvPr/>
            </p:nvSpPr>
            <p:spPr>
              <a:xfrm>
                <a:off x="2597454" y="55265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634411" y="57694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589838" y="591929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2597454" y="5221784"/>
                <a:ext cx="614170" cy="852487"/>
                <a:chOff x="2597454" y="5221784"/>
                <a:chExt cx="614170" cy="852487"/>
              </a:xfrm>
            </p:grpSpPr>
            <p:sp>
              <p:nvSpPr>
                <p:cNvPr id="33" name="Oval 32"/>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Oval 40"/>
              <p:cNvSpPr/>
              <p:nvPr/>
            </p:nvSpPr>
            <p:spPr>
              <a:xfrm flipV="1">
                <a:off x="3018659" y="5436096"/>
                <a:ext cx="78485" cy="152400"/>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5" name="Straight Arrow Connector 64"/>
            <p:cNvCxnSpPr/>
            <p:nvPr/>
          </p:nvCxnSpPr>
          <p:spPr>
            <a:xfrm flipV="1">
              <a:off x="408648" y="4418346"/>
              <a:ext cx="7609109"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73" name="Group 172"/>
            <p:cNvGrpSpPr/>
            <p:nvPr/>
          </p:nvGrpSpPr>
          <p:grpSpPr>
            <a:xfrm>
              <a:off x="1951840" y="4663603"/>
              <a:ext cx="1848332" cy="1934924"/>
              <a:chOff x="2682982" y="4742646"/>
              <a:chExt cx="1848332" cy="1934924"/>
            </a:xfrm>
          </p:grpSpPr>
          <p:grpSp>
            <p:nvGrpSpPr>
              <p:cNvPr id="62" name="Group 61"/>
              <p:cNvGrpSpPr/>
              <p:nvPr/>
            </p:nvGrpSpPr>
            <p:grpSpPr>
              <a:xfrm rot="18367387">
                <a:off x="3465572" y="4436418"/>
                <a:ext cx="759513" cy="1371970"/>
                <a:chOff x="4557893" y="4528047"/>
                <a:chExt cx="759513" cy="1371970"/>
              </a:xfrm>
            </p:grpSpPr>
            <p:grpSp>
              <p:nvGrpSpPr>
                <p:cNvPr id="43" name="Group 42"/>
                <p:cNvGrpSpPr/>
                <p:nvPr/>
              </p:nvGrpSpPr>
              <p:grpSpPr>
                <a:xfrm>
                  <a:off x="4693135" y="5047530"/>
                  <a:ext cx="614170" cy="852487"/>
                  <a:chOff x="2597454" y="5221784"/>
                  <a:chExt cx="614170" cy="852487"/>
                </a:xfrm>
              </p:grpSpPr>
              <p:sp>
                <p:nvSpPr>
                  <p:cNvPr id="44" name="Oval 43"/>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557893" y="4528047"/>
                  <a:ext cx="614170" cy="852487"/>
                  <a:chOff x="2597454" y="5221784"/>
                  <a:chExt cx="614170" cy="852487"/>
                </a:xfrm>
              </p:grpSpPr>
              <p:sp>
                <p:nvSpPr>
                  <p:cNvPr id="50" name="Oval 49"/>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5" name="Oval 54"/>
                <p:cNvSpPr/>
                <p:nvPr/>
              </p:nvSpPr>
              <p:spPr>
                <a:xfrm>
                  <a:off x="4640946" y="54646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97896" y="5247935"/>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614650" y="5691153"/>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845535" y="5555159"/>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991842" y="562991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971079" y="507338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086521" y="5225027"/>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2682982" y="4947720"/>
                <a:ext cx="1567623" cy="1462527"/>
                <a:chOff x="1644001" y="4849431"/>
                <a:chExt cx="1567623" cy="1462527"/>
              </a:xfrm>
            </p:grpSpPr>
            <p:sp>
              <p:nvSpPr>
                <p:cNvPr id="69" name="Rectangle 68"/>
                <p:cNvSpPr/>
                <p:nvPr/>
              </p:nvSpPr>
              <p:spPr>
                <a:xfrm>
                  <a:off x="2501252" y="4849431"/>
                  <a:ext cx="96202" cy="1462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1644001" y="5221784"/>
                  <a:ext cx="857251" cy="736600"/>
                  <a:chOff x="936624" y="3121025"/>
                  <a:chExt cx="857251" cy="736600"/>
                </a:xfrm>
              </p:grpSpPr>
              <p:sp>
                <p:nvSpPr>
                  <p:cNvPr id="81" name="Rectangle 8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ounded Rectangle 8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ounded Rectangle 8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7" name="Straight Connector 86"/>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71" name="Oval 70"/>
                <p:cNvSpPr/>
                <p:nvPr/>
              </p:nvSpPr>
              <p:spPr>
                <a:xfrm>
                  <a:off x="2597454" y="55265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634411" y="57694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589838" y="591929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p:cNvGrpSpPr/>
                <p:nvPr/>
              </p:nvGrpSpPr>
              <p:grpSpPr>
                <a:xfrm>
                  <a:off x="2597454" y="5221784"/>
                  <a:ext cx="614170" cy="852487"/>
                  <a:chOff x="2597454" y="5221784"/>
                  <a:chExt cx="614170" cy="852487"/>
                </a:xfrm>
              </p:grpSpPr>
              <p:sp>
                <p:nvSpPr>
                  <p:cNvPr id="76" name="Oval 75"/>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5" name="Oval 74"/>
                <p:cNvSpPr/>
                <p:nvPr/>
              </p:nvSpPr>
              <p:spPr>
                <a:xfrm flipV="1">
                  <a:off x="3018659" y="5436096"/>
                  <a:ext cx="78485" cy="152400"/>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8" name="Group 87"/>
              <p:cNvGrpSpPr/>
              <p:nvPr/>
            </p:nvGrpSpPr>
            <p:grpSpPr>
              <a:xfrm rot="12410083" flipH="1">
                <a:off x="3259598" y="5305600"/>
                <a:ext cx="866069" cy="1371970"/>
                <a:chOff x="4557893" y="4528047"/>
                <a:chExt cx="759513" cy="1371970"/>
              </a:xfrm>
            </p:grpSpPr>
            <p:grpSp>
              <p:nvGrpSpPr>
                <p:cNvPr id="89" name="Group 88"/>
                <p:cNvGrpSpPr/>
                <p:nvPr/>
              </p:nvGrpSpPr>
              <p:grpSpPr>
                <a:xfrm>
                  <a:off x="4693135" y="5047530"/>
                  <a:ext cx="614170" cy="852487"/>
                  <a:chOff x="2597454" y="5221784"/>
                  <a:chExt cx="614170" cy="852487"/>
                </a:xfrm>
              </p:grpSpPr>
              <p:sp>
                <p:nvSpPr>
                  <p:cNvPr id="103" name="Oval 102"/>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4557893" y="4528047"/>
                  <a:ext cx="614170" cy="852487"/>
                  <a:chOff x="2597454" y="5221784"/>
                  <a:chExt cx="614170" cy="852487"/>
                </a:xfrm>
              </p:grpSpPr>
              <p:sp>
                <p:nvSpPr>
                  <p:cNvPr id="98" name="Oval 97"/>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1" name="Oval 90"/>
                <p:cNvSpPr/>
                <p:nvPr/>
              </p:nvSpPr>
              <p:spPr>
                <a:xfrm>
                  <a:off x="4640946" y="54646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97896" y="5247935"/>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614650" y="5691153"/>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845535" y="5555159"/>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991842" y="562991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971079" y="507338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086521" y="5225027"/>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2" name="Group 171"/>
            <p:cNvGrpSpPr/>
            <p:nvPr/>
          </p:nvGrpSpPr>
          <p:grpSpPr>
            <a:xfrm>
              <a:off x="3951388" y="4754615"/>
              <a:ext cx="2052908" cy="1685706"/>
              <a:chOff x="5780686" y="4875524"/>
              <a:chExt cx="2052908" cy="1685706"/>
            </a:xfrm>
          </p:grpSpPr>
          <p:grpSp>
            <p:nvGrpSpPr>
              <p:cNvPr id="108" name="Group 107"/>
              <p:cNvGrpSpPr/>
              <p:nvPr/>
            </p:nvGrpSpPr>
            <p:grpSpPr>
              <a:xfrm>
                <a:off x="5780686" y="5027362"/>
                <a:ext cx="1567623" cy="1462527"/>
                <a:chOff x="1644001" y="4849431"/>
                <a:chExt cx="1567623" cy="1462527"/>
              </a:xfrm>
            </p:grpSpPr>
            <p:sp>
              <p:nvSpPr>
                <p:cNvPr id="109" name="Rectangle 108"/>
                <p:cNvSpPr/>
                <p:nvPr/>
              </p:nvSpPr>
              <p:spPr>
                <a:xfrm>
                  <a:off x="2501252" y="4849431"/>
                  <a:ext cx="96202" cy="1462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1644001" y="5221784"/>
                  <a:ext cx="857251" cy="736600"/>
                  <a:chOff x="936624" y="3121025"/>
                  <a:chExt cx="857251" cy="736600"/>
                </a:xfrm>
              </p:grpSpPr>
              <p:sp>
                <p:nvSpPr>
                  <p:cNvPr id="121" name="Rectangle 120"/>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Rectangle 121"/>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Rectangle 122"/>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ounded Rectangle 124"/>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7" name="Straight Connector 126"/>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111" name="Oval 110"/>
                <p:cNvSpPr/>
                <p:nvPr/>
              </p:nvSpPr>
              <p:spPr>
                <a:xfrm>
                  <a:off x="2597454" y="55265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634411" y="57694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589838" y="591929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p:cNvGrpSpPr/>
                <p:nvPr/>
              </p:nvGrpSpPr>
              <p:grpSpPr>
                <a:xfrm>
                  <a:off x="2597454" y="5221784"/>
                  <a:ext cx="614170" cy="852487"/>
                  <a:chOff x="2597454" y="5221784"/>
                  <a:chExt cx="614170" cy="852487"/>
                </a:xfrm>
              </p:grpSpPr>
              <p:sp>
                <p:nvSpPr>
                  <p:cNvPr id="116" name="Oval 115"/>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5" name="Oval 114"/>
                <p:cNvSpPr/>
                <p:nvPr/>
              </p:nvSpPr>
              <p:spPr>
                <a:xfrm flipV="1">
                  <a:off x="3018659" y="5436096"/>
                  <a:ext cx="78485" cy="152400"/>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9" name="Rectangle 128"/>
              <p:cNvSpPr/>
              <p:nvPr/>
            </p:nvSpPr>
            <p:spPr>
              <a:xfrm>
                <a:off x="6675857" y="4986318"/>
                <a:ext cx="1115943" cy="150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675857" y="6410247"/>
                <a:ext cx="1115943" cy="150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2" name="Group 131"/>
              <p:cNvGrpSpPr/>
              <p:nvPr/>
            </p:nvGrpSpPr>
            <p:grpSpPr>
              <a:xfrm rot="19260913">
                <a:off x="7074081" y="4875524"/>
                <a:ext cx="759513" cy="1371970"/>
                <a:chOff x="4557893" y="4528047"/>
                <a:chExt cx="759513" cy="1371970"/>
              </a:xfrm>
            </p:grpSpPr>
            <p:grpSp>
              <p:nvGrpSpPr>
                <p:cNvPr id="133" name="Group 132"/>
                <p:cNvGrpSpPr/>
                <p:nvPr/>
              </p:nvGrpSpPr>
              <p:grpSpPr>
                <a:xfrm>
                  <a:off x="4693135" y="5047530"/>
                  <a:ext cx="614170" cy="852487"/>
                  <a:chOff x="2597454" y="5221784"/>
                  <a:chExt cx="614170" cy="852487"/>
                </a:xfrm>
              </p:grpSpPr>
              <p:sp>
                <p:nvSpPr>
                  <p:cNvPr id="147" name="Oval 146"/>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4557893" y="4528047"/>
                  <a:ext cx="614170" cy="852487"/>
                  <a:chOff x="2597454" y="5221784"/>
                  <a:chExt cx="614170" cy="852487"/>
                </a:xfrm>
              </p:grpSpPr>
              <p:sp>
                <p:nvSpPr>
                  <p:cNvPr id="142" name="Oval 141"/>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5" name="Oval 134"/>
                <p:cNvSpPr/>
                <p:nvPr/>
              </p:nvSpPr>
              <p:spPr>
                <a:xfrm>
                  <a:off x="4640946" y="54646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4597896" y="5247935"/>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4614650" y="5691153"/>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4845535" y="5555159"/>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4991842" y="562991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4971079" y="507338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086521" y="5225027"/>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rot="19260913" flipH="1">
                <a:off x="6673810" y="5139379"/>
                <a:ext cx="810364" cy="1371970"/>
                <a:chOff x="4557893" y="4528047"/>
                <a:chExt cx="759513" cy="1371970"/>
              </a:xfrm>
            </p:grpSpPr>
            <p:grpSp>
              <p:nvGrpSpPr>
                <p:cNvPr id="153" name="Group 152"/>
                <p:cNvGrpSpPr/>
                <p:nvPr/>
              </p:nvGrpSpPr>
              <p:grpSpPr>
                <a:xfrm>
                  <a:off x="4693135" y="5047530"/>
                  <a:ext cx="614170" cy="852487"/>
                  <a:chOff x="2597454" y="5221784"/>
                  <a:chExt cx="614170" cy="852487"/>
                </a:xfrm>
              </p:grpSpPr>
              <p:sp>
                <p:nvSpPr>
                  <p:cNvPr id="167" name="Oval 166"/>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4557893" y="4528047"/>
                  <a:ext cx="614170" cy="852487"/>
                  <a:chOff x="2597454" y="5221784"/>
                  <a:chExt cx="614170" cy="852487"/>
                </a:xfrm>
              </p:grpSpPr>
              <p:sp>
                <p:nvSpPr>
                  <p:cNvPr id="162" name="Oval 161"/>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5" name="Oval 154"/>
                <p:cNvSpPr/>
                <p:nvPr/>
              </p:nvSpPr>
              <p:spPr>
                <a:xfrm>
                  <a:off x="4640946" y="54646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4597896" y="5247935"/>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4614650" y="5691153"/>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4845535" y="5555159"/>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4991842" y="562991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4971079" y="507338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086521" y="5225027"/>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583440" y="4695269"/>
              <a:ext cx="2052908" cy="1685706"/>
              <a:chOff x="5780686" y="4875524"/>
              <a:chExt cx="2052908" cy="1685706"/>
            </a:xfrm>
          </p:grpSpPr>
          <p:grpSp>
            <p:nvGrpSpPr>
              <p:cNvPr id="175" name="Group 174"/>
              <p:cNvGrpSpPr/>
              <p:nvPr/>
            </p:nvGrpSpPr>
            <p:grpSpPr>
              <a:xfrm>
                <a:off x="5780686" y="5027362"/>
                <a:ext cx="1567623" cy="1462527"/>
                <a:chOff x="1644001" y="4849431"/>
                <a:chExt cx="1567623" cy="1462527"/>
              </a:xfrm>
            </p:grpSpPr>
            <p:sp>
              <p:nvSpPr>
                <p:cNvPr id="218" name="Rectangle 217"/>
                <p:cNvSpPr/>
                <p:nvPr/>
              </p:nvSpPr>
              <p:spPr>
                <a:xfrm>
                  <a:off x="2501252" y="4849431"/>
                  <a:ext cx="96202" cy="1462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9" name="Group 218"/>
                <p:cNvGrpSpPr/>
                <p:nvPr/>
              </p:nvGrpSpPr>
              <p:grpSpPr>
                <a:xfrm>
                  <a:off x="1644001" y="5221784"/>
                  <a:ext cx="857251" cy="736600"/>
                  <a:chOff x="936624" y="3121025"/>
                  <a:chExt cx="857251" cy="736600"/>
                </a:xfrm>
              </p:grpSpPr>
              <p:sp>
                <p:nvSpPr>
                  <p:cNvPr id="230" name="Rectangle 229"/>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Rectangle 230"/>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2" name="Rectangle 231"/>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3" name="Rounded Rectangle 232"/>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4" name="Rounded Rectangle 233"/>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5" name="Rectangle 234"/>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6" name="Straight Connector 235"/>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220" name="Oval 219"/>
                <p:cNvSpPr/>
                <p:nvPr/>
              </p:nvSpPr>
              <p:spPr>
                <a:xfrm>
                  <a:off x="2597454" y="55265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2634411" y="57694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2589838" y="591929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3" name="Group 222"/>
                <p:cNvGrpSpPr/>
                <p:nvPr/>
              </p:nvGrpSpPr>
              <p:grpSpPr>
                <a:xfrm>
                  <a:off x="2597454" y="5221784"/>
                  <a:ext cx="614170" cy="852487"/>
                  <a:chOff x="2597454" y="5221784"/>
                  <a:chExt cx="614170" cy="852487"/>
                </a:xfrm>
              </p:grpSpPr>
              <p:sp>
                <p:nvSpPr>
                  <p:cNvPr id="225" name="Oval 224"/>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4" name="Oval 223"/>
                <p:cNvSpPr/>
                <p:nvPr/>
              </p:nvSpPr>
              <p:spPr>
                <a:xfrm flipV="1">
                  <a:off x="3018659" y="5436096"/>
                  <a:ext cx="78485" cy="152400"/>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6" name="Rectangle 175"/>
              <p:cNvSpPr/>
              <p:nvPr/>
            </p:nvSpPr>
            <p:spPr>
              <a:xfrm>
                <a:off x="6675857" y="4947830"/>
                <a:ext cx="1115943" cy="150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6675857" y="6410247"/>
                <a:ext cx="1115943" cy="150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8" name="Group 177"/>
              <p:cNvGrpSpPr/>
              <p:nvPr/>
            </p:nvGrpSpPr>
            <p:grpSpPr>
              <a:xfrm rot="19260913">
                <a:off x="7074081" y="4875524"/>
                <a:ext cx="759513" cy="1371970"/>
                <a:chOff x="4557893" y="4528047"/>
                <a:chExt cx="759513" cy="1371970"/>
              </a:xfrm>
            </p:grpSpPr>
            <p:grpSp>
              <p:nvGrpSpPr>
                <p:cNvPr id="199" name="Group 198"/>
                <p:cNvGrpSpPr/>
                <p:nvPr/>
              </p:nvGrpSpPr>
              <p:grpSpPr>
                <a:xfrm>
                  <a:off x="4693135" y="5047530"/>
                  <a:ext cx="414150" cy="852487"/>
                  <a:chOff x="2597454" y="5221784"/>
                  <a:chExt cx="414150" cy="852487"/>
                </a:xfrm>
              </p:grpSpPr>
              <p:sp>
                <p:nvSpPr>
                  <p:cNvPr id="213" name="Oval 212"/>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4557893" y="4528047"/>
                  <a:ext cx="614170" cy="852487"/>
                  <a:chOff x="2597454" y="5221784"/>
                  <a:chExt cx="614170" cy="852487"/>
                </a:xfrm>
              </p:grpSpPr>
              <p:sp>
                <p:nvSpPr>
                  <p:cNvPr id="208" name="Oval 207"/>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1" name="Oval 200"/>
                <p:cNvSpPr/>
                <p:nvPr/>
              </p:nvSpPr>
              <p:spPr>
                <a:xfrm>
                  <a:off x="4640946" y="54646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4597896" y="5247935"/>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4614650" y="5691153"/>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4845535" y="5555159"/>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4971079" y="507338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5086521" y="5225027"/>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9" name="Group 178"/>
              <p:cNvGrpSpPr/>
              <p:nvPr/>
            </p:nvGrpSpPr>
            <p:grpSpPr>
              <a:xfrm rot="19260913" flipH="1">
                <a:off x="6673810" y="5139379"/>
                <a:ext cx="810364" cy="1371970"/>
                <a:chOff x="4557893" y="4528047"/>
                <a:chExt cx="759513" cy="1371970"/>
              </a:xfrm>
            </p:grpSpPr>
            <p:grpSp>
              <p:nvGrpSpPr>
                <p:cNvPr id="180" name="Group 179"/>
                <p:cNvGrpSpPr/>
                <p:nvPr/>
              </p:nvGrpSpPr>
              <p:grpSpPr>
                <a:xfrm>
                  <a:off x="4693135" y="5047530"/>
                  <a:ext cx="614170" cy="852487"/>
                  <a:chOff x="2597454" y="5221784"/>
                  <a:chExt cx="614170" cy="852487"/>
                </a:xfrm>
              </p:grpSpPr>
              <p:sp>
                <p:nvSpPr>
                  <p:cNvPr id="194" name="Oval 193"/>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4557893" y="4528047"/>
                  <a:ext cx="614170" cy="852487"/>
                  <a:chOff x="2597454" y="5221784"/>
                  <a:chExt cx="614170" cy="852487"/>
                </a:xfrm>
              </p:grpSpPr>
              <p:sp>
                <p:nvSpPr>
                  <p:cNvPr id="189" name="Oval 188"/>
                  <p:cNvSpPr/>
                  <p:nvPr/>
                </p:nvSpPr>
                <p:spPr>
                  <a:xfrm>
                    <a:off x="2597454" y="52217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2749854" y="5374184"/>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2780719" y="55884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2712896" y="589329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2980739" y="560066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2" name="Oval 181"/>
                <p:cNvSpPr/>
                <p:nvPr/>
              </p:nvSpPr>
              <p:spPr>
                <a:xfrm>
                  <a:off x="4640946" y="546467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4597896" y="5247935"/>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4614650" y="5691153"/>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4845535" y="5555159"/>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4991842" y="5629911"/>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4971079" y="5073386"/>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5086521" y="5225027"/>
                  <a:ext cx="230885" cy="180975"/>
                </a:xfrm>
                <a:prstGeom prst="ellipse">
                  <a:avLst/>
                </a:prstGeom>
                <a:solidFill>
                  <a:srgbClr val="1FD41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37" name="Rectangle 236"/>
            <p:cNvSpPr/>
            <p:nvPr/>
          </p:nvSpPr>
          <p:spPr>
            <a:xfrm flipH="1">
              <a:off x="8594553" y="4769079"/>
              <a:ext cx="78000" cy="1613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026902"/>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89" y="-286250"/>
            <a:ext cx="8593221" cy="1143000"/>
          </a:xfrm>
        </p:spPr>
        <p:txBody>
          <a:bodyPr>
            <a:normAutofit fontScale="90000"/>
          </a:bodyPr>
          <a:lstStyle/>
          <a:p>
            <a:r>
              <a:rPr lang="en-US" dirty="0" smtClean="0"/>
              <a:t>Some bulldozer blade designs on robots</a:t>
            </a:r>
            <a:endParaRPr lang="en-US" dirty="0"/>
          </a:p>
        </p:txBody>
      </p:sp>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48840" y="2186556"/>
            <a:ext cx="5695159" cy="3624472"/>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t="13336" b="13336"/>
          <a:stretch>
            <a:fillRect/>
          </a:stretch>
        </p:blipFill>
        <p:spPr>
          <a:xfrm>
            <a:off x="149354" y="651042"/>
            <a:ext cx="4648426" cy="2556455"/>
          </a:xfrm>
        </p:spPr>
      </p:pic>
      <p:sp>
        <p:nvSpPr>
          <p:cNvPr id="6" name="TextBox 5"/>
          <p:cNvSpPr txBox="1"/>
          <p:nvPr/>
        </p:nvSpPr>
        <p:spPr>
          <a:xfrm>
            <a:off x="4865511" y="625991"/>
            <a:ext cx="4854219" cy="1323439"/>
          </a:xfrm>
          <a:prstGeom prst="rect">
            <a:avLst/>
          </a:prstGeom>
          <a:noFill/>
        </p:spPr>
        <p:txBody>
          <a:bodyPr wrap="square" rtlCol="0">
            <a:spAutoFit/>
          </a:bodyPr>
          <a:lstStyle/>
          <a:p>
            <a:r>
              <a:rPr lang="en-US" sz="2000" dirty="0" smtClean="0"/>
              <a:t>What task are these designed for?</a:t>
            </a:r>
          </a:p>
          <a:p>
            <a:endParaRPr lang="en-US" sz="2000" dirty="0" smtClean="0"/>
          </a:p>
          <a:p>
            <a:r>
              <a:rPr lang="en-US" sz="2000" dirty="0" smtClean="0"/>
              <a:t>What are the advantages of these </a:t>
            </a:r>
          </a:p>
          <a:p>
            <a:r>
              <a:rPr lang="en-US" sz="2000" dirty="0" smtClean="0"/>
              <a:t>designs?</a:t>
            </a:r>
            <a:endParaRPr lang="en-US" sz="2000" dirty="0"/>
          </a:p>
        </p:txBody>
      </p:sp>
      <p:sp>
        <p:nvSpPr>
          <p:cNvPr id="7" name="TextBox 6"/>
          <p:cNvSpPr txBox="1"/>
          <p:nvPr/>
        </p:nvSpPr>
        <p:spPr>
          <a:xfrm>
            <a:off x="149354" y="4179812"/>
            <a:ext cx="3299487" cy="1631216"/>
          </a:xfrm>
          <a:prstGeom prst="rect">
            <a:avLst/>
          </a:prstGeom>
          <a:noFill/>
        </p:spPr>
        <p:txBody>
          <a:bodyPr wrap="square" rtlCol="0">
            <a:spAutoFit/>
          </a:bodyPr>
          <a:lstStyle/>
          <a:p>
            <a:r>
              <a:rPr lang="en-US" sz="2000" dirty="0" smtClean="0"/>
              <a:t>What tasks wouldn’t these designs work well for?</a:t>
            </a:r>
          </a:p>
          <a:p>
            <a:endParaRPr lang="en-US" sz="2000" dirty="0" smtClean="0"/>
          </a:p>
          <a:p>
            <a:r>
              <a:rPr lang="en-US" sz="2000" dirty="0" smtClean="0"/>
              <a:t>What are the disadvantages of these designs?</a:t>
            </a:r>
            <a:endParaRPr lang="en-US" sz="2000" dirty="0"/>
          </a:p>
        </p:txBody>
      </p:sp>
    </p:spTree>
    <p:extLst>
      <p:ext uri="{BB962C8B-B14F-4D97-AF65-F5344CB8AC3E}">
        <p14:creationId xmlns:p14="http://schemas.microsoft.com/office/powerpoint/2010/main" val="274001154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you have to grab something and pick it up a claw will work well</a:t>
            </a:r>
            <a:endParaRPr lang="en-US" dirty="0"/>
          </a:p>
        </p:txBody>
      </p:sp>
      <p:pic>
        <p:nvPicPr>
          <p:cNvPr id="8"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45555" y="1838980"/>
            <a:ext cx="4271370" cy="3306961"/>
          </a:xfrm>
        </p:spPr>
      </p:pic>
      <p:sp>
        <p:nvSpPr>
          <p:cNvPr id="9" name="TextBox 8"/>
          <p:cNvSpPr txBox="1"/>
          <p:nvPr/>
        </p:nvSpPr>
        <p:spPr>
          <a:xfrm>
            <a:off x="678778" y="5233625"/>
            <a:ext cx="3532273" cy="646331"/>
          </a:xfrm>
          <a:prstGeom prst="rect">
            <a:avLst/>
          </a:prstGeom>
          <a:noFill/>
        </p:spPr>
        <p:txBody>
          <a:bodyPr wrap="square" rtlCol="0">
            <a:spAutoFit/>
          </a:bodyPr>
          <a:lstStyle/>
          <a:p>
            <a:r>
              <a:rPr lang="en-US" dirty="0" smtClean="0"/>
              <a:t>Notice the long lever sensor to tell when something is in the claw</a:t>
            </a:r>
            <a:endParaRPr lang="en-US" dirty="0"/>
          </a:p>
        </p:txBody>
      </p:sp>
      <p:pic>
        <p:nvPicPr>
          <p:cNvPr id="10" name="Content Placeholder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0433" y="1838980"/>
            <a:ext cx="4039342" cy="3306961"/>
          </a:xfrm>
          <a:prstGeom prst="rect">
            <a:avLst/>
          </a:prstGeom>
        </p:spPr>
      </p:pic>
      <p:sp>
        <p:nvSpPr>
          <p:cNvPr id="11" name="TextBox 10"/>
          <p:cNvSpPr txBox="1"/>
          <p:nvPr/>
        </p:nvSpPr>
        <p:spPr>
          <a:xfrm>
            <a:off x="4844012" y="5233625"/>
            <a:ext cx="4160496" cy="646331"/>
          </a:xfrm>
          <a:prstGeom prst="rect">
            <a:avLst/>
          </a:prstGeom>
          <a:noFill/>
        </p:spPr>
        <p:txBody>
          <a:bodyPr wrap="square" rtlCol="0">
            <a:spAutoFit/>
          </a:bodyPr>
          <a:lstStyle/>
          <a:p>
            <a:r>
              <a:rPr lang="en-US" dirty="0" smtClean="0"/>
              <a:t>Notice one side is fixed and the other is moved by the servo</a:t>
            </a:r>
            <a:endParaRPr lang="en-US" dirty="0"/>
          </a:p>
        </p:txBody>
      </p:sp>
    </p:spTree>
    <p:extLst>
      <p:ext uri="{BB962C8B-B14F-4D97-AF65-F5344CB8AC3E}">
        <p14:creationId xmlns:p14="http://schemas.microsoft.com/office/powerpoint/2010/main" val="263402695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the Game Begin- Again</a:t>
            </a:r>
            <a:endParaRPr lang="en-US" dirty="0"/>
          </a:p>
        </p:txBody>
      </p:sp>
      <p:sp>
        <p:nvSpPr>
          <p:cNvPr id="3" name="Content Placeholder 2"/>
          <p:cNvSpPr>
            <a:spLocks noGrp="1"/>
          </p:cNvSpPr>
          <p:nvPr>
            <p:ph idx="1"/>
          </p:nvPr>
        </p:nvSpPr>
        <p:spPr>
          <a:xfrm>
            <a:off x="457200" y="1600200"/>
            <a:ext cx="8229600" cy="4249907"/>
          </a:xfrm>
        </p:spPr>
        <p:txBody>
          <a:bodyPr>
            <a:normAutofit/>
          </a:bodyPr>
          <a:lstStyle/>
          <a:p>
            <a:pPr marL="0" indent="0">
              <a:buNone/>
            </a:pPr>
            <a:r>
              <a:rPr lang="en-US" dirty="0" smtClean="0"/>
              <a:t>Complete the following activities</a:t>
            </a:r>
          </a:p>
          <a:p>
            <a:r>
              <a:rPr lang="en-US" dirty="0" smtClean="0"/>
              <a:t>Use the engineering design process to engineer your effectors</a:t>
            </a:r>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056508390"/>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Bulldozer Mania</a:t>
            </a:r>
            <a:endParaRPr lang="en-US" dirty="0"/>
          </a:p>
        </p:txBody>
      </p:sp>
      <p:sp>
        <p:nvSpPr>
          <p:cNvPr id="3" name="Content Placeholder 2"/>
          <p:cNvSpPr>
            <a:spLocks noGrp="1"/>
          </p:cNvSpPr>
          <p:nvPr>
            <p:ph idx="1"/>
          </p:nvPr>
        </p:nvSpPr>
        <p:spPr>
          <a:xfrm>
            <a:off x="438505" y="597589"/>
            <a:ext cx="8591550" cy="4525963"/>
          </a:xfrm>
        </p:spPr>
        <p:txBody>
          <a:bodyPr>
            <a:normAutofit/>
          </a:bodyPr>
          <a:lstStyle/>
          <a:p>
            <a:pPr marL="457200" lvl="1" indent="0">
              <a:buNone/>
            </a:pPr>
            <a:r>
              <a:rPr lang="en-US" sz="2000" dirty="0" smtClean="0"/>
              <a:t>Push as many objects as possible into the designated area</a:t>
            </a:r>
          </a:p>
          <a:p>
            <a:pPr marL="457200" lvl="1" indent="0">
              <a:buNone/>
            </a:pPr>
            <a:r>
              <a:rPr lang="en-US" sz="2000" b="1" dirty="0" smtClean="0"/>
              <a:t>Engineering* </a:t>
            </a:r>
          </a:p>
          <a:p>
            <a:pPr marL="457200" lvl="1" indent="0">
              <a:buNone/>
            </a:pPr>
            <a:r>
              <a:rPr lang="en-US" sz="2000" dirty="0" smtClean="0"/>
              <a:t>You </a:t>
            </a:r>
            <a:r>
              <a:rPr lang="en-US" sz="2000" dirty="0"/>
              <a:t>will need to engineer some kind of a pushing device for the front of the robot (use </a:t>
            </a:r>
            <a:r>
              <a:rPr lang="en-US" sz="2000" dirty="0" smtClean="0"/>
              <a:t>LEGO, KMP </a:t>
            </a:r>
            <a:r>
              <a:rPr lang="en-US" sz="2000" dirty="0"/>
              <a:t>or any type of construction material</a:t>
            </a:r>
            <a:r>
              <a:rPr lang="en-US" sz="2000" dirty="0" smtClean="0"/>
              <a:t>)</a:t>
            </a:r>
          </a:p>
          <a:p>
            <a:pPr lvl="2">
              <a:buFont typeface="Courier New"/>
              <a:buChar char="o"/>
            </a:pPr>
            <a:r>
              <a:rPr lang="en-US" sz="2000" dirty="0" smtClean="0"/>
              <a:t>Think about what a bulldozer looks like</a:t>
            </a:r>
          </a:p>
          <a:p>
            <a:pPr lvl="1">
              <a:buFont typeface="Arial"/>
              <a:buChar char="•"/>
            </a:pPr>
            <a:r>
              <a:rPr lang="en-US" sz="2000" dirty="0" smtClean="0"/>
              <a:t>Objects can be anything as long as they are relatively easy to push</a:t>
            </a:r>
          </a:p>
          <a:p>
            <a:pPr lvl="1">
              <a:buFont typeface="Arial"/>
              <a:buChar char="•"/>
            </a:pPr>
            <a:r>
              <a:rPr lang="en-US" sz="2000" dirty="0" smtClean="0"/>
              <a:t>Score points for every item in the area</a:t>
            </a:r>
          </a:p>
          <a:p>
            <a:pPr lvl="2">
              <a:buFont typeface="Courier New"/>
              <a:buChar char="o"/>
            </a:pPr>
            <a:r>
              <a:rPr lang="en-US" sz="2000" dirty="0" smtClean="0"/>
              <a:t>Items “off” the official track are lost (no points)</a:t>
            </a:r>
          </a:p>
          <a:p>
            <a:pPr lvl="1">
              <a:buFont typeface="Arial"/>
              <a:buChar char="•"/>
            </a:pPr>
            <a:r>
              <a:rPr lang="en-US" sz="2000" dirty="0" smtClean="0"/>
              <a:t>Make large piles that are easier to get</a:t>
            </a:r>
          </a:p>
          <a:p>
            <a:pPr lvl="1">
              <a:buFont typeface="Arial"/>
              <a:buChar char="•"/>
            </a:pPr>
            <a:r>
              <a:rPr lang="en-US" sz="2000" dirty="0" smtClean="0"/>
              <a:t>Spread the items out to make it harder</a:t>
            </a:r>
          </a:p>
          <a:p>
            <a:pPr lvl="1">
              <a:buFont typeface="Arial"/>
              <a:buChar char="•"/>
            </a:pPr>
            <a:r>
              <a:rPr lang="en-US" sz="2000" dirty="0" smtClean="0"/>
              <a:t>Place the items at random on the board </a:t>
            </a:r>
          </a:p>
          <a:p>
            <a:pPr lvl="1"/>
            <a:endParaRPr lang="en-US" sz="2000" dirty="0"/>
          </a:p>
          <a:p>
            <a:pPr lvl="1"/>
            <a:endParaRPr lang="en-US" sz="2000" dirty="0" smtClean="0"/>
          </a:p>
          <a:p>
            <a:pPr marL="914400" lvl="1" indent="-514350"/>
            <a:endParaRPr lang="en-US" sz="2400" dirty="0"/>
          </a:p>
        </p:txBody>
      </p:sp>
      <p:grpSp>
        <p:nvGrpSpPr>
          <p:cNvPr id="24" name="Group 23"/>
          <p:cNvGrpSpPr/>
          <p:nvPr/>
        </p:nvGrpSpPr>
        <p:grpSpPr>
          <a:xfrm>
            <a:off x="811419" y="4571659"/>
            <a:ext cx="6371809" cy="1712223"/>
            <a:chOff x="633965" y="4646721"/>
            <a:chExt cx="7208796" cy="1937137"/>
          </a:xfrm>
        </p:grpSpPr>
        <p:grpSp>
          <p:nvGrpSpPr>
            <p:cNvPr id="16" name="Group 15"/>
            <p:cNvGrpSpPr/>
            <p:nvPr/>
          </p:nvGrpSpPr>
          <p:grpSpPr>
            <a:xfrm>
              <a:off x="4747137" y="4646721"/>
              <a:ext cx="3095624" cy="1937137"/>
              <a:chOff x="4935628" y="3892046"/>
              <a:chExt cx="3095624" cy="1937137"/>
            </a:xfrm>
          </p:grpSpPr>
          <p:grpSp>
            <p:nvGrpSpPr>
              <p:cNvPr id="50" name="Group 49"/>
              <p:cNvGrpSpPr/>
              <p:nvPr/>
            </p:nvGrpSpPr>
            <p:grpSpPr>
              <a:xfrm>
                <a:off x="4935628" y="4035308"/>
                <a:ext cx="3095624" cy="1793875"/>
                <a:chOff x="2520950" y="4906962"/>
                <a:chExt cx="3095624"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70" name="Can 69"/>
              <p:cNvSpPr/>
              <p:nvPr/>
            </p:nvSpPr>
            <p:spPr>
              <a:xfrm>
                <a:off x="6559295" y="4088571"/>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rot="2531118">
                <a:off x="6789066" y="4350358"/>
                <a:ext cx="1172132" cy="1086663"/>
                <a:chOff x="6697974" y="3720171"/>
                <a:chExt cx="1172132" cy="1086663"/>
              </a:xfrm>
            </p:grpSpPr>
            <p:grpSp>
              <p:nvGrpSpPr>
                <p:cNvPr id="64" name="Group 63"/>
                <p:cNvGrpSpPr/>
                <p:nvPr/>
              </p:nvGrpSpPr>
              <p:grpSpPr>
                <a:xfrm rot="19004405">
                  <a:off x="6862724" y="3720171"/>
                  <a:ext cx="1007382" cy="929428"/>
                  <a:chOff x="2780896" y="3953604"/>
                  <a:chExt cx="1007382" cy="929428"/>
                </a:xfrm>
              </p:grpSpPr>
              <p:cxnSp>
                <p:nvCxnSpPr>
                  <p:cNvPr id="65" name="Straight Connector 64"/>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1" name="Straight Connector 70"/>
                <p:cNvCxnSpPr/>
                <p:nvPr/>
              </p:nvCxnSpPr>
              <p:spPr>
                <a:xfrm flipH="1" flipV="1">
                  <a:off x="6697974" y="4178130"/>
                  <a:ext cx="595543" cy="62870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2" name="Can 71"/>
              <p:cNvSpPr/>
              <p:nvPr/>
            </p:nvSpPr>
            <p:spPr>
              <a:xfrm>
                <a:off x="5721925" y="5252812"/>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Can 72"/>
              <p:cNvSpPr/>
              <p:nvPr/>
            </p:nvSpPr>
            <p:spPr>
              <a:xfrm>
                <a:off x="6284894" y="474333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Can 73"/>
              <p:cNvSpPr/>
              <p:nvPr/>
            </p:nvSpPr>
            <p:spPr>
              <a:xfrm>
                <a:off x="7608386" y="5345939"/>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Can 74"/>
              <p:cNvSpPr/>
              <p:nvPr/>
            </p:nvSpPr>
            <p:spPr>
              <a:xfrm>
                <a:off x="6559295" y="520042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Can 75"/>
              <p:cNvSpPr/>
              <p:nvPr/>
            </p:nvSpPr>
            <p:spPr>
              <a:xfrm>
                <a:off x="7368531" y="389204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Can 76"/>
              <p:cNvSpPr/>
              <p:nvPr/>
            </p:nvSpPr>
            <p:spPr>
              <a:xfrm>
                <a:off x="7066053" y="5329007"/>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633965" y="4700889"/>
              <a:ext cx="3095624" cy="1793875"/>
              <a:chOff x="558728" y="4001970"/>
              <a:chExt cx="3095624" cy="1793875"/>
            </a:xfrm>
          </p:grpSpPr>
          <p:grpSp>
            <p:nvGrpSpPr>
              <p:cNvPr id="18" name="Group 17"/>
              <p:cNvGrpSpPr/>
              <p:nvPr/>
            </p:nvGrpSpPr>
            <p:grpSpPr>
              <a:xfrm>
                <a:off x="558728" y="4001970"/>
                <a:ext cx="3095624" cy="1793875"/>
                <a:chOff x="2520950" y="4906962"/>
                <a:chExt cx="3095624"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68" name="Can 67"/>
              <p:cNvSpPr/>
              <p:nvPr/>
            </p:nvSpPr>
            <p:spPr>
              <a:xfrm>
                <a:off x="1897963" y="5215525"/>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2540115" y="4424633"/>
                <a:ext cx="742241" cy="861517"/>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Can 78"/>
              <p:cNvSpPr/>
              <p:nvPr/>
            </p:nvSpPr>
            <p:spPr>
              <a:xfrm>
                <a:off x="2039870" y="492396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Can 79"/>
              <p:cNvSpPr/>
              <p:nvPr/>
            </p:nvSpPr>
            <p:spPr>
              <a:xfrm>
                <a:off x="2181777" y="516295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1401209" y="5155463"/>
              <a:ext cx="413012" cy="687760"/>
              <a:chOff x="1401209" y="5155463"/>
              <a:chExt cx="413012" cy="687760"/>
            </a:xfrm>
          </p:grpSpPr>
          <p:sp>
            <p:nvSpPr>
              <p:cNvPr id="52" name="Rectangle 51"/>
              <p:cNvSpPr/>
              <p:nvPr/>
            </p:nvSpPr>
            <p:spPr>
              <a:xfrm>
                <a:off x="1401209" y="5155463"/>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1491216" y="5279317"/>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1" name="Group 80"/>
            <p:cNvGrpSpPr/>
            <p:nvPr/>
          </p:nvGrpSpPr>
          <p:grpSpPr>
            <a:xfrm>
              <a:off x="5545602" y="5194747"/>
              <a:ext cx="413012" cy="687760"/>
              <a:chOff x="1401209" y="5155463"/>
              <a:chExt cx="413012" cy="687760"/>
            </a:xfrm>
          </p:grpSpPr>
          <p:sp>
            <p:nvSpPr>
              <p:cNvPr id="82" name="Rectangle 81"/>
              <p:cNvSpPr/>
              <p:nvPr/>
            </p:nvSpPr>
            <p:spPr>
              <a:xfrm>
                <a:off x="1401209" y="5155463"/>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p:cNvSpPr/>
              <p:nvPr/>
            </p:nvSpPr>
            <p:spPr>
              <a:xfrm>
                <a:off x="1491216" y="5279317"/>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69" name="Picture 68"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8" name="Picture 7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21228742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Bulldozer Mania</a:t>
            </a:r>
            <a:endParaRPr lang="en-US" dirty="0"/>
          </a:p>
        </p:txBody>
      </p:sp>
      <p:sp>
        <p:nvSpPr>
          <p:cNvPr id="3" name="Content Placeholder 2"/>
          <p:cNvSpPr>
            <a:spLocks noGrp="1"/>
          </p:cNvSpPr>
          <p:nvPr>
            <p:ph idx="1"/>
          </p:nvPr>
        </p:nvSpPr>
        <p:spPr>
          <a:xfrm>
            <a:off x="457200" y="829982"/>
            <a:ext cx="8591550" cy="4525963"/>
          </a:xfrm>
        </p:spPr>
        <p:txBody>
          <a:bodyPr>
            <a:normAutofit/>
          </a:bodyPr>
          <a:lstStyle/>
          <a:p>
            <a:pPr marL="457200" lvl="1" indent="0">
              <a:buNone/>
            </a:pPr>
            <a:r>
              <a:rPr lang="en-US" sz="2000" dirty="0" smtClean="0"/>
              <a:t>Variation</a:t>
            </a:r>
          </a:p>
          <a:p>
            <a:pPr marL="457200" lvl="1" indent="0">
              <a:buNone/>
            </a:pPr>
            <a:r>
              <a:rPr lang="en-US" sz="2000" dirty="0" smtClean="0"/>
              <a:t>Push as many objects as possible out of the designated area</a:t>
            </a:r>
          </a:p>
          <a:p>
            <a:pPr lvl="1">
              <a:buFont typeface="Arial"/>
              <a:buChar char="•"/>
            </a:pPr>
            <a:r>
              <a:rPr lang="en-US" sz="2000" dirty="0" smtClean="0"/>
              <a:t>Score points for every item NOT in the area</a:t>
            </a:r>
          </a:p>
          <a:p>
            <a:pPr lvl="2">
              <a:buFont typeface="Courier New"/>
              <a:buChar char="o"/>
            </a:pPr>
            <a:r>
              <a:rPr lang="en-US" sz="2000" dirty="0" smtClean="0"/>
              <a:t>Items “off” the official track are lost (no points)</a:t>
            </a:r>
          </a:p>
          <a:p>
            <a:pPr lvl="1">
              <a:buFont typeface="Arial"/>
              <a:buChar char="•"/>
            </a:pPr>
            <a:r>
              <a:rPr lang="en-US" sz="2000" dirty="0" smtClean="0"/>
              <a:t>Make the objects harder to move, use a full can of soda</a:t>
            </a:r>
            <a:endParaRPr lang="en-US" sz="2000" dirty="0"/>
          </a:p>
          <a:p>
            <a:pPr lvl="1"/>
            <a:endParaRPr lang="en-US" sz="2000" dirty="0" smtClean="0"/>
          </a:p>
          <a:p>
            <a:pPr marL="914400" lvl="1" indent="-514350"/>
            <a:endParaRPr lang="en-US" sz="2400" dirty="0"/>
          </a:p>
        </p:txBody>
      </p:sp>
      <p:grpSp>
        <p:nvGrpSpPr>
          <p:cNvPr id="22" name="Group 21"/>
          <p:cNvGrpSpPr/>
          <p:nvPr/>
        </p:nvGrpSpPr>
        <p:grpSpPr>
          <a:xfrm>
            <a:off x="796852" y="3297396"/>
            <a:ext cx="7234400" cy="2254473"/>
            <a:chOff x="796852" y="3892046"/>
            <a:chExt cx="7234400" cy="2254473"/>
          </a:xfrm>
        </p:grpSpPr>
        <p:grpSp>
          <p:nvGrpSpPr>
            <p:cNvPr id="50" name="Group 49"/>
            <p:cNvGrpSpPr/>
            <p:nvPr/>
          </p:nvGrpSpPr>
          <p:grpSpPr>
            <a:xfrm>
              <a:off x="4935628" y="4035308"/>
              <a:ext cx="3095624" cy="1793875"/>
              <a:chOff x="2520950" y="4906962"/>
              <a:chExt cx="3095624" cy="1793875"/>
            </a:xfrm>
          </p:grpSpPr>
          <p:grpSp>
            <p:nvGrpSpPr>
              <p:cNvPr id="51" name="Group 50"/>
              <p:cNvGrpSpPr/>
              <p:nvPr/>
            </p:nvGrpSpPr>
            <p:grpSpPr>
              <a:xfrm>
                <a:off x="2520950" y="4906962"/>
                <a:ext cx="3095624" cy="1793875"/>
                <a:chOff x="3286126" y="2095499"/>
                <a:chExt cx="3095624" cy="1793875"/>
              </a:xfrm>
            </p:grpSpPr>
            <p:sp>
              <p:nvSpPr>
                <p:cNvPr id="54" name="Rectangle 5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3286126" y="2527300"/>
                  <a:ext cx="857251" cy="736600"/>
                  <a:chOff x="936624" y="3121025"/>
                  <a:chExt cx="857251" cy="736600"/>
                </a:xfrm>
              </p:grpSpPr>
              <p:sp>
                <p:nvSpPr>
                  <p:cNvPr id="57" name="Rectangle 5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ounded Rectangle 5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ounded Rectangle 6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53" name="TextBox 5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69" name="Can 68"/>
            <p:cNvSpPr/>
            <p:nvPr/>
          </p:nvSpPr>
          <p:spPr>
            <a:xfrm>
              <a:off x="7137006" y="4055645"/>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p:cNvGrpSpPr/>
            <p:nvPr/>
          </p:nvGrpSpPr>
          <p:grpSpPr>
            <a:xfrm rot="2531118">
              <a:off x="6853419" y="3971035"/>
              <a:ext cx="1172132" cy="1086663"/>
              <a:chOff x="6697974" y="3720171"/>
              <a:chExt cx="1172132" cy="1086663"/>
            </a:xfrm>
          </p:grpSpPr>
          <p:grpSp>
            <p:nvGrpSpPr>
              <p:cNvPr id="64" name="Group 63"/>
              <p:cNvGrpSpPr/>
              <p:nvPr/>
            </p:nvGrpSpPr>
            <p:grpSpPr>
              <a:xfrm rot="19004405">
                <a:off x="6862724" y="3720171"/>
                <a:ext cx="1007382" cy="929428"/>
                <a:chOff x="2780896" y="3953604"/>
                <a:chExt cx="1007382" cy="929428"/>
              </a:xfrm>
            </p:grpSpPr>
            <p:cxnSp>
              <p:nvCxnSpPr>
                <p:cNvPr id="65" name="Straight Connector 64"/>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1" name="Straight Connector 70"/>
              <p:cNvCxnSpPr/>
              <p:nvPr/>
            </p:nvCxnSpPr>
            <p:spPr>
              <a:xfrm flipH="1" flipV="1">
                <a:off x="6697974" y="4178130"/>
                <a:ext cx="595543" cy="62870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0" name="Can 69"/>
            <p:cNvSpPr/>
            <p:nvPr/>
          </p:nvSpPr>
          <p:spPr>
            <a:xfrm>
              <a:off x="7679339" y="390830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Can 71"/>
            <p:cNvSpPr/>
            <p:nvPr/>
          </p:nvSpPr>
          <p:spPr>
            <a:xfrm>
              <a:off x="7297577" y="422085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Can 72"/>
            <p:cNvSpPr/>
            <p:nvPr/>
          </p:nvSpPr>
          <p:spPr>
            <a:xfrm>
              <a:off x="7139760" y="4478827"/>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Can 73"/>
            <p:cNvSpPr/>
            <p:nvPr/>
          </p:nvSpPr>
          <p:spPr>
            <a:xfrm>
              <a:off x="7871477" y="432639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Can 74"/>
            <p:cNvSpPr/>
            <p:nvPr/>
          </p:nvSpPr>
          <p:spPr>
            <a:xfrm>
              <a:off x="7503838" y="438773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Can 75"/>
            <p:cNvSpPr/>
            <p:nvPr/>
          </p:nvSpPr>
          <p:spPr>
            <a:xfrm>
              <a:off x="7368531" y="389204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Can 76"/>
            <p:cNvSpPr/>
            <p:nvPr/>
          </p:nvSpPr>
          <p:spPr>
            <a:xfrm>
              <a:off x="7690829" y="4403609"/>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796852" y="4352644"/>
              <a:ext cx="3095624" cy="1793875"/>
              <a:chOff x="796852" y="4352644"/>
              <a:chExt cx="3095624" cy="1793875"/>
            </a:xfrm>
          </p:grpSpPr>
          <p:grpSp>
            <p:nvGrpSpPr>
              <p:cNvPr id="18" name="Group 17"/>
              <p:cNvGrpSpPr/>
              <p:nvPr/>
            </p:nvGrpSpPr>
            <p:grpSpPr>
              <a:xfrm>
                <a:off x="796852" y="4352644"/>
                <a:ext cx="3095624" cy="1793875"/>
                <a:chOff x="2520950" y="4906962"/>
                <a:chExt cx="3095624"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21" name="Oval 20"/>
              <p:cNvSpPr/>
              <p:nvPr/>
            </p:nvSpPr>
            <p:spPr>
              <a:xfrm>
                <a:off x="2434717" y="4741969"/>
                <a:ext cx="985119" cy="1058042"/>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2666792" y="4832234"/>
                <a:ext cx="425721" cy="736061"/>
                <a:chOff x="1897963" y="4923964"/>
                <a:chExt cx="425721" cy="736061"/>
              </a:xfrm>
            </p:grpSpPr>
            <p:sp>
              <p:nvSpPr>
                <p:cNvPr id="68" name="Can 67"/>
                <p:cNvSpPr/>
                <p:nvPr/>
              </p:nvSpPr>
              <p:spPr>
                <a:xfrm>
                  <a:off x="1897963" y="5215525"/>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Can 78"/>
                <p:cNvSpPr/>
                <p:nvPr/>
              </p:nvSpPr>
              <p:spPr>
                <a:xfrm>
                  <a:off x="2039870" y="492396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Can 79"/>
                <p:cNvSpPr/>
                <p:nvPr/>
              </p:nvSpPr>
              <p:spPr>
                <a:xfrm>
                  <a:off x="2181777" y="516295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9" name="Group 18"/>
            <p:cNvGrpSpPr/>
            <p:nvPr/>
          </p:nvGrpSpPr>
          <p:grpSpPr>
            <a:xfrm>
              <a:off x="5749991" y="4519153"/>
              <a:ext cx="408779" cy="687760"/>
              <a:chOff x="5545602" y="5194747"/>
              <a:chExt cx="408779" cy="687760"/>
            </a:xfrm>
          </p:grpSpPr>
          <p:sp>
            <p:nvSpPr>
              <p:cNvPr id="78" name="Rectangle 77"/>
              <p:cNvSpPr/>
              <p:nvPr/>
            </p:nvSpPr>
            <p:spPr>
              <a:xfrm>
                <a:off x="5545602" y="5194747"/>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p:cNvSpPr/>
              <p:nvPr/>
            </p:nvSpPr>
            <p:spPr>
              <a:xfrm>
                <a:off x="5631376" y="5295650"/>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2" name="Group 81"/>
            <p:cNvGrpSpPr/>
            <p:nvPr/>
          </p:nvGrpSpPr>
          <p:grpSpPr>
            <a:xfrm>
              <a:off x="1654103" y="4842658"/>
              <a:ext cx="408779" cy="687760"/>
              <a:chOff x="5545602" y="5194747"/>
              <a:chExt cx="408779" cy="687760"/>
            </a:xfrm>
          </p:grpSpPr>
          <p:sp>
            <p:nvSpPr>
              <p:cNvPr id="83" name="Rectangle 82"/>
              <p:cNvSpPr/>
              <p:nvPr/>
            </p:nvSpPr>
            <p:spPr>
              <a:xfrm>
                <a:off x="5545602" y="5194747"/>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5631376" y="5295650"/>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85" name="Picture 8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86" name="Picture 85"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07832874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Sumo</a:t>
            </a:r>
            <a:endParaRPr lang="en-US" dirty="0"/>
          </a:p>
        </p:txBody>
      </p:sp>
      <p:sp>
        <p:nvSpPr>
          <p:cNvPr id="3" name="Content Placeholder 2"/>
          <p:cNvSpPr>
            <a:spLocks noGrp="1"/>
          </p:cNvSpPr>
          <p:nvPr>
            <p:ph idx="1"/>
          </p:nvPr>
        </p:nvSpPr>
        <p:spPr>
          <a:xfrm>
            <a:off x="354074" y="735582"/>
            <a:ext cx="8740764" cy="4525963"/>
          </a:xfrm>
        </p:spPr>
        <p:txBody>
          <a:bodyPr>
            <a:normAutofit/>
          </a:bodyPr>
          <a:lstStyle/>
          <a:p>
            <a:pPr marL="457200" lvl="1" indent="0">
              <a:buNone/>
            </a:pPr>
            <a:r>
              <a:rPr lang="en-US" sz="2000" dirty="0" smtClean="0"/>
              <a:t>Push the other robot or object out of the designated area</a:t>
            </a:r>
          </a:p>
          <a:p>
            <a:pPr marL="457200" lvl="1" indent="0">
              <a:buNone/>
            </a:pPr>
            <a:r>
              <a:rPr lang="en-US" sz="2000" dirty="0" smtClean="0"/>
              <a:t>Engineering*</a:t>
            </a:r>
          </a:p>
          <a:p>
            <a:pPr lvl="1">
              <a:buFont typeface="Courier New"/>
              <a:buChar char="o"/>
            </a:pPr>
            <a:r>
              <a:rPr lang="en-US" sz="2000" dirty="0" smtClean="0"/>
              <a:t>You will need something on the front of the robot to help push the object or other robot</a:t>
            </a:r>
          </a:p>
          <a:p>
            <a:pPr lvl="1">
              <a:buFont typeface="Courier New"/>
              <a:buChar char="o"/>
            </a:pPr>
            <a:r>
              <a:rPr lang="en-US" sz="2000" dirty="0" smtClean="0"/>
              <a:t>Win a round by pushing the other robot or object out of the designated area</a:t>
            </a:r>
          </a:p>
          <a:p>
            <a:pPr lvl="1">
              <a:buFont typeface="Courier New"/>
              <a:buChar char="o"/>
            </a:pPr>
            <a:r>
              <a:rPr lang="en-US" sz="2000" dirty="0" smtClean="0"/>
              <a:t>Make the object harder to move, use a larger can of soup, etc.</a:t>
            </a:r>
            <a:endParaRPr lang="en-US" sz="2000" dirty="0"/>
          </a:p>
          <a:p>
            <a:pPr lvl="1"/>
            <a:endParaRPr lang="en-US" sz="2000" dirty="0" smtClean="0"/>
          </a:p>
          <a:p>
            <a:pPr marL="914400" lvl="1" indent="-514350"/>
            <a:endParaRPr lang="en-US" sz="2400" dirty="0"/>
          </a:p>
        </p:txBody>
      </p:sp>
      <p:grpSp>
        <p:nvGrpSpPr>
          <p:cNvPr id="18" name="Group 17"/>
          <p:cNvGrpSpPr/>
          <p:nvPr/>
        </p:nvGrpSpPr>
        <p:grpSpPr>
          <a:xfrm>
            <a:off x="457200" y="3332911"/>
            <a:ext cx="7273579" cy="2691581"/>
            <a:chOff x="637853" y="3586572"/>
            <a:chExt cx="7273579" cy="2691581"/>
          </a:xfrm>
        </p:grpSpPr>
        <p:sp>
          <p:nvSpPr>
            <p:cNvPr id="94" name="Rectangle 93"/>
            <p:cNvSpPr/>
            <p:nvPr/>
          </p:nvSpPr>
          <p:spPr>
            <a:xfrm>
              <a:off x="4863432" y="4230619"/>
              <a:ext cx="3048000" cy="179387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637853" y="3586572"/>
              <a:ext cx="3379449" cy="2691581"/>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1105275" y="4366069"/>
              <a:ext cx="721655" cy="1105216"/>
              <a:chOff x="936624" y="3121025"/>
              <a:chExt cx="650877"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flipV="1">
                <a:off x="1444625" y="3428616"/>
                <a:ext cx="142875" cy="32133"/>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21" name="Oval 20"/>
            <p:cNvSpPr/>
            <p:nvPr/>
          </p:nvSpPr>
          <p:spPr>
            <a:xfrm>
              <a:off x="1214891" y="3586574"/>
              <a:ext cx="2011504" cy="2691579"/>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9" name="Group 48"/>
            <p:cNvGrpSpPr/>
            <p:nvPr/>
          </p:nvGrpSpPr>
          <p:grpSpPr>
            <a:xfrm rot="10800000">
              <a:off x="2592746" y="4329517"/>
              <a:ext cx="721655" cy="1105216"/>
              <a:chOff x="936624" y="3121025"/>
              <a:chExt cx="650877" cy="736600"/>
            </a:xfrm>
          </p:grpSpPr>
          <p:sp>
            <p:nvSpPr>
              <p:cNvPr id="52" name="Rectangle 5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ounded Rectangle 8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ounded Rectangle 8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5" name="Straight Connector 84"/>
              <p:cNvCxnSpPr>
                <a:endCxn id="84" idx="0"/>
              </p:cNvCxnSpPr>
              <p:nvPr/>
            </p:nvCxnSpPr>
            <p:spPr>
              <a:xfrm rot="10800000" flipH="1">
                <a:off x="1444625" y="3460750"/>
                <a:ext cx="63502"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5475371" y="4789488"/>
              <a:ext cx="857251" cy="736600"/>
              <a:chOff x="936624" y="3121025"/>
              <a:chExt cx="857251" cy="736600"/>
            </a:xfrm>
          </p:grpSpPr>
          <p:sp>
            <p:nvSpPr>
              <p:cNvPr id="87" name="Rectangle 86"/>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Rectangle 88"/>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ounded Rectangle 89"/>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ounded Rectangle 90"/>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ectangle 91"/>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3" name="Straight Connector 9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95" name="Oval 94"/>
            <p:cNvSpPr/>
            <p:nvPr/>
          </p:nvSpPr>
          <p:spPr>
            <a:xfrm>
              <a:off x="5443621" y="4230618"/>
              <a:ext cx="1814220" cy="1793874"/>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6128232" y="4805785"/>
              <a:ext cx="408779" cy="687760"/>
              <a:chOff x="5545602" y="5194747"/>
              <a:chExt cx="408779" cy="687760"/>
            </a:xfrm>
          </p:grpSpPr>
          <p:sp>
            <p:nvSpPr>
              <p:cNvPr id="35" name="Rectangle 34"/>
              <p:cNvSpPr/>
              <p:nvPr/>
            </p:nvSpPr>
            <p:spPr>
              <a:xfrm>
                <a:off x="5545602" y="5194747"/>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p:nvSpPr>
            <p:spPr>
              <a:xfrm>
                <a:off x="5631376" y="5295650"/>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1" name="Group 40"/>
            <p:cNvGrpSpPr/>
            <p:nvPr/>
          </p:nvGrpSpPr>
          <p:grpSpPr>
            <a:xfrm rot="10800000">
              <a:off x="2144262" y="4569151"/>
              <a:ext cx="408779" cy="687760"/>
              <a:chOff x="5545602" y="5194747"/>
              <a:chExt cx="408779" cy="687760"/>
            </a:xfrm>
          </p:grpSpPr>
          <p:sp>
            <p:nvSpPr>
              <p:cNvPr id="42" name="Rectangle 41"/>
              <p:cNvSpPr/>
              <p:nvPr/>
            </p:nvSpPr>
            <p:spPr>
              <a:xfrm>
                <a:off x="5545602" y="5194747"/>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a:off x="5631376" y="5295650"/>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4" name="Group 43"/>
            <p:cNvGrpSpPr/>
            <p:nvPr/>
          </p:nvGrpSpPr>
          <p:grpSpPr>
            <a:xfrm>
              <a:off x="1800791" y="4581852"/>
              <a:ext cx="444744" cy="687760"/>
              <a:chOff x="5334992" y="5026227"/>
              <a:chExt cx="444744" cy="687760"/>
            </a:xfrm>
          </p:grpSpPr>
          <p:sp>
            <p:nvSpPr>
              <p:cNvPr id="45" name="Rectangle 44"/>
              <p:cNvSpPr/>
              <p:nvPr/>
            </p:nvSpPr>
            <p:spPr>
              <a:xfrm>
                <a:off x="5334992" y="5026227"/>
                <a:ext cx="29638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5456731" y="5125668"/>
                <a:ext cx="323005" cy="4507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6" name="Can 95"/>
            <p:cNvSpPr/>
            <p:nvPr/>
          </p:nvSpPr>
          <p:spPr>
            <a:xfrm>
              <a:off x="6332622" y="4827588"/>
              <a:ext cx="440988" cy="460375"/>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7" name="Picture 4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8" name="Picture 4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545341983"/>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a:t>Decision Making and Sensors</a:t>
            </a:r>
          </a:p>
        </p:txBody>
      </p:sp>
      <p:sp>
        <p:nvSpPr>
          <p:cNvPr id="4" name="Rectangle 3"/>
          <p:cNvSpPr/>
          <p:nvPr/>
        </p:nvSpPr>
        <p:spPr>
          <a:xfrm>
            <a:off x="342064" y="995599"/>
            <a:ext cx="8549114" cy="5078314"/>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how to use sensors with their robots</a:t>
            </a:r>
          </a:p>
          <a:p>
            <a:pPr marL="285750" lvl="0" indent="-285750">
              <a:buFont typeface="Arial"/>
              <a:buChar char="•"/>
            </a:pPr>
            <a:r>
              <a:rPr lang="en-US" dirty="0" smtClean="0"/>
              <a:t>To understand the logic of programming with sensors</a:t>
            </a:r>
          </a:p>
          <a:p>
            <a:pPr marL="285750" lvl="0" indent="-285750">
              <a:buFont typeface="Arial"/>
              <a:buChar char="•"/>
            </a:pPr>
            <a:r>
              <a:rPr lang="en-US" dirty="0" smtClean="0"/>
              <a:t>To understand how to write and use a </a:t>
            </a:r>
            <a:r>
              <a:rPr lang="en-US" dirty="0" smtClean="0">
                <a:solidFill>
                  <a:srgbClr val="0000FF"/>
                </a:solidFill>
                <a:latin typeface="Courier"/>
              </a:rPr>
              <a:t>while</a:t>
            </a:r>
            <a:r>
              <a:rPr lang="en-US" dirty="0" smtClean="0"/>
              <a:t> loop</a:t>
            </a:r>
          </a:p>
          <a:p>
            <a:pPr marL="742950" lvl="1" indent="-285750">
              <a:buFont typeface="Arial"/>
              <a:buChar char="•"/>
            </a:pPr>
            <a:r>
              <a:rPr lang="en-US" dirty="0" smtClean="0"/>
              <a:t>Understand that the</a:t>
            </a:r>
            <a:r>
              <a:rPr lang="en-US" dirty="0" smtClean="0">
                <a:latin typeface="Courier"/>
                <a:cs typeface="Courier"/>
              </a:rPr>
              <a:t> </a:t>
            </a:r>
            <a:r>
              <a:rPr lang="en-US" dirty="0" smtClean="0">
                <a:solidFill>
                  <a:srgbClr val="0000FF"/>
                </a:solidFill>
                <a:latin typeface="Courier"/>
                <a:cs typeface="Courier"/>
              </a:rPr>
              <a:t>while</a:t>
            </a:r>
            <a:r>
              <a:rPr lang="en-US" dirty="0" smtClean="0">
                <a:latin typeface="Courier"/>
                <a:cs typeface="Courier"/>
              </a:rPr>
              <a:t> </a:t>
            </a:r>
            <a:r>
              <a:rPr lang="en-US" dirty="0" smtClean="0"/>
              <a:t>loop doesn’t use a semicolon terminating statement as the program keeps looping</a:t>
            </a:r>
          </a:p>
          <a:p>
            <a:pPr marL="285750" lvl="0" indent="-285750">
              <a:buFont typeface="Arial"/>
              <a:buChar char="•"/>
            </a:pPr>
            <a:r>
              <a:rPr lang="en-US" dirty="0" smtClean="0"/>
              <a:t>To use a digital lever sensor to sense when something is touched</a:t>
            </a:r>
          </a:p>
          <a:p>
            <a:pPr marL="285750" lvl="0" indent="-285750">
              <a:buFont typeface="Arial"/>
              <a:buChar char="•"/>
            </a:pPr>
            <a:r>
              <a:rPr lang="en-US" dirty="0" smtClean="0"/>
              <a:t>To distinguish between analog and digital sensors</a:t>
            </a:r>
          </a:p>
          <a:p>
            <a:pPr lvl="0"/>
            <a:r>
              <a:rPr lang="en-US" b="1" dirty="0" smtClean="0"/>
              <a:t>Preparation</a:t>
            </a:r>
          </a:p>
          <a:p>
            <a:pPr marL="285750" lvl="0" indent="-285750">
              <a:buFont typeface="Arial"/>
              <a:buChar char="•"/>
            </a:pPr>
            <a:r>
              <a:rPr lang="en-US" dirty="0" smtClean="0"/>
              <a:t>Have KISS IDE up and running</a:t>
            </a:r>
          </a:p>
          <a:p>
            <a:pPr marL="285750" lvl="0" indent="-285750">
              <a:buFont typeface="Arial"/>
              <a:buChar char="•"/>
            </a:pPr>
            <a:r>
              <a:rPr lang="en-US" dirty="0" smtClean="0"/>
              <a:t>Have a robot ready to go</a:t>
            </a:r>
          </a:p>
          <a:p>
            <a:pPr marL="285750" lvl="0" indent="-285750">
              <a:buFont typeface="Arial"/>
              <a:buChar char="•"/>
            </a:pPr>
            <a:r>
              <a:rPr lang="en-US" dirty="0" smtClean="0"/>
              <a:t>Students will need a long lever touch sensor </a:t>
            </a:r>
          </a:p>
          <a:p>
            <a:pPr marL="285750" lvl="0" indent="-285750">
              <a:buFont typeface="Arial"/>
              <a:buChar char="•"/>
            </a:pPr>
            <a:r>
              <a:rPr lang="en-US" dirty="0" smtClean="0"/>
              <a:t>Print out the Boolean Logic Card for each student (on next resource slide)  OR</a:t>
            </a:r>
          </a:p>
          <a:p>
            <a:pPr marL="742950" lvl="1" indent="-285750">
              <a:buFont typeface="Arial"/>
              <a:buChar char="•"/>
            </a:pPr>
            <a:r>
              <a:rPr lang="en-US" dirty="0" smtClean="0"/>
              <a:t>Put it on the wall, project it, etc.</a:t>
            </a:r>
          </a:p>
          <a:p>
            <a:pPr marL="285750" indent="-285750">
              <a:buFont typeface="Arial"/>
              <a:buChar char="•"/>
            </a:pPr>
            <a:r>
              <a:rPr lang="en-US" dirty="0" smtClean="0"/>
              <a:t>Print out the Boolean operator table (in resource slide to follow)</a:t>
            </a:r>
          </a:p>
          <a:p>
            <a:pPr lvl="0"/>
            <a:r>
              <a:rPr lang="en-US" b="1" dirty="0" smtClean="0"/>
              <a:t>Activity</a:t>
            </a:r>
          </a:p>
          <a:p>
            <a:pPr marL="285750" lvl="0" indent="-285750">
              <a:buFont typeface="Arial"/>
              <a:buChar char="•"/>
            </a:pPr>
            <a:r>
              <a:rPr lang="en-US" dirty="0" smtClean="0"/>
              <a:t>Have students complete the </a:t>
            </a:r>
            <a:r>
              <a:rPr lang="en-US" dirty="0"/>
              <a:t>B</a:t>
            </a:r>
            <a:r>
              <a:rPr lang="en-US" dirty="0" smtClean="0"/>
              <a:t>oolean operator table (true or false) </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233163332"/>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79368" y="5227052"/>
            <a:ext cx="1671053" cy="16309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rot="16200000">
            <a:off x="-1442458" y="1443841"/>
            <a:ext cx="6858000" cy="3970318"/>
          </a:xfrm>
          <a:prstGeom prst="rect">
            <a:avLst/>
          </a:prstGeom>
          <a:noFill/>
          <a:ln>
            <a:solidFill>
              <a:schemeClr val="tx1"/>
            </a:solidFill>
          </a:ln>
        </p:spPr>
        <p:txBody>
          <a:bodyPr wrap="square" rtlCol="0">
            <a:spAutoFit/>
          </a:bodyPr>
          <a:lstStyle/>
          <a:p>
            <a:r>
              <a:rPr lang="en-US" sz="2400" dirty="0" smtClean="0"/>
              <a:t>&gt;		Greater than	 						 </a:t>
            </a:r>
          </a:p>
          <a:p>
            <a:r>
              <a:rPr lang="en-US" sz="2400" dirty="0" smtClean="0"/>
              <a:t>&lt;		Less than							     	 </a:t>
            </a:r>
          </a:p>
          <a:p>
            <a:r>
              <a:rPr lang="en-US" sz="2400" dirty="0" smtClean="0"/>
              <a:t>&gt;=		Greater than or equal 					</a:t>
            </a:r>
          </a:p>
          <a:p>
            <a:r>
              <a:rPr lang="en-US" sz="2400" dirty="0" smtClean="0"/>
              <a:t>&lt;=		Less than or equal 						</a:t>
            </a:r>
            <a:endParaRPr lang="en-US" sz="2400" dirty="0"/>
          </a:p>
          <a:p>
            <a:r>
              <a:rPr lang="en-US" sz="2400" dirty="0" smtClean="0"/>
              <a:t> ==		Equal to 								</a:t>
            </a:r>
          </a:p>
          <a:p>
            <a:r>
              <a:rPr lang="en-US" sz="2400" dirty="0" smtClean="0"/>
              <a:t>!= 		Not equal to</a:t>
            </a:r>
          </a:p>
          <a:p>
            <a:r>
              <a:rPr lang="en-US" sz="2400" dirty="0" smtClean="0"/>
              <a:t>&amp;&amp;       And - used to put several together</a:t>
            </a:r>
          </a:p>
          <a:p>
            <a:r>
              <a:rPr lang="en-US" sz="2400" dirty="0" smtClean="0"/>
              <a:t>||		Or - used to select both options</a:t>
            </a:r>
          </a:p>
          <a:p>
            <a:r>
              <a:rPr lang="en-US" sz="2400" dirty="0"/>
              <a:t> </a:t>
            </a:r>
            <a:r>
              <a:rPr lang="en-US" sz="2400" dirty="0" smtClean="0"/>
              <a:t>!		Not					      		</a:t>
            </a:r>
          </a:p>
          <a:p>
            <a:r>
              <a:rPr lang="en-US" dirty="0" smtClean="0"/>
              <a:t>	</a:t>
            </a:r>
          </a:p>
          <a:p>
            <a:r>
              <a:rPr lang="en-US" dirty="0" smtClean="0"/>
              <a:t>		</a:t>
            </a:r>
            <a:endParaRPr lang="en-US" dirty="0"/>
          </a:p>
        </p:txBody>
      </p:sp>
      <p:sp>
        <p:nvSpPr>
          <p:cNvPr id="5" name="TextBox 4"/>
          <p:cNvSpPr txBox="1"/>
          <p:nvPr/>
        </p:nvSpPr>
        <p:spPr>
          <a:xfrm rot="16200000">
            <a:off x="3729841" y="1397674"/>
            <a:ext cx="6858000" cy="4062651"/>
          </a:xfrm>
          <a:prstGeom prst="rect">
            <a:avLst/>
          </a:prstGeom>
          <a:noFill/>
          <a:ln>
            <a:solidFill>
              <a:schemeClr val="tx1"/>
            </a:solidFill>
          </a:ln>
        </p:spPr>
        <p:txBody>
          <a:bodyPr wrap="square" rtlCol="0">
            <a:spAutoFit/>
          </a:bodyPr>
          <a:lstStyle/>
          <a:p>
            <a:r>
              <a:rPr lang="en-US" sz="2400" dirty="0" smtClean="0"/>
              <a:t>&gt;		</a:t>
            </a:r>
            <a:r>
              <a:rPr lang="en-US" sz="2400" dirty="0"/>
              <a:t>Greater than	 						 </a:t>
            </a:r>
          </a:p>
          <a:p>
            <a:r>
              <a:rPr lang="en-US" sz="2400" dirty="0"/>
              <a:t>&lt;		Less than							     	 </a:t>
            </a:r>
          </a:p>
          <a:p>
            <a:r>
              <a:rPr lang="en-US" sz="2400" dirty="0"/>
              <a:t>&gt;=		Greater than or equal 					</a:t>
            </a:r>
          </a:p>
          <a:p>
            <a:r>
              <a:rPr lang="en-US" sz="2400" dirty="0"/>
              <a:t>&lt;=		Less than or equal 						</a:t>
            </a:r>
          </a:p>
          <a:p>
            <a:r>
              <a:rPr lang="en-US" sz="2400" dirty="0"/>
              <a:t> ==		Equal to 								</a:t>
            </a:r>
          </a:p>
          <a:p>
            <a:r>
              <a:rPr lang="en-US" sz="2400" dirty="0"/>
              <a:t>!= 		Not equal to</a:t>
            </a:r>
          </a:p>
          <a:p>
            <a:r>
              <a:rPr lang="en-US" sz="2400" dirty="0"/>
              <a:t>&amp;&amp;       And - used to put several together</a:t>
            </a:r>
          </a:p>
          <a:p>
            <a:r>
              <a:rPr lang="en-US" sz="2400" dirty="0"/>
              <a:t>||		Or - used to select both options</a:t>
            </a:r>
          </a:p>
          <a:p>
            <a:r>
              <a:rPr lang="en-US" sz="2400" dirty="0"/>
              <a:t> !		Not					      		</a:t>
            </a:r>
          </a:p>
          <a:p>
            <a:r>
              <a:rPr lang="en-US" sz="2400" dirty="0"/>
              <a:t>	</a:t>
            </a:r>
          </a:p>
          <a:p>
            <a:r>
              <a:rPr lang="en-US" dirty="0" smtClean="0"/>
              <a:t>		</a:t>
            </a:r>
            <a:endParaRPr lang="en-US" dirty="0"/>
          </a:p>
        </p:txBody>
      </p:sp>
      <p:pic>
        <p:nvPicPr>
          <p:cNvPr id="7" name="Picture 6" descr="KIPR-Logo-bk.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rot="16200000">
            <a:off x="8098658" y="262827"/>
            <a:ext cx="901170" cy="750333"/>
          </a:xfrm>
          <a:prstGeom prst="rect">
            <a:avLst/>
          </a:prstGeom>
        </p:spPr>
      </p:pic>
      <p:pic>
        <p:nvPicPr>
          <p:cNvPr id="8" name="Picture 7" descr="KIPR-Logo-bk.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rot="16200000">
            <a:off x="2930424" y="262826"/>
            <a:ext cx="901170" cy="750333"/>
          </a:xfrm>
          <a:prstGeom prst="rect">
            <a:avLst/>
          </a:prstGeom>
        </p:spPr>
      </p:pic>
    </p:spTree>
    <p:extLst>
      <p:ext uri="{BB962C8B-B14F-4D97-AF65-F5344CB8AC3E}">
        <p14:creationId xmlns:p14="http://schemas.microsoft.com/office/powerpoint/2010/main" val="4177123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2 Demobot-0150.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87383" y="1143000"/>
            <a:ext cx="4672781" cy="3149047"/>
          </a:xfrm>
          <a:prstGeom prst="rect">
            <a:avLst/>
          </a:prstGeom>
        </p:spPr>
      </p:pic>
      <p:pic>
        <p:nvPicPr>
          <p:cNvPr id="2" name="Picture 1" descr="2012 Demobot-0149.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709" y="0"/>
            <a:ext cx="5170055" cy="3629588"/>
          </a:xfrm>
          <a:prstGeom prst="rect">
            <a:avLst/>
          </a:prstGeom>
        </p:spPr>
      </p:pic>
      <p:sp>
        <p:nvSpPr>
          <p:cNvPr id="6" name="Rounded Rectangle 5"/>
          <p:cNvSpPr/>
          <p:nvPr/>
        </p:nvSpPr>
        <p:spPr>
          <a:xfrm>
            <a:off x="228600" y="4387574"/>
            <a:ext cx="7772400" cy="1295400"/>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Take one (1) 3-Hole LEGO piece. </a:t>
            </a:r>
          </a:p>
          <a:p>
            <a:r>
              <a:rPr lang="en-US" sz="2400" dirty="0" smtClean="0">
                <a:solidFill>
                  <a:schemeClr val="tx1"/>
                </a:solidFill>
              </a:rPr>
              <a:t>This shows the position that it will be mounted in the next few slides.</a:t>
            </a:r>
            <a:endParaRPr lang="en-US" sz="2400" dirty="0">
              <a:solidFill>
                <a:schemeClr val="tx1"/>
              </a:solidFill>
            </a:endParaRPr>
          </a:p>
        </p:txBody>
      </p:sp>
      <p:sp>
        <p:nvSpPr>
          <p:cNvPr id="7" name="Right Arrow 6"/>
          <p:cNvSpPr/>
          <p:nvPr/>
        </p:nvSpPr>
        <p:spPr>
          <a:xfrm rot="15673880" flipV="1">
            <a:off x="3645192" y="1358388"/>
            <a:ext cx="1094341" cy="142367"/>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rot="15673880" flipV="1">
            <a:off x="4050393" y="1532616"/>
            <a:ext cx="1040483" cy="150675"/>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001000" y="1676400"/>
            <a:ext cx="685800" cy="685800"/>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155556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53372555"/>
              </p:ext>
            </p:extLst>
          </p:nvPr>
        </p:nvGraphicFramePr>
        <p:xfrm>
          <a:off x="0" y="-1"/>
          <a:ext cx="4571999" cy="5910613"/>
        </p:xfrm>
        <a:graphic>
          <a:graphicData uri="http://schemas.openxmlformats.org/drawingml/2006/table">
            <a:tbl>
              <a:tblPr/>
              <a:tblGrid>
                <a:gridCol w="3071688"/>
                <a:gridCol w="789637"/>
                <a:gridCol w="710674"/>
              </a:tblGrid>
              <a:tr h="363495">
                <a:tc>
                  <a:txBody>
                    <a:bodyPr/>
                    <a:lstStyle/>
                    <a:p>
                      <a:pPr algn="ctr" fontAlgn="b"/>
                      <a:r>
                        <a:rPr lang="en-US" sz="1700" b="1" i="0" u="none" strike="noStrike">
                          <a:solidFill>
                            <a:srgbClr val="000000"/>
                          </a:solidFill>
                          <a:effectLst/>
                          <a:latin typeface="Calibri"/>
                        </a:rPr>
                        <a:t>Statement</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700" b="1" i="0" u="none" strike="noStrike">
                          <a:solidFill>
                            <a:srgbClr val="000000"/>
                          </a:solidFill>
                          <a:effectLst/>
                          <a:latin typeface="Calibri"/>
                        </a:rPr>
                        <a:t>TRUE</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700" b="1" i="0" u="none" strike="noStrike">
                          <a:solidFill>
                            <a:srgbClr val="000000"/>
                          </a:solidFill>
                          <a:effectLst/>
                          <a:latin typeface="Calibri"/>
                        </a:rPr>
                        <a:t>FALSE</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l" fontAlgn="b"/>
                      <a:r>
                        <a:rPr lang="en-US" sz="1700" b="0" i="0" u="none" strike="noStrike">
                          <a:solidFill>
                            <a:srgbClr val="000000"/>
                          </a:solidFill>
                          <a:effectLst/>
                          <a:latin typeface="Calibri"/>
                        </a:rPr>
                        <a:t>Example      13&lt; 10</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700" b="1"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700" b="1" i="0" u="none" strike="noStrike">
                          <a:solidFill>
                            <a:srgbClr val="000000"/>
                          </a:solidFill>
                          <a:effectLst/>
                          <a:latin typeface="Calibri"/>
                        </a:rPr>
                        <a:t>X</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363495">
                <a:tc>
                  <a:txBody>
                    <a:bodyPr/>
                    <a:lstStyle/>
                    <a:p>
                      <a:pPr algn="ctr" fontAlgn="b"/>
                      <a:r>
                        <a:rPr lang="en-US" sz="1700" b="0" i="0" u="none" strike="noStrike">
                          <a:solidFill>
                            <a:srgbClr val="000000"/>
                          </a:solidFill>
                          <a:effectLst/>
                          <a:latin typeface="Calibri"/>
                        </a:rPr>
                        <a:t>5 == 4</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5 != 4</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2 &lt;= 6</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500 &gt; 499</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23 &lt; 300</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4 == 4</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32!= 32</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9445">
                <a:tc>
                  <a:txBody>
                    <a:bodyPr/>
                    <a:lstStyle/>
                    <a:p>
                      <a:pPr algn="ctr" fontAlgn="b"/>
                      <a:r>
                        <a:rPr lang="en-US" sz="1700" b="1" i="0" u="none" strike="noStrike" dirty="0">
                          <a:solidFill>
                            <a:srgbClr val="000000"/>
                          </a:solidFill>
                          <a:effectLst/>
                          <a:latin typeface="Calibri"/>
                        </a:rPr>
                        <a:t>Condition</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400" b="1" i="0" u="none" strike="noStrike">
                          <a:solidFill>
                            <a:srgbClr val="000000"/>
                          </a:solidFill>
                          <a:effectLst/>
                          <a:latin typeface="Calibri"/>
                        </a:rPr>
                        <a:t>Write the Statement</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363495">
                <a:tc>
                  <a:txBody>
                    <a:bodyPr/>
                    <a:lstStyle/>
                    <a:p>
                      <a:pPr algn="ctr" fontAlgn="b"/>
                      <a:r>
                        <a:rPr lang="en-US" sz="1700" b="0" i="0" u="none" strike="noStrike">
                          <a:solidFill>
                            <a:srgbClr val="000000"/>
                          </a:solidFill>
                          <a:effectLst/>
                          <a:latin typeface="Calibri"/>
                        </a:rPr>
                        <a:t>five is less than or equal to nine</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b"/>
                      <a:r>
                        <a:rPr lang="en-US" sz="1600" b="1" i="0" u="none" strike="noStrike">
                          <a:solidFill>
                            <a:srgbClr val="000000"/>
                          </a:solidFill>
                          <a:effectLst/>
                          <a:latin typeface="Calibri"/>
                        </a:rPr>
                        <a:t>5 &lt;= 9</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r>
              <a:tr h="363495">
                <a:tc>
                  <a:txBody>
                    <a:bodyPr/>
                    <a:lstStyle/>
                    <a:p>
                      <a:pPr algn="ctr" fontAlgn="b"/>
                      <a:r>
                        <a:rPr lang="en-US" sz="1700" b="0" i="0" u="none" strike="noStrike" dirty="0">
                          <a:solidFill>
                            <a:srgbClr val="000000"/>
                          </a:solidFill>
                          <a:effectLst/>
                          <a:latin typeface="Calibri"/>
                        </a:rPr>
                        <a:t>Three is equal to Three</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1"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63495">
                <a:tc>
                  <a:txBody>
                    <a:bodyPr/>
                    <a:lstStyle/>
                    <a:p>
                      <a:pPr algn="ctr" fontAlgn="b"/>
                      <a:r>
                        <a:rPr lang="en-US" sz="1700" b="0" i="0" u="none" strike="noStrike">
                          <a:solidFill>
                            <a:srgbClr val="000000"/>
                          </a:solidFill>
                          <a:effectLst/>
                          <a:latin typeface="Calibri"/>
                        </a:rPr>
                        <a:t>four is equal to four</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63495">
                <a:tc>
                  <a:txBody>
                    <a:bodyPr/>
                    <a:lstStyle/>
                    <a:p>
                      <a:pPr algn="ctr" fontAlgn="b"/>
                      <a:r>
                        <a:rPr lang="en-US" sz="1700" b="0" i="0" u="none" strike="noStrike">
                          <a:solidFill>
                            <a:srgbClr val="000000"/>
                          </a:solidFill>
                          <a:effectLst/>
                          <a:latin typeface="Calibri"/>
                        </a:rPr>
                        <a:t>Five is not equal to four</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58946">
                <a:tc>
                  <a:txBody>
                    <a:bodyPr/>
                    <a:lstStyle/>
                    <a:p>
                      <a:pPr algn="ctr" fontAlgn="b"/>
                      <a:r>
                        <a:rPr lang="en-US" sz="1700" b="0" i="0" u="none" strike="noStrike" dirty="0">
                          <a:solidFill>
                            <a:srgbClr val="000000"/>
                          </a:solidFill>
                          <a:effectLst/>
                          <a:latin typeface="Calibri"/>
                        </a:rPr>
                        <a:t>five hundred is greater than two</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89454">
                <a:tc>
                  <a:txBody>
                    <a:bodyPr/>
                    <a:lstStyle/>
                    <a:p>
                      <a:pPr algn="ctr" fontAlgn="b"/>
                      <a:r>
                        <a:rPr lang="en-US" sz="1700" b="0" i="0" u="none" strike="noStrike">
                          <a:solidFill>
                            <a:srgbClr val="000000"/>
                          </a:solidFill>
                          <a:effectLst/>
                          <a:latin typeface="Calibri"/>
                        </a:rPr>
                        <a:t>thirty is greater than or equal to 5</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bl>
          </a:graphicData>
        </a:graphic>
      </p:graphicFrame>
      <p:pic>
        <p:nvPicPr>
          <p:cNvPr id="7" name="Picture 6" descr="KIPR-Logo-bk.png"/>
          <p:cNvPicPr>
            <a:picLocks noChangeAspect="1"/>
          </p:cNvPicPr>
          <p:nvPr/>
        </p:nvPicPr>
        <p:blipFill>
          <a:blip r:embed="rId2" cstate="print">
            <a:alphaModFix/>
            <a:extLst>
              <a:ext uri="{28A0092B-C50C-407E-A947-70E740481C1C}">
                <a14:useLocalDpi xmlns:a14="http://schemas.microsoft.com/office/drawing/2010/main"/>
              </a:ext>
            </a:extLst>
          </a:blip>
          <a:stretch>
            <a:fillRect/>
          </a:stretch>
        </p:blipFill>
        <p:spPr>
          <a:xfrm>
            <a:off x="3379604" y="5989052"/>
            <a:ext cx="901170" cy="750333"/>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955792805"/>
              </p:ext>
            </p:extLst>
          </p:nvPr>
        </p:nvGraphicFramePr>
        <p:xfrm>
          <a:off x="4572001" y="0"/>
          <a:ext cx="4571999" cy="5910613"/>
        </p:xfrm>
        <a:graphic>
          <a:graphicData uri="http://schemas.openxmlformats.org/drawingml/2006/table">
            <a:tbl>
              <a:tblPr/>
              <a:tblGrid>
                <a:gridCol w="3071688"/>
                <a:gridCol w="789637"/>
                <a:gridCol w="710674"/>
              </a:tblGrid>
              <a:tr h="363495">
                <a:tc>
                  <a:txBody>
                    <a:bodyPr/>
                    <a:lstStyle/>
                    <a:p>
                      <a:pPr algn="ctr" fontAlgn="b"/>
                      <a:r>
                        <a:rPr lang="en-US" sz="1700" b="1" i="0" u="none" strike="noStrike">
                          <a:solidFill>
                            <a:srgbClr val="000000"/>
                          </a:solidFill>
                          <a:effectLst/>
                          <a:latin typeface="Calibri"/>
                        </a:rPr>
                        <a:t>Statement</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700" b="1" i="0" u="none" strike="noStrike">
                          <a:solidFill>
                            <a:srgbClr val="000000"/>
                          </a:solidFill>
                          <a:effectLst/>
                          <a:latin typeface="Calibri"/>
                        </a:rPr>
                        <a:t>TRUE</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700" b="1" i="0" u="none" strike="noStrike">
                          <a:solidFill>
                            <a:srgbClr val="000000"/>
                          </a:solidFill>
                          <a:effectLst/>
                          <a:latin typeface="Calibri"/>
                        </a:rPr>
                        <a:t>FALSE</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l" fontAlgn="b"/>
                      <a:r>
                        <a:rPr lang="en-US" sz="1700" b="0" i="0" u="none" strike="noStrike">
                          <a:solidFill>
                            <a:srgbClr val="000000"/>
                          </a:solidFill>
                          <a:effectLst/>
                          <a:latin typeface="Calibri"/>
                        </a:rPr>
                        <a:t>Example      13&lt; 10</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700" b="1"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700" b="1" i="0" u="none" strike="noStrike">
                          <a:solidFill>
                            <a:srgbClr val="000000"/>
                          </a:solidFill>
                          <a:effectLst/>
                          <a:latin typeface="Calibri"/>
                        </a:rPr>
                        <a:t>X</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363495">
                <a:tc>
                  <a:txBody>
                    <a:bodyPr/>
                    <a:lstStyle/>
                    <a:p>
                      <a:pPr algn="ctr" fontAlgn="b"/>
                      <a:r>
                        <a:rPr lang="en-US" sz="1700" b="0" i="0" u="none" strike="noStrike">
                          <a:solidFill>
                            <a:srgbClr val="000000"/>
                          </a:solidFill>
                          <a:effectLst/>
                          <a:latin typeface="Calibri"/>
                        </a:rPr>
                        <a:t>5 == 4</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5 != 4</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2 &lt;= 6</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500 &gt; 499</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23 &lt; 300</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4 == 4</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3495">
                <a:tc>
                  <a:txBody>
                    <a:bodyPr/>
                    <a:lstStyle/>
                    <a:p>
                      <a:pPr algn="ctr" fontAlgn="b"/>
                      <a:r>
                        <a:rPr lang="en-US" sz="1700" b="0" i="0" u="none" strike="noStrike">
                          <a:solidFill>
                            <a:srgbClr val="000000"/>
                          </a:solidFill>
                          <a:effectLst/>
                          <a:latin typeface="Calibri"/>
                        </a:rPr>
                        <a:t>32!= 32</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9445">
                <a:tc>
                  <a:txBody>
                    <a:bodyPr/>
                    <a:lstStyle/>
                    <a:p>
                      <a:pPr algn="ctr" fontAlgn="b"/>
                      <a:r>
                        <a:rPr lang="en-US" sz="1700" b="1" i="0" u="none" strike="noStrike" dirty="0">
                          <a:solidFill>
                            <a:srgbClr val="000000"/>
                          </a:solidFill>
                          <a:effectLst/>
                          <a:latin typeface="Calibri"/>
                        </a:rPr>
                        <a:t>Condition</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400" b="1" i="0" u="none" strike="noStrike">
                          <a:solidFill>
                            <a:srgbClr val="000000"/>
                          </a:solidFill>
                          <a:effectLst/>
                          <a:latin typeface="Calibri"/>
                        </a:rPr>
                        <a:t>Write the Statement</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363495">
                <a:tc>
                  <a:txBody>
                    <a:bodyPr/>
                    <a:lstStyle/>
                    <a:p>
                      <a:pPr algn="ctr" fontAlgn="b"/>
                      <a:r>
                        <a:rPr lang="en-US" sz="1700" b="0" i="0" u="none" strike="noStrike">
                          <a:solidFill>
                            <a:srgbClr val="000000"/>
                          </a:solidFill>
                          <a:effectLst/>
                          <a:latin typeface="Calibri"/>
                        </a:rPr>
                        <a:t>five is less than or equal to nine</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gridSpan="2">
                  <a:txBody>
                    <a:bodyPr/>
                    <a:lstStyle/>
                    <a:p>
                      <a:pPr algn="ctr" fontAlgn="b"/>
                      <a:r>
                        <a:rPr lang="en-US" sz="1600" b="1" i="0" u="none" strike="noStrike">
                          <a:solidFill>
                            <a:srgbClr val="000000"/>
                          </a:solidFill>
                          <a:effectLst/>
                          <a:latin typeface="Calibri"/>
                        </a:rPr>
                        <a:t>5 &lt;= 9</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r>
              <a:tr h="363495">
                <a:tc>
                  <a:txBody>
                    <a:bodyPr/>
                    <a:lstStyle/>
                    <a:p>
                      <a:pPr algn="ctr" fontAlgn="b"/>
                      <a:r>
                        <a:rPr lang="en-US" sz="1700" b="0" i="0" u="none" strike="noStrike" dirty="0">
                          <a:solidFill>
                            <a:srgbClr val="000000"/>
                          </a:solidFill>
                          <a:effectLst/>
                          <a:latin typeface="Calibri"/>
                        </a:rPr>
                        <a:t>Three is equal to Three</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1"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63495">
                <a:tc>
                  <a:txBody>
                    <a:bodyPr/>
                    <a:lstStyle/>
                    <a:p>
                      <a:pPr algn="ctr" fontAlgn="b"/>
                      <a:r>
                        <a:rPr lang="en-US" sz="1700" b="0" i="0" u="none" strike="noStrike">
                          <a:solidFill>
                            <a:srgbClr val="000000"/>
                          </a:solidFill>
                          <a:effectLst/>
                          <a:latin typeface="Calibri"/>
                        </a:rPr>
                        <a:t>four is equal to four</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63495">
                <a:tc>
                  <a:txBody>
                    <a:bodyPr/>
                    <a:lstStyle/>
                    <a:p>
                      <a:pPr algn="ctr" fontAlgn="b"/>
                      <a:r>
                        <a:rPr lang="en-US" sz="1700" b="0" i="0" u="none" strike="noStrike">
                          <a:solidFill>
                            <a:srgbClr val="000000"/>
                          </a:solidFill>
                          <a:effectLst/>
                          <a:latin typeface="Calibri"/>
                        </a:rPr>
                        <a:t>Five is not equal to four</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58946">
                <a:tc>
                  <a:txBody>
                    <a:bodyPr/>
                    <a:lstStyle/>
                    <a:p>
                      <a:pPr algn="ctr" fontAlgn="b"/>
                      <a:r>
                        <a:rPr lang="en-US" sz="1700" b="0" i="0" u="none" strike="noStrike" dirty="0">
                          <a:solidFill>
                            <a:srgbClr val="000000"/>
                          </a:solidFill>
                          <a:effectLst/>
                          <a:latin typeface="Calibri"/>
                        </a:rPr>
                        <a:t>five hundred is greater than two</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389454">
                <a:tc>
                  <a:txBody>
                    <a:bodyPr/>
                    <a:lstStyle/>
                    <a:p>
                      <a:pPr algn="ctr" fontAlgn="b"/>
                      <a:r>
                        <a:rPr lang="en-US" sz="1700" b="0" i="0" u="none" strike="noStrike">
                          <a:solidFill>
                            <a:srgbClr val="000000"/>
                          </a:solidFill>
                          <a:effectLst/>
                          <a:latin typeface="Calibri"/>
                        </a:rPr>
                        <a:t>thirty is greater than or equal to 5</a:t>
                      </a:r>
                    </a:p>
                  </a:txBody>
                  <a:tcPr marL="10058" marR="10058" marT="1005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600" b="0" i="0" u="none" strike="noStrike" dirty="0">
                          <a:solidFill>
                            <a:srgbClr val="000000"/>
                          </a:solidFill>
                          <a:effectLst/>
                          <a:latin typeface="Calibri"/>
                        </a:rPr>
                        <a:t> </a:t>
                      </a:r>
                    </a:p>
                  </a:txBody>
                  <a:tcPr marL="10058" marR="10058" marT="1005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bl>
          </a:graphicData>
        </a:graphic>
      </p:graphicFrame>
    </p:spTree>
    <p:extLst>
      <p:ext uri="{BB962C8B-B14F-4D97-AF65-F5344CB8AC3E}">
        <p14:creationId xmlns:p14="http://schemas.microsoft.com/office/powerpoint/2010/main" val="355083755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and Sensors</a:t>
            </a:r>
            <a:endParaRPr lang="en-US" dirty="0"/>
          </a:p>
        </p:txBody>
      </p:sp>
      <p:sp>
        <p:nvSpPr>
          <p:cNvPr id="3" name="Content Placeholder 2"/>
          <p:cNvSpPr>
            <a:spLocks noGrp="1"/>
          </p:cNvSpPr>
          <p:nvPr>
            <p:ph idx="1"/>
          </p:nvPr>
        </p:nvSpPr>
        <p:spPr/>
        <p:txBody>
          <a:bodyPr/>
          <a:lstStyle/>
          <a:p>
            <a:pPr marL="0" indent="0">
              <a:buNone/>
            </a:pPr>
            <a:r>
              <a:rPr lang="en-US" dirty="0" smtClean="0"/>
              <a:t>You should now realize how hard it is to be consistent with dead reckoning</a:t>
            </a:r>
          </a:p>
          <a:p>
            <a:pPr marL="0" indent="0">
              <a:buNone/>
            </a:pPr>
            <a:endParaRPr lang="en-US" dirty="0" smtClean="0"/>
          </a:p>
          <a:p>
            <a:pPr marL="0" indent="0">
              <a:buNone/>
            </a:pPr>
            <a:r>
              <a:rPr lang="en-US" dirty="0" smtClean="0"/>
              <a:t>Now we will add decision making and sensors to make our robots smarter</a:t>
            </a:r>
            <a:endParaRPr lang="en-US" dirty="0"/>
          </a:p>
        </p:txBody>
      </p:sp>
    </p:spTree>
    <p:extLst>
      <p:ext uri="{BB962C8B-B14F-4D97-AF65-F5344CB8AC3E}">
        <p14:creationId xmlns:p14="http://schemas.microsoft.com/office/powerpoint/2010/main" val="3489512842"/>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1" name="Rectangle 3"/>
          <p:cNvSpPr>
            <a:spLocks noGrp="1" noChangeArrowheads="1"/>
          </p:cNvSpPr>
          <p:nvPr>
            <p:ph type="body" sz="half" idx="1"/>
          </p:nvPr>
        </p:nvSpPr>
        <p:spPr>
          <a:xfrm>
            <a:off x="538746" y="1127369"/>
            <a:ext cx="7618047" cy="5228492"/>
          </a:xfrm>
          <a:noFill/>
          <a:ln/>
          <a:extLst>
            <a:ext uri="{91240B29-F687-4f45-9708-019B960494DF}">
              <a14:hiddenLine xmlns="" xmlns:a14="http://schemas.microsoft.com/office/drawing/2010/main" w="12700">
                <a:solidFill>
                  <a:schemeClr val="tx1"/>
                </a:solidFill>
                <a:miter lim="800000"/>
                <a:headEnd/>
                <a:tailEnd/>
              </a14:hiddenLine>
            </a:ext>
          </a:extLst>
        </p:spPr>
        <p:txBody>
          <a:bodyPr lIns="90830" tIns="44618" rIns="90830" bIns="44618">
            <a:noAutofit/>
          </a:bodyPr>
          <a:lstStyle/>
          <a:p>
            <a:pPr marL="0" indent="0">
              <a:buNone/>
            </a:pPr>
            <a:r>
              <a:rPr lang="en-US" sz="2200" dirty="0" smtClean="0">
                <a:latin typeface="+mj-lt"/>
              </a:rPr>
              <a:t>Sensor are detectors that measure a parameter and convert it into a signal that provides information (</a:t>
            </a:r>
            <a:r>
              <a:rPr lang="en-US" sz="2200" dirty="0" smtClean="0">
                <a:solidFill>
                  <a:srgbClr val="0000FF"/>
                </a:solidFill>
                <a:latin typeface="+mj-lt"/>
              </a:rPr>
              <a:t>value</a:t>
            </a:r>
            <a:r>
              <a:rPr lang="en-US" sz="2200" dirty="0" smtClean="0">
                <a:latin typeface="+mj-lt"/>
              </a:rPr>
              <a:t>) to your controller</a:t>
            </a:r>
          </a:p>
          <a:p>
            <a:pPr marL="0" indent="0">
              <a:buNone/>
            </a:pPr>
            <a:endParaRPr lang="en-US" sz="2200" dirty="0" smtClean="0">
              <a:latin typeface="+mj-lt"/>
            </a:endParaRPr>
          </a:p>
          <a:p>
            <a:r>
              <a:rPr lang="en-US" sz="2200" dirty="0" smtClean="0"/>
              <a:t>Proprioceptive </a:t>
            </a:r>
            <a:r>
              <a:rPr lang="en-US" sz="2200" dirty="0"/>
              <a:t>sensors</a:t>
            </a:r>
          </a:p>
          <a:p>
            <a:pPr lvl="1">
              <a:buFont typeface="Courier New"/>
              <a:buChar char="o"/>
            </a:pPr>
            <a:r>
              <a:rPr lang="en-US" sz="2000" dirty="0"/>
              <a:t>Report on the current state of the </a:t>
            </a:r>
            <a:r>
              <a:rPr lang="en-US" sz="2000" dirty="0" smtClean="0"/>
              <a:t>robot itself</a:t>
            </a:r>
          </a:p>
          <a:p>
            <a:pPr lvl="2"/>
            <a:r>
              <a:rPr lang="en-US" sz="2000" dirty="0" smtClean="0"/>
              <a:t>Much like you know if you are sitting down or standing up even if you are blindfolded</a:t>
            </a:r>
            <a:endParaRPr lang="en-US" sz="2000" dirty="0"/>
          </a:p>
          <a:p>
            <a:pPr lvl="2"/>
            <a:r>
              <a:rPr lang="en-US" sz="2000" dirty="0" smtClean="0"/>
              <a:t>Examples: encoders</a:t>
            </a:r>
            <a:r>
              <a:rPr lang="en-US" sz="2000" dirty="0"/>
              <a:t>, gyros, low-voltage </a:t>
            </a:r>
            <a:r>
              <a:rPr lang="en-US" sz="2000" dirty="0" smtClean="0"/>
              <a:t>sensors</a:t>
            </a:r>
            <a:endParaRPr lang="en-US" sz="2000" dirty="0"/>
          </a:p>
          <a:p>
            <a:r>
              <a:rPr lang="en-US" sz="2200" dirty="0"/>
              <a:t>External sensors</a:t>
            </a:r>
          </a:p>
          <a:p>
            <a:pPr lvl="1">
              <a:buFont typeface="Courier New"/>
              <a:buChar char="o"/>
            </a:pPr>
            <a:r>
              <a:rPr lang="en-US" sz="2000" dirty="0"/>
              <a:t>Report on the current state of the world </a:t>
            </a:r>
            <a:endParaRPr lang="en-US" sz="2000" dirty="0" smtClean="0"/>
          </a:p>
          <a:p>
            <a:pPr lvl="2"/>
            <a:r>
              <a:rPr lang="en-US" sz="2000" dirty="0" smtClean="0"/>
              <a:t>Much like you can see if the light is on or feel when the temperature outside gets colder</a:t>
            </a:r>
            <a:endParaRPr lang="en-US" sz="2000" dirty="0"/>
          </a:p>
          <a:p>
            <a:pPr lvl="2"/>
            <a:r>
              <a:rPr lang="en-US" sz="2000" dirty="0" smtClean="0"/>
              <a:t>Examples: light </a:t>
            </a:r>
            <a:r>
              <a:rPr lang="en-US" sz="2000" dirty="0"/>
              <a:t>sensors, range sensors, touch </a:t>
            </a:r>
            <a:r>
              <a:rPr lang="en-US" sz="2000" dirty="0" smtClean="0"/>
              <a:t>sensors</a:t>
            </a:r>
            <a:endParaRPr lang="en-US" sz="2000" dirty="0"/>
          </a:p>
        </p:txBody>
      </p:sp>
      <p:sp>
        <p:nvSpPr>
          <p:cNvPr id="7" name="Title 1"/>
          <p:cNvSpPr>
            <a:spLocks noGrp="1"/>
          </p:cNvSpPr>
          <p:nvPr>
            <p:ph type="title"/>
          </p:nvPr>
        </p:nvSpPr>
        <p:spPr>
          <a:xfrm>
            <a:off x="685800" y="-15631"/>
            <a:ext cx="7772400" cy="1143000"/>
          </a:xfrm>
        </p:spPr>
        <p:txBody>
          <a:bodyPr/>
          <a:lstStyle/>
          <a:p>
            <a:r>
              <a:rPr lang="en-US" dirty="0" smtClean="0"/>
              <a:t>What is a sensor?</a:t>
            </a:r>
            <a:endParaRPr lang="en-US" dirty="0"/>
          </a:p>
        </p:txBody>
      </p:sp>
    </p:spTree>
    <p:extLst>
      <p:ext uri="{BB962C8B-B14F-4D97-AF65-F5344CB8AC3E}">
        <p14:creationId xmlns:p14="http://schemas.microsoft.com/office/powerpoint/2010/main" val="637002599"/>
      </p:ext>
    </p:extLst>
  </p:cSld>
  <p:clrMapOvr>
    <a:masterClrMapping/>
  </p:clrMapOv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Smarter Robots</a:t>
            </a:r>
            <a:br>
              <a:rPr lang="en-US" dirty="0" smtClean="0"/>
            </a:br>
            <a:r>
              <a:rPr lang="en-US" dirty="0" smtClean="0"/>
              <a:t/>
            </a:r>
            <a:br>
              <a:rPr lang="en-US" dirty="0" smtClean="0"/>
            </a:br>
            <a:endParaRPr lang="en-US" sz="3600" dirty="0"/>
          </a:p>
        </p:txBody>
      </p:sp>
      <p:sp>
        <p:nvSpPr>
          <p:cNvPr id="3" name="Content Placeholder 2"/>
          <p:cNvSpPr>
            <a:spLocks noGrp="1"/>
          </p:cNvSpPr>
          <p:nvPr>
            <p:ph idx="1"/>
          </p:nvPr>
        </p:nvSpPr>
        <p:spPr>
          <a:xfrm>
            <a:off x="254000" y="763912"/>
            <a:ext cx="8636000" cy="5513720"/>
          </a:xfrm>
        </p:spPr>
        <p:txBody>
          <a:bodyPr>
            <a:normAutofit/>
          </a:bodyPr>
          <a:lstStyle/>
          <a:p>
            <a:pPr marL="0" indent="0">
              <a:buNone/>
            </a:pPr>
            <a:r>
              <a:rPr lang="en-US" sz="2000" dirty="0" smtClean="0"/>
              <a:t>When you log onto your computer you must enter a password. The program checks this against a stored value and if it matches, the code runs and opens.</a:t>
            </a:r>
            <a:endParaRPr lang="en-US" sz="2000" dirty="0"/>
          </a:p>
          <a:p>
            <a:pPr marL="0" indent="0">
              <a:buNone/>
            </a:pPr>
            <a:endParaRPr lang="en-US" sz="2000" dirty="0" smtClean="0"/>
          </a:p>
          <a:p>
            <a:r>
              <a:rPr lang="en-US" sz="2000" dirty="0" smtClean="0"/>
              <a:t>If the password doesn’t match, the program runs a different set of code that prompts you to try again or even locks you out!</a:t>
            </a:r>
          </a:p>
          <a:p>
            <a:r>
              <a:rPr lang="en-US" sz="2000" dirty="0" smtClean="0"/>
              <a:t>To make a smart robot, we need to check and compare sensor values</a:t>
            </a:r>
          </a:p>
          <a:p>
            <a:pPr lvl="1">
              <a:buFont typeface="Courier New"/>
              <a:buChar char="o"/>
            </a:pPr>
            <a:r>
              <a:rPr lang="en-US" sz="2000" dirty="0" smtClean="0"/>
              <a:t>Sensor values are either:</a:t>
            </a:r>
          </a:p>
          <a:p>
            <a:pPr lvl="2"/>
            <a:r>
              <a:rPr lang="en-US" sz="2000" b="1" dirty="0" smtClean="0"/>
              <a:t>Analog</a:t>
            </a:r>
            <a:r>
              <a:rPr lang="en-US" sz="2000" dirty="0" smtClean="0"/>
              <a:t>- Return whole number values between 0-1023 (10bit analog = 2</a:t>
            </a:r>
            <a:r>
              <a:rPr lang="en-US" sz="2000" baseline="30000" dirty="0" smtClean="0"/>
              <a:t> 10 </a:t>
            </a:r>
            <a:r>
              <a:rPr lang="en-US" sz="2000" dirty="0" smtClean="0"/>
              <a:t>or 1024- remember we start counting at 0) </a:t>
            </a:r>
          </a:p>
          <a:p>
            <a:pPr lvl="3">
              <a:buFont typeface="Courier New"/>
              <a:buChar char="o"/>
            </a:pPr>
            <a:r>
              <a:rPr lang="en-US" dirty="0"/>
              <a:t>L</a:t>
            </a:r>
            <a:r>
              <a:rPr lang="en-US" dirty="0" smtClean="0"/>
              <a:t>ight, small top-hat, ET</a:t>
            </a:r>
          </a:p>
          <a:p>
            <a:pPr lvl="2"/>
            <a:r>
              <a:rPr lang="en-US" sz="2000" b="1" dirty="0" smtClean="0"/>
              <a:t>Digital</a:t>
            </a:r>
            <a:r>
              <a:rPr lang="en-US" sz="2000" dirty="0" smtClean="0"/>
              <a:t>- Return a value of 0 or 1 (true of false)</a:t>
            </a:r>
          </a:p>
          <a:p>
            <a:pPr lvl="3">
              <a:buFont typeface="Courier New"/>
              <a:buChar char="o"/>
            </a:pPr>
            <a:r>
              <a:rPr lang="en-US" dirty="0"/>
              <a:t>S</a:t>
            </a:r>
            <a:r>
              <a:rPr lang="en-US" dirty="0" smtClean="0"/>
              <a:t>mall touch, large touch, lever</a:t>
            </a:r>
          </a:p>
          <a:p>
            <a:pPr marL="0" indent="0">
              <a:buNone/>
            </a:pPr>
            <a:r>
              <a:rPr lang="en-US" sz="2000" dirty="0" smtClean="0"/>
              <a:t>*You can find sensor information in the sensor and motor manual on the KISS IDE help</a:t>
            </a:r>
          </a:p>
        </p:txBody>
      </p:sp>
    </p:spTree>
    <p:extLst>
      <p:ext uri="{BB962C8B-B14F-4D97-AF65-F5344CB8AC3E}">
        <p14:creationId xmlns:p14="http://schemas.microsoft.com/office/powerpoint/2010/main" val="205480673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66087" y="5134707"/>
            <a:ext cx="6291385" cy="605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9538" y="3067538"/>
            <a:ext cx="6291385" cy="605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Smarter Robots</a:t>
            </a:r>
            <a:br>
              <a:rPr lang="en-US" dirty="0" smtClean="0"/>
            </a:br>
            <a:r>
              <a:rPr lang="en-US" dirty="0" smtClean="0"/>
              <a:t/>
            </a:r>
            <a:br>
              <a:rPr lang="en-US" dirty="0" smtClean="0"/>
            </a:br>
            <a:endParaRPr lang="en-US" sz="3600" dirty="0"/>
          </a:p>
        </p:txBody>
      </p:sp>
      <p:sp>
        <p:nvSpPr>
          <p:cNvPr id="3" name="Content Placeholder 2"/>
          <p:cNvSpPr>
            <a:spLocks noGrp="1"/>
          </p:cNvSpPr>
          <p:nvPr>
            <p:ph idx="1"/>
          </p:nvPr>
        </p:nvSpPr>
        <p:spPr>
          <a:xfrm>
            <a:off x="457200" y="991176"/>
            <a:ext cx="8229600" cy="5513720"/>
          </a:xfrm>
        </p:spPr>
        <p:txBody>
          <a:bodyPr>
            <a:normAutofit/>
          </a:bodyPr>
          <a:lstStyle/>
          <a:p>
            <a:pPr marL="914400" lvl="2" indent="0">
              <a:buNone/>
            </a:pPr>
            <a:r>
              <a:rPr lang="en-US" sz="3200" dirty="0" smtClean="0"/>
              <a:t>Sensor Functions</a:t>
            </a:r>
          </a:p>
          <a:p>
            <a:pPr marL="914400" lvl="2" indent="0">
              <a:buNone/>
            </a:pPr>
            <a:endParaRPr lang="en-US" dirty="0"/>
          </a:p>
          <a:p>
            <a:pPr marL="914400" lvl="2" indent="0">
              <a:buNone/>
            </a:pPr>
            <a:r>
              <a:rPr lang="en-US" dirty="0" smtClean="0"/>
              <a:t>You call for the analog sensor value with a function</a:t>
            </a:r>
          </a:p>
          <a:p>
            <a:pPr lvl="3">
              <a:buFont typeface="Arial"/>
              <a:buChar char="•"/>
            </a:pPr>
            <a:r>
              <a:rPr lang="en-US" sz="2400" dirty="0">
                <a:cs typeface="Courier"/>
              </a:rPr>
              <a:t>You have 8 analog ports (0-7</a:t>
            </a:r>
            <a:r>
              <a:rPr lang="en-US" sz="2400" dirty="0" smtClean="0">
                <a:cs typeface="Courier"/>
              </a:rPr>
              <a:t>)</a:t>
            </a:r>
          </a:p>
          <a:p>
            <a:pPr lvl="3"/>
            <a:endParaRPr lang="en-US" sz="1800" dirty="0">
              <a:cs typeface="Courier"/>
            </a:endParaRPr>
          </a:p>
          <a:p>
            <a:pPr marL="914400" lvl="2" indent="0">
              <a:buNone/>
            </a:pPr>
            <a:r>
              <a:rPr lang="en-US" sz="2200" dirty="0">
                <a:latin typeface="Courier"/>
                <a:cs typeface="Courier"/>
              </a:rPr>
              <a:t>Analog10(</a:t>
            </a:r>
            <a:r>
              <a:rPr lang="en-US" sz="2200" dirty="0">
                <a:solidFill>
                  <a:srgbClr val="36B3C8"/>
                </a:solidFill>
                <a:latin typeface="Courier"/>
                <a:cs typeface="Courier"/>
              </a:rPr>
              <a:t>Port#</a:t>
            </a:r>
            <a:r>
              <a:rPr lang="en-US" sz="2200" dirty="0">
                <a:latin typeface="Courier"/>
                <a:cs typeface="Courier"/>
              </a:rPr>
              <a:t>); 		Analog10(</a:t>
            </a:r>
            <a:r>
              <a:rPr lang="en-US" sz="2200" dirty="0">
                <a:solidFill>
                  <a:srgbClr val="36B3C8"/>
                </a:solidFill>
                <a:latin typeface="Courier"/>
                <a:cs typeface="Courier"/>
              </a:rPr>
              <a:t>1</a:t>
            </a:r>
            <a:r>
              <a:rPr lang="en-US" sz="2200" dirty="0">
                <a:latin typeface="Courier"/>
                <a:cs typeface="Courier"/>
              </a:rPr>
              <a:t>);    </a:t>
            </a:r>
            <a:endParaRPr lang="en-US" sz="2200" dirty="0">
              <a:cs typeface="Courier"/>
            </a:endParaRPr>
          </a:p>
          <a:p>
            <a:pPr lvl="3"/>
            <a:endParaRPr lang="en-US" sz="1800" dirty="0" smtClean="0">
              <a:cs typeface="Courier"/>
            </a:endParaRPr>
          </a:p>
          <a:p>
            <a:pPr marL="1371600" lvl="3" indent="0">
              <a:buNone/>
            </a:pPr>
            <a:endParaRPr lang="en-US" sz="1800" dirty="0" smtClean="0">
              <a:cs typeface="Courier"/>
            </a:endParaRPr>
          </a:p>
          <a:p>
            <a:pPr marL="914400" lvl="2" indent="0">
              <a:buNone/>
            </a:pPr>
            <a:r>
              <a:rPr lang="en-US" sz="2200" dirty="0" smtClean="0">
                <a:cs typeface="Courier"/>
              </a:rPr>
              <a:t>You call for the digital sensor value with a function</a:t>
            </a:r>
          </a:p>
          <a:p>
            <a:pPr lvl="3">
              <a:buFont typeface="Arial"/>
              <a:buChar char="•"/>
            </a:pPr>
            <a:r>
              <a:rPr lang="en-US" sz="2400" dirty="0">
                <a:cs typeface="Courier"/>
              </a:rPr>
              <a:t>You have 8 digital ports (8-15</a:t>
            </a:r>
            <a:r>
              <a:rPr lang="en-US" sz="2400" dirty="0" smtClean="0">
                <a:cs typeface="Courier"/>
              </a:rPr>
              <a:t>)</a:t>
            </a:r>
          </a:p>
          <a:p>
            <a:pPr marL="914400" lvl="2" indent="0">
              <a:buNone/>
            </a:pPr>
            <a:r>
              <a:rPr lang="en-US" sz="2000" dirty="0" smtClean="0">
                <a:latin typeface="Courier"/>
                <a:cs typeface="Courier"/>
              </a:rPr>
              <a:t> </a:t>
            </a:r>
            <a:endParaRPr lang="en-US" sz="2000" dirty="0" smtClean="0">
              <a:cs typeface="Courier"/>
            </a:endParaRPr>
          </a:p>
          <a:p>
            <a:pPr marL="914400" lvl="2" indent="0">
              <a:buNone/>
            </a:pPr>
            <a:r>
              <a:rPr lang="en-US" sz="2000" dirty="0" smtClean="0">
                <a:latin typeface="Courier"/>
                <a:cs typeface="Courier"/>
              </a:rPr>
              <a:t>Digital(</a:t>
            </a:r>
            <a:r>
              <a:rPr lang="en-US" sz="2000" dirty="0" smtClean="0">
                <a:solidFill>
                  <a:srgbClr val="36B3C8"/>
                </a:solidFill>
                <a:latin typeface="Courier"/>
                <a:cs typeface="Courier"/>
              </a:rPr>
              <a:t>Port#</a:t>
            </a:r>
            <a:r>
              <a:rPr lang="en-US" sz="2000" dirty="0" smtClean="0">
                <a:latin typeface="Courier"/>
                <a:cs typeface="Courier"/>
              </a:rPr>
              <a:t>)</a:t>
            </a:r>
            <a:r>
              <a:rPr lang="en-US" sz="2000" dirty="0">
                <a:latin typeface="Courier"/>
                <a:cs typeface="Courier"/>
              </a:rPr>
              <a:t>; </a:t>
            </a:r>
            <a:r>
              <a:rPr lang="en-US" sz="2000" dirty="0" smtClean="0">
                <a:latin typeface="Courier"/>
                <a:cs typeface="Courier"/>
              </a:rPr>
              <a:t>    Digital(</a:t>
            </a:r>
            <a:r>
              <a:rPr lang="en-US" sz="2000" dirty="0" smtClean="0">
                <a:solidFill>
                  <a:srgbClr val="36B3C8"/>
                </a:solidFill>
                <a:latin typeface="Courier"/>
                <a:cs typeface="Courier"/>
              </a:rPr>
              <a:t>8</a:t>
            </a:r>
            <a:r>
              <a:rPr lang="en-US" sz="2000" dirty="0" smtClean="0">
                <a:latin typeface="Courier"/>
                <a:cs typeface="Courier"/>
              </a:rPr>
              <a:t>)</a:t>
            </a:r>
            <a:r>
              <a:rPr lang="en-US" sz="2000" dirty="0">
                <a:latin typeface="Courier"/>
                <a:cs typeface="Courier"/>
              </a:rPr>
              <a:t>;   </a:t>
            </a:r>
            <a:endParaRPr lang="en-US" sz="2000" dirty="0">
              <a:cs typeface="Courier"/>
            </a:endParaRPr>
          </a:p>
          <a:p>
            <a:pPr marL="914400" lvl="2" indent="0">
              <a:buNone/>
            </a:pPr>
            <a:endParaRPr lang="en-US" sz="2000" dirty="0">
              <a:cs typeface="Courier"/>
            </a:endParaRPr>
          </a:p>
        </p:txBody>
      </p:sp>
    </p:spTree>
    <p:extLst>
      <p:ext uri="{BB962C8B-B14F-4D97-AF65-F5344CB8AC3E}">
        <p14:creationId xmlns:p14="http://schemas.microsoft.com/office/powerpoint/2010/main" val="4246392569"/>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Sensor Ports</a:t>
            </a:r>
            <a:br>
              <a:rPr lang="en-US" dirty="0" smtClean="0"/>
            </a:br>
            <a:r>
              <a:rPr lang="en-US" dirty="0" smtClean="0"/>
              <a:t/>
            </a:r>
            <a:br>
              <a:rPr lang="en-US" dirty="0" smtClean="0"/>
            </a:br>
            <a:endParaRPr lang="en-US" sz="3600" dirty="0"/>
          </a:p>
        </p:txBody>
      </p:sp>
      <p:grpSp>
        <p:nvGrpSpPr>
          <p:cNvPr id="4" name="Group 3"/>
          <p:cNvGrpSpPr/>
          <p:nvPr/>
        </p:nvGrpSpPr>
        <p:grpSpPr>
          <a:xfrm>
            <a:off x="107331" y="1098466"/>
            <a:ext cx="8633427" cy="5205606"/>
            <a:chOff x="0" y="1584561"/>
            <a:chExt cx="9144000" cy="4500327"/>
          </a:xfrm>
        </p:grpSpPr>
        <p:sp>
          <p:nvSpPr>
            <p:cNvPr id="5" name="TextBox 27"/>
            <p:cNvSpPr txBox="1">
              <a:spLocks noChangeArrowheads="1"/>
            </p:cNvSpPr>
            <p:nvPr/>
          </p:nvSpPr>
          <p:spPr bwMode="auto">
            <a:xfrm>
              <a:off x="2209800" y="5715000"/>
              <a:ext cx="4648200" cy="369888"/>
            </a:xfrm>
            <a:prstGeom prst="rect">
              <a:avLst/>
            </a:prstGeom>
            <a:noFill/>
            <a:ln w="9525">
              <a:noFill/>
              <a:miter lim="800000"/>
              <a:headEnd/>
              <a:tailEnd/>
            </a:ln>
          </p:spPr>
          <p:txBody>
            <a:bodyPr>
              <a:spAutoFit/>
            </a:bodyPr>
            <a:lstStyle/>
            <a:p>
              <a:pPr algn="ctr"/>
              <a:r>
                <a:rPr lang="en-US" sz="1800" dirty="0" smtClean="0">
                  <a:latin typeface="Times New Roman" pitchFamily="18" charset="0"/>
                  <a:cs typeface="Times New Roman" pitchFamily="18" charset="0"/>
                </a:rPr>
                <a:t>analog ports (0-7) and digital ports (8-15)</a:t>
              </a:r>
              <a:endParaRPr lang="en-US" sz="1800" dirty="0">
                <a:latin typeface="Times New Roman" pitchFamily="18" charset="0"/>
                <a:cs typeface="Times New Roman" pitchFamily="18" charset="0"/>
              </a:endParaRPr>
            </a:p>
          </p:txBody>
        </p:sp>
        <p:grpSp>
          <p:nvGrpSpPr>
            <p:cNvPr id="6" name="Group 5"/>
            <p:cNvGrpSpPr/>
            <p:nvPr/>
          </p:nvGrpSpPr>
          <p:grpSpPr>
            <a:xfrm>
              <a:off x="0" y="1584561"/>
              <a:ext cx="9144000" cy="4131234"/>
              <a:chOff x="0" y="1584561"/>
              <a:chExt cx="9144000" cy="4131234"/>
            </a:xfrm>
          </p:grpSpPr>
          <p:pic>
            <p:nvPicPr>
              <p:cNvPr id="7" name="Picture 6" descr="KIPRLinkFron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cxnSp>
            <p:nvCxnSpPr>
              <p:cNvPr id="8" name="Straight Arrow Connector 30"/>
              <p:cNvCxnSpPr>
                <a:cxnSpLocks noChangeShapeType="1"/>
              </p:cNvCxnSpPr>
              <p:nvPr/>
            </p:nvCxnSpPr>
            <p:spPr bwMode="auto">
              <a:xfrm rot="5400000" flipH="1" flipV="1">
                <a:off x="3313508" y="5295503"/>
                <a:ext cx="838994" cy="1589"/>
              </a:xfrm>
              <a:prstGeom prst="straightConnector1">
                <a:avLst/>
              </a:prstGeom>
              <a:noFill/>
              <a:ln w="38100">
                <a:solidFill>
                  <a:srgbClr val="FF0000"/>
                </a:solidFill>
                <a:round/>
                <a:headEnd/>
                <a:tailEnd type="arrow" w="med" len="med"/>
              </a:ln>
            </p:spPr>
          </p:cxnSp>
          <p:sp>
            <p:nvSpPr>
              <p:cNvPr id="9" name="Rectangle 8"/>
              <p:cNvSpPr/>
              <p:nvPr/>
            </p:nvSpPr>
            <p:spPr bwMode="auto">
              <a:xfrm>
                <a:off x="28765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0" name="Rectangle 9"/>
              <p:cNvSpPr/>
              <p:nvPr/>
            </p:nvSpPr>
            <p:spPr bwMode="auto">
              <a:xfrm>
                <a:off x="46291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cxnSp>
            <p:nvCxnSpPr>
              <p:cNvPr id="11" name="Straight Arrow Connector 30"/>
              <p:cNvCxnSpPr>
                <a:cxnSpLocks noChangeShapeType="1"/>
              </p:cNvCxnSpPr>
              <p:nvPr/>
            </p:nvCxnSpPr>
            <p:spPr bwMode="auto">
              <a:xfrm rot="5400000" flipH="1" flipV="1">
                <a:off x="4991100" y="5295900"/>
                <a:ext cx="838200" cy="1588"/>
              </a:xfrm>
              <a:prstGeom prst="straightConnector1">
                <a:avLst/>
              </a:prstGeom>
              <a:noFill/>
              <a:ln w="38100">
                <a:solidFill>
                  <a:srgbClr val="FF0000"/>
                </a:solidFill>
                <a:round/>
                <a:headEnd/>
                <a:tailEnd type="arrow" w="med" len="med"/>
              </a:ln>
            </p:spPr>
          </p:cxnSp>
          <p:sp>
            <p:nvSpPr>
              <p:cNvPr id="12" name="TextBox 11"/>
              <p:cNvSpPr txBox="1"/>
              <p:nvPr/>
            </p:nvSpPr>
            <p:spPr>
              <a:xfrm>
                <a:off x="6477000" y="3048000"/>
                <a:ext cx="1600200" cy="1828800"/>
              </a:xfrm>
              <a:prstGeom prst="rect">
                <a:avLst/>
              </a:prstGeom>
              <a:solidFill>
                <a:schemeClr val="bg1"/>
              </a:solidFill>
              <a:ln w="38100">
                <a:solidFill>
                  <a:schemeClr val="tx1"/>
                </a:solidFill>
              </a:ln>
            </p:spPr>
            <p:txBody>
              <a:bodyPr wrap="square" rtlCol="0">
                <a:spAutoFit/>
              </a:bodyPr>
              <a:lstStyle/>
              <a:p>
                <a:pPr algn="ctr"/>
                <a:r>
                  <a:rPr lang="en-US" dirty="0" smtClean="0">
                    <a:latin typeface="Times New Roman" pitchFamily="18" charset="0"/>
                    <a:cs typeface="Times New Roman" pitchFamily="18" charset="0"/>
                  </a:rPr>
                  <a:t>Sensor plug orientation</a:t>
                </a:r>
                <a:endParaRPr lang="en-US" dirty="0">
                  <a:latin typeface="Times New Roman" pitchFamily="18" charset="0"/>
                  <a:cs typeface="Times New Roman" pitchFamily="18" charset="0"/>
                </a:endParaRPr>
              </a:p>
            </p:txBody>
          </p:sp>
          <p:grpSp>
            <p:nvGrpSpPr>
              <p:cNvPr id="13" name="Group 21"/>
              <p:cNvGrpSpPr/>
              <p:nvPr/>
            </p:nvGrpSpPr>
            <p:grpSpPr>
              <a:xfrm>
                <a:off x="6743700" y="3657600"/>
                <a:ext cx="1028700" cy="1047750"/>
                <a:chOff x="6667500" y="3600450"/>
                <a:chExt cx="1028700" cy="1047750"/>
              </a:xfrm>
            </p:grpSpPr>
            <p:pic>
              <p:nvPicPr>
                <p:cNvPr id="14" name="Picture 13" descr="sensorplug.jpg"/>
                <p:cNvPicPr>
                  <a:picLocks noChangeAspect="1"/>
                </p:cNvPicPr>
                <p:nvPr/>
              </p:nvPicPr>
              <p:blipFill>
                <a:blip r:embed="rId3" cstate="print"/>
                <a:stretch>
                  <a:fillRect/>
                </a:stretch>
              </p:blipFill>
              <p:spPr>
                <a:xfrm>
                  <a:off x="6705600" y="3657600"/>
                  <a:ext cx="990600" cy="990600"/>
                </a:xfrm>
                <a:prstGeom prst="rect">
                  <a:avLst/>
                </a:prstGeom>
              </p:spPr>
            </p:pic>
            <p:sp>
              <p:nvSpPr>
                <p:cNvPr id="15" name="Rectangle 14"/>
                <p:cNvSpPr/>
                <p:nvPr/>
              </p:nvSpPr>
              <p:spPr bwMode="auto">
                <a:xfrm>
                  <a:off x="6667500" y="3657600"/>
                  <a:ext cx="5715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6" name="Rectangle 15"/>
                <p:cNvSpPr/>
                <p:nvPr/>
              </p:nvSpPr>
              <p:spPr bwMode="auto">
                <a:xfrm>
                  <a:off x="6705600" y="3600450"/>
                  <a:ext cx="990600" cy="76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grpSp>
      </p:grpSp>
    </p:spTree>
    <p:extLst>
      <p:ext uri="{BB962C8B-B14F-4D97-AF65-F5344CB8AC3E}">
        <p14:creationId xmlns:p14="http://schemas.microsoft.com/office/powerpoint/2010/main" val="400206113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3077" y="3008923"/>
            <a:ext cx="7971692" cy="2832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59835"/>
            <a:ext cx="8229600" cy="1143000"/>
          </a:xfrm>
        </p:spPr>
        <p:txBody>
          <a:bodyPr/>
          <a:lstStyle/>
          <a:p>
            <a:r>
              <a:rPr lang="en-US" dirty="0" smtClean="0"/>
              <a:t>Checking Values</a:t>
            </a:r>
            <a:endParaRPr lang="en-US" dirty="0"/>
          </a:p>
        </p:txBody>
      </p:sp>
      <p:sp>
        <p:nvSpPr>
          <p:cNvPr id="3" name="Content Placeholder 2"/>
          <p:cNvSpPr>
            <a:spLocks noGrp="1"/>
          </p:cNvSpPr>
          <p:nvPr>
            <p:ph idx="1"/>
          </p:nvPr>
        </p:nvSpPr>
        <p:spPr>
          <a:xfrm>
            <a:off x="457200" y="983165"/>
            <a:ext cx="8229600" cy="4525963"/>
          </a:xfrm>
        </p:spPr>
        <p:txBody>
          <a:bodyPr>
            <a:normAutofit fontScale="77500" lnSpcReduction="20000"/>
          </a:bodyPr>
          <a:lstStyle/>
          <a:p>
            <a:r>
              <a:rPr lang="en-US" dirty="0" smtClean="0"/>
              <a:t>When writing code you use OPERATORS that allow the program to check a value stored against another value to determine if it is True or False.</a:t>
            </a:r>
          </a:p>
          <a:p>
            <a:pPr marL="0" indent="0">
              <a:buNone/>
            </a:pPr>
            <a:endParaRPr lang="en-US" dirty="0" smtClean="0"/>
          </a:p>
          <a:p>
            <a:pPr marL="0" indent="0">
              <a:buNone/>
            </a:pPr>
            <a:r>
              <a:rPr lang="en-US" dirty="0" smtClean="0"/>
              <a:t>					Boolean operators</a:t>
            </a:r>
          </a:p>
          <a:p>
            <a:pPr marL="0" indent="0">
              <a:buNone/>
            </a:pPr>
            <a:r>
              <a:rPr lang="en-US" sz="3800" dirty="0" smtClean="0">
                <a:solidFill>
                  <a:srgbClr val="3366FF"/>
                </a:solidFill>
              </a:rPr>
              <a:t>&gt; Greater than	 							5 </a:t>
            </a:r>
            <a:r>
              <a:rPr lang="en-US" sz="3800" dirty="0">
                <a:solidFill>
                  <a:srgbClr val="3366FF"/>
                </a:solidFill>
              </a:rPr>
              <a:t>&gt; 4 is </a:t>
            </a:r>
            <a:r>
              <a:rPr lang="en-US" sz="3800" dirty="0" smtClean="0">
                <a:solidFill>
                  <a:srgbClr val="3366FF"/>
                </a:solidFill>
              </a:rPr>
              <a:t>TRUE</a:t>
            </a:r>
          </a:p>
          <a:p>
            <a:pPr marL="0" indent="0">
              <a:buNone/>
            </a:pPr>
            <a:r>
              <a:rPr lang="en-US" sz="3800" dirty="0" smtClean="0">
                <a:solidFill>
                  <a:srgbClr val="3366FF"/>
                </a:solidFill>
              </a:rPr>
              <a:t> </a:t>
            </a:r>
            <a:r>
              <a:rPr lang="en-US" sz="3800" dirty="0">
                <a:solidFill>
                  <a:srgbClr val="3366FF"/>
                </a:solidFill>
              </a:rPr>
              <a:t>&lt; </a:t>
            </a:r>
            <a:r>
              <a:rPr lang="en-US" sz="3800" dirty="0" smtClean="0">
                <a:solidFill>
                  <a:srgbClr val="3366FF"/>
                </a:solidFill>
              </a:rPr>
              <a:t>Less than							     		4 </a:t>
            </a:r>
            <a:r>
              <a:rPr lang="en-US" sz="3800" dirty="0">
                <a:solidFill>
                  <a:srgbClr val="3366FF"/>
                </a:solidFill>
              </a:rPr>
              <a:t>&lt; 5 is </a:t>
            </a:r>
            <a:r>
              <a:rPr lang="en-US" sz="3800" dirty="0" smtClean="0">
                <a:solidFill>
                  <a:srgbClr val="3366FF"/>
                </a:solidFill>
              </a:rPr>
              <a:t>TRUE</a:t>
            </a:r>
          </a:p>
          <a:p>
            <a:pPr marL="0" indent="0">
              <a:buNone/>
            </a:pPr>
            <a:r>
              <a:rPr lang="en-US" sz="3800" dirty="0" smtClean="0">
                <a:solidFill>
                  <a:srgbClr val="3366FF"/>
                </a:solidFill>
              </a:rPr>
              <a:t> </a:t>
            </a:r>
            <a:r>
              <a:rPr lang="en-US" sz="3800" dirty="0">
                <a:solidFill>
                  <a:srgbClr val="3366FF"/>
                </a:solidFill>
              </a:rPr>
              <a:t>&gt;= </a:t>
            </a:r>
            <a:r>
              <a:rPr lang="en-US" sz="3800" dirty="0" smtClean="0">
                <a:solidFill>
                  <a:srgbClr val="3366FF"/>
                </a:solidFill>
              </a:rPr>
              <a:t>Greater </a:t>
            </a:r>
            <a:r>
              <a:rPr lang="en-US" sz="3800" dirty="0">
                <a:solidFill>
                  <a:srgbClr val="3366FF"/>
                </a:solidFill>
              </a:rPr>
              <a:t>than or equal </a:t>
            </a:r>
            <a:r>
              <a:rPr lang="en-US" sz="3800" dirty="0" smtClean="0">
                <a:solidFill>
                  <a:srgbClr val="3366FF"/>
                </a:solidFill>
              </a:rPr>
              <a:t>				4 </a:t>
            </a:r>
            <a:r>
              <a:rPr lang="en-US" sz="3800" dirty="0">
                <a:solidFill>
                  <a:srgbClr val="3366FF"/>
                </a:solidFill>
              </a:rPr>
              <a:t>&gt;= 4 is </a:t>
            </a:r>
            <a:r>
              <a:rPr lang="en-US" sz="3800" dirty="0" smtClean="0">
                <a:solidFill>
                  <a:srgbClr val="3366FF"/>
                </a:solidFill>
              </a:rPr>
              <a:t>TRUE</a:t>
            </a:r>
          </a:p>
          <a:p>
            <a:pPr marL="0" indent="0">
              <a:buNone/>
            </a:pPr>
            <a:r>
              <a:rPr lang="en-US" sz="3800" dirty="0" smtClean="0">
                <a:solidFill>
                  <a:srgbClr val="3366FF"/>
                </a:solidFill>
              </a:rPr>
              <a:t> </a:t>
            </a:r>
            <a:r>
              <a:rPr lang="en-US" sz="3800" dirty="0">
                <a:solidFill>
                  <a:srgbClr val="3366FF"/>
                </a:solidFill>
              </a:rPr>
              <a:t>&lt;= </a:t>
            </a:r>
            <a:r>
              <a:rPr lang="en-US" sz="3800" dirty="0" smtClean="0">
                <a:solidFill>
                  <a:srgbClr val="3366FF"/>
                </a:solidFill>
              </a:rPr>
              <a:t>Less </a:t>
            </a:r>
            <a:r>
              <a:rPr lang="en-US" sz="3800" dirty="0">
                <a:solidFill>
                  <a:srgbClr val="3366FF"/>
                </a:solidFill>
              </a:rPr>
              <a:t>than or equal </a:t>
            </a:r>
            <a:r>
              <a:rPr lang="en-US" sz="3800" dirty="0" smtClean="0">
                <a:solidFill>
                  <a:srgbClr val="3366FF"/>
                </a:solidFill>
              </a:rPr>
              <a:t>					3 </a:t>
            </a:r>
            <a:r>
              <a:rPr lang="en-US" sz="3800" dirty="0">
                <a:solidFill>
                  <a:srgbClr val="3366FF"/>
                </a:solidFill>
              </a:rPr>
              <a:t>&lt;= 4 is </a:t>
            </a:r>
            <a:r>
              <a:rPr lang="en-US" sz="3800" dirty="0" smtClean="0">
                <a:solidFill>
                  <a:srgbClr val="3366FF"/>
                </a:solidFill>
              </a:rPr>
              <a:t>TRUE</a:t>
            </a:r>
          </a:p>
          <a:p>
            <a:pPr marL="0" indent="0">
              <a:buNone/>
            </a:pPr>
            <a:r>
              <a:rPr lang="en-US" sz="3800" dirty="0" smtClean="0">
                <a:solidFill>
                  <a:srgbClr val="3366FF"/>
                </a:solidFill>
              </a:rPr>
              <a:t> </a:t>
            </a:r>
            <a:r>
              <a:rPr lang="en-US" sz="3800" dirty="0">
                <a:solidFill>
                  <a:srgbClr val="3366FF"/>
                </a:solidFill>
              </a:rPr>
              <a:t>== </a:t>
            </a:r>
            <a:r>
              <a:rPr lang="en-US" sz="3800" dirty="0" smtClean="0">
                <a:solidFill>
                  <a:srgbClr val="3366FF"/>
                </a:solidFill>
              </a:rPr>
              <a:t>Equal </a:t>
            </a:r>
            <a:r>
              <a:rPr lang="en-US" sz="3800" dirty="0">
                <a:solidFill>
                  <a:srgbClr val="3366FF"/>
                </a:solidFill>
              </a:rPr>
              <a:t>to </a:t>
            </a:r>
            <a:r>
              <a:rPr lang="en-US" sz="3800" dirty="0" smtClean="0">
                <a:solidFill>
                  <a:srgbClr val="3366FF"/>
                </a:solidFill>
              </a:rPr>
              <a:t>								5 </a:t>
            </a:r>
            <a:r>
              <a:rPr lang="en-US" sz="3800" dirty="0">
                <a:solidFill>
                  <a:srgbClr val="3366FF"/>
                </a:solidFill>
              </a:rPr>
              <a:t>== 5 is </a:t>
            </a:r>
            <a:r>
              <a:rPr lang="en-US" sz="3800" dirty="0" smtClean="0">
                <a:solidFill>
                  <a:srgbClr val="3366FF"/>
                </a:solidFill>
              </a:rPr>
              <a:t>TRUE</a:t>
            </a:r>
          </a:p>
          <a:p>
            <a:pPr marL="0" indent="0">
              <a:buNone/>
            </a:pPr>
            <a:r>
              <a:rPr lang="en-US" sz="3800" dirty="0" smtClean="0">
                <a:solidFill>
                  <a:srgbClr val="3366FF"/>
                </a:solidFill>
              </a:rPr>
              <a:t> </a:t>
            </a:r>
            <a:r>
              <a:rPr lang="en-US" sz="3800" dirty="0">
                <a:solidFill>
                  <a:srgbClr val="3366FF"/>
                </a:solidFill>
              </a:rPr>
              <a:t>!= </a:t>
            </a:r>
            <a:r>
              <a:rPr lang="en-US" sz="3800" dirty="0" smtClean="0">
                <a:solidFill>
                  <a:srgbClr val="3366FF"/>
                </a:solidFill>
              </a:rPr>
              <a:t>Not </a:t>
            </a:r>
            <a:r>
              <a:rPr lang="en-US" sz="3800" dirty="0">
                <a:solidFill>
                  <a:srgbClr val="3366FF"/>
                </a:solidFill>
              </a:rPr>
              <a:t>equal </a:t>
            </a:r>
            <a:r>
              <a:rPr lang="en-US" sz="3800" dirty="0" smtClean="0">
                <a:solidFill>
                  <a:srgbClr val="3366FF"/>
                </a:solidFill>
              </a:rPr>
              <a:t>to					     	 	5 </a:t>
            </a:r>
            <a:r>
              <a:rPr lang="en-US" sz="3800" dirty="0">
                <a:solidFill>
                  <a:srgbClr val="3366FF"/>
                </a:solidFill>
              </a:rPr>
              <a:t>!= 4 is TRUE </a:t>
            </a:r>
          </a:p>
        </p:txBody>
      </p:sp>
      <p:sp>
        <p:nvSpPr>
          <p:cNvPr id="4" name="Content Placeholder 2"/>
          <p:cNvSpPr txBox="1">
            <a:spLocks/>
          </p:cNvSpPr>
          <p:nvPr/>
        </p:nvSpPr>
        <p:spPr>
          <a:xfrm>
            <a:off x="457200" y="5509128"/>
            <a:ext cx="8229600" cy="9095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*Until you are familiar with the Operators that you will be using, you           can use the “cheat sheet” for easy reference. </a:t>
            </a:r>
            <a:endParaRPr lang="en-US" sz="2000" dirty="0"/>
          </a:p>
        </p:txBody>
      </p:sp>
    </p:spTree>
    <p:extLst>
      <p:ext uri="{BB962C8B-B14F-4D97-AF65-F5344CB8AC3E}">
        <p14:creationId xmlns:p14="http://schemas.microsoft.com/office/powerpoint/2010/main" val="139744897"/>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274638"/>
            <a:ext cx="8983579" cy="1143000"/>
          </a:xfrm>
        </p:spPr>
        <p:txBody>
          <a:bodyPr>
            <a:normAutofit fontScale="90000"/>
          </a:bodyPr>
          <a:lstStyle/>
          <a:p>
            <a:r>
              <a:rPr lang="en-US" dirty="0" smtClean="0"/>
              <a:t>The Problem With Reading Sensor Values</a:t>
            </a:r>
            <a:endParaRPr lang="en-US" dirty="0"/>
          </a:p>
        </p:txBody>
      </p:sp>
      <p:sp>
        <p:nvSpPr>
          <p:cNvPr id="3" name="Content Placeholder 2"/>
          <p:cNvSpPr>
            <a:spLocks noGrp="1"/>
          </p:cNvSpPr>
          <p:nvPr>
            <p:ph idx="1"/>
          </p:nvPr>
        </p:nvSpPr>
        <p:spPr/>
        <p:txBody>
          <a:bodyPr>
            <a:normAutofit lnSpcReduction="10000"/>
          </a:bodyPr>
          <a:lstStyle/>
          <a:p>
            <a:r>
              <a:rPr lang="en-US" dirty="0" smtClean="0"/>
              <a:t>Remember your robot controller reads the code at 8 million lines per second</a:t>
            </a:r>
          </a:p>
          <a:p>
            <a:pPr lvl="1">
              <a:buFont typeface="Courier New"/>
              <a:buChar char="o"/>
            </a:pPr>
            <a:r>
              <a:rPr lang="en-US" dirty="0" smtClean="0"/>
              <a:t>This is why we used the  </a:t>
            </a:r>
            <a:r>
              <a:rPr lang="en-US" dirty="0" smtClean="0">
                <a:latin typeface="Courier"/>
                <a:cs typeface="Courier"/>
              </a:rPr>
              <a:t>msleep(); </a:t>
            </a:r>
            <a:r>
              <a:rPr lang="en-US" dirty="0" smtClean="0"/>
              <a:t>function to give the motors and servos time to move</a:t>
            </a:r>
          </a:p>
          <a:p>
            <a:r>
              <a:rPr lang="en-US" dirty="0" smtClean="0"/>
              <a:t> We must give the robot time to read the sensor values we are checking</a:t>
            </a:r>
          </a:p>
          <a:p>
            <a:pPr lvl="1">
              <a:buFont typeface="Courier New"/>
              <a:buChar char="o"/>
            </a:pPr>
            <a:r>
              <a:rPr lang="en-US" dirty="0" smtClean="0"/>
              <a:t>Instead of having the program sleep (it can’t read any values while sleeping), we simply need it to keep repeating the code (looping) to give it time to read the sensor values</a:t>
            </a:r>
            <a:endParaRPr lang="en-US" dirty="0"/>
          </a:p>
        </p:txBody>
      </p:sp>
    </p:spTree>
    <p:extLst>
      <p:ext uri="{BB962C8B-B14F-4D97-AF65-F5344CB8AC3E}">
        <p14:creationId xmlns:p14="http://schemas.microsoft.com/office/powerpoint/2010/main" val="2354785066"/>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11" y="-28208"/>
            <a:ext cx="8229600" cy="1143000"/>
          </a:xfrm>
        </p:spPr>
        <p:txBody>
          <a:bodyPr>
            <a:normAutofit/>
          </a:bodyPr>
          <a:lstStyle/>
          <a:p>
            <a:r>
              <a:rPr lang="en-US" dirty="0" smtClean="0"/>
              <a:t>Looping Your Program</a:t>
            </a:r>
            <a:endParaRPr lang="en-US" dirty="0"/>
          </a:p>
        </p:txBody>
      </p:sp>
      <p:grpSp>
        <p:nvGrpSpPr>
          <p:cNvPr id="19" name="Group 18"/>
          <p:cNvGrpSpPr/>
          <p:nvPr/>
        </p:nvGrpSpPr>
        <p:grpSpPr>
          <a:xfrm>
            <a:off x="287400" y="1114792"/>
            <a:ext cx="3227340" cy="4965755"/>
            <a:chOff x="2737444" y="1144100"/>
            <a:chExt cx="3597982" cy="5536044"/>
          </a:xfrm>
        </p:grpSpPr>
        <p:grpSp>
          <p:nvGrpSpPr>
            <p:cNvPr id="5" name="Group 4"/>
            <p:cNvGrpSpPr/>
            <p:nvPr/>
          </p:nvGrpSpPr>
          <p:grpSpPr>
            <a:xfrm>
              <a:off x="2737444" y="1144100"/>
              <a:ext cx="3597982" cy="5536044"/>
              <a:chOff x="-58566" y="22997"/>
              <a:chExt cx="4486475" cy="6516026"/>
            </a:xfrm>
          </p:grpSpPr>
          <p:sp>
            <p:nvSpPr>
              <p:cNvPr id="6" name="Down Arrow 5"/>
              <p:cNvSpPr/>
              <p:nvPr/>
            </p:nvSpPr>
            <p:spPr>
              <a:xfrm>
                <a:off x="1443538" y="4946749"/>
                <a:ext cx="496160" cy="659975"/>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rot="16200000">
                <a:off x="2935895" y="3581867"/>
                <a:ext cx="996778" cy="806492"/>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8" name="TextBox 7"/>
              <p:cNvSpPr txBox="1"/>
              <p:nvPr/>
            </p:nvSpPr>
            <p:spPr>
              <a:xfrm>
                <a:off x="21656" y="4857301"/>
                <a:ext cx="1746122" cy="688292"/>
              </a:xfrm>
              <a:prstGeom prst="rect">
                <a:avLst/>
              </a:prstGeom>
              <a:noFill/>
            </p:spPr>
            <p:txBody>
              <a:bodyPr wrap="square" rtlCol="0">
                <a:spAutoFit/>
              </a:bodyPr>
              <a:lstStyle/>
              <a:p>
                <a:r>
                  <a:rPr lang="en-US" sz="3200" dirty="0"/>
                  <a:t>If YES </a:t>
                </a:r>
              </a:p>
            </p:txBody>
          </p:sp>
          <p:sp>
            <p:nvSpPr>
              <p:cNvPr id="9" name="Rounded Rectangle 8"/>
              <p:cNvSpPr/>
              <p:nvPr/>
            </p:nvSpPr>
            <p:spPr>
              <a:xfrm>
                <a:off x="-58566" y="1542096"/>
                <a:ext cx="4242849" cy="489487"/>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MOVE FORWARD </a:t>
                </a:r>
                <a:endParaRPr lang="en-US" sz="1600" dirty="0">
                  <a:solidFill>
                    <a:schemeClr val="tx1"/>
                  </a:solidFill>
                </a:endParaRPr>
              </a:p>
            </p:txBody>
          </p:sp>
          <p:sp>
            <p:nvSpPr>
              <p:cNvPr id="10" name="Oval 9"/>
              <p:cNvSpPr/>
              <p:nvPr/>
            </p:nvSpPr>
            <p:spPr>
              <a:xfrm>
                <a:off x="1066357" y="5608085"/>
                <a:ext cx="1236898" cy="930938"/>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STOP</a:t>
                </a:r>
                <a:endParaRPr lang="en-US" sz="1400" dirty="0">
                  <a:solidFill>
                    <a:srgbClr val="000000"/>
                  </a:solidFill>
                </a:endParaRPr>
              </a:p>
            </p:txBody>
          </p:sp>
          <p:sp>
            <p:nvSpPr>
              <p:cNvPr id="11" name="Down Arrow 10"/>
              <p:cNvSpPr/>
              <p:nvPr/>
            </p:nvSpPr>
            <p:spPr>
              <a:xfrm rot="10800000">
                <a:off x="3837529" y="2075170"/>
                <a:ext cx="590380" cy="18928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37429" y="2552679"/>
                <a:ext cx="2779595" cy="2362590"/>
                <a:chOff x="2168598" y="-22329"/>
                <a:chExt cx="3912895" cy="4213216"/>
              </a:xfrm>
            </p:grpSpPr>
            <p:sp>
              <p:nvSpPr>
                <p:cNvPr id="16" name="Diamond 15"/>
                <p:cNvSpPr/>
                <p:nvPr/>
              </p:nvSpPr>
              <p:spPr>
                <a:xfrm>
                  <a:off x="2168598" y="-22329"/>
                  <a:ext cx="3912895" cy="4213216"/>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750392" y="1033330"/>
                  <a:ext cx="2825751" cy="2160627"/>
                </a:xfrm>
                <a:prstGeom prst="rect">
                  <a:avLst/>
                </a:prstGeom>
                <a:noFill/>
              </p:spPr>
              <p:txBody>
                <a:bodyPr wrap="square" rtlCol="0">
                  <a:spAutoFit/>
                </a:bodyPr>
                <a:lstStyle/>
                <a:p>
                  <a:pPr algn="ctr"/>
                  <a:r>
                    <a:rPr lang="en-US" dirty="0" smtClean="0"/>
                    <a:t>Is the lever sensor pressed?</a:t>
                  </a:r>
                </a:p>
              </p:txBody>
            </p:sp>
          </p:grpSp>
          <p:sp>
            <p:nvSpPr>
              <p:cNvPr id="13" name="Down Arrow 12"/>
              <p:cNvSpPr/>
              <p:nvPr/>
            </p:nvSpPr>
            <p:spPr>
              <a:xfrm>
                <a:off x="1443537" y="2075171"/>
                <a:ext cx="465896" cy="4775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975460" y="22997"/>
                <a:ext cx="1431799" cy="950959"/>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START</a:t>
                </a:r>
                <a:endParaRPr lang="en-US" sz="1400" dirty="0">
                  <a:solidFill>
                    <a:srgbClr val="000000"/>
                  </a:solidFill>
                </a:endParaRPr>
              </a:p>
            </p:txBody>
          </p:sp>
          <p:sp>
            <p:nvSpPr>
              <p:cNvPr id="15" name="Down Arrow 14"/>
              <p:cNvSpPr/>
              <p:nvPr/>
            </p:nvSpPr>
            <p:spPr>
              <a:xfrm>
                <a:off x="1425076" y="1021170"/>
                <a:ext cx="465896" cy="4775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p:cNvSpPr/>
            <p:nvPr/>
          </p:nvSpPr>
          <p:spPr>
            <a:xfrm>
              <a:off x="4906559" y="4863276"/>
              <a:ext cx="1042673" cy="584776"/>
            </a:xfrm>
            <a:prstGeom prst="rect">
              <a:avLst/>
            </a:prstGeom>
          </p:spPr>
          <p:txBody>
            <a:bodyPr wrap="none">
              <a:spAutoFit/>
            </a:bodyPr>
            <a:lstStyle/>
            <a:p>
              <a:r>
                <a:rPr lang="en-US" sz="3200" dirty="0"/>
                <a:t>If </a:t>
              </a:r>
              <a:r>
                <a:rPr lang="en-US" sz="3200" dirty="0" smtClean="0"/>
                <a:t>NO </a:t>
              </a:r>
              <a:endParaRPr lang="en-US" sz="3200" dirty="0"/>
            </a:p>
          </p:txBody>
        </p:sp>
      </p:grpSp>
      <p:grpSp>
        <p:nvGrpSpPr>
          <p:cNvPr id="38" name="Group 37"/>
          <p:cNvGrpSpPr/>
          <p:nvPr/>
        </p:nvGrpSpPr>
        <p:grpSpPr>
          <a:xfrm>
            <a:off x="4796856" y="1234157"/>
            <a:ext cx="3351594" cy="4837862"/>
            <a:chOff x="4923177" y="1179261"/>
            <a:chExt cx="3828535" cy="5526303"/>
          </a:xfrm>
        </p:grpSpPr>
        <p:grpSp>
          <p:nvGrpSpPr>
            <p:cNvPr id="23" name="Group 22"/>
            <p:cNvGrpSpPr/>
            <p:nvPr/>
          </p:nvGrpSpPr>
          <p:grpSpPr>
            <a:xfrm>
              <a:off x="4923177" y="1179261"/>
              <a:ext cx="3597982" cy="5526303"/>
              <a:chOff x="2737444" y="1144100"/>
              <a:chExt cx="3597982" cy="5526303"/>
            </a:xfrm>
          </p:grpSpPr>
          <p:grpSp>
            <p:nvGrpSpPr>
              <p:cNvPr id="24" name="Group 23"/>
              <p:cNvGrpSpPr/>
              <p:nvPr/>
            </p:nvGrpSpPr>
            <p:grpSpPr>
              <a:xfrm>
                <a:off x="2737444" y="1144100"/>
                <a:ext cx="3597982" cy="5526303"/>
                <a:chOff x="-58566" y="22997"/>
                <a:chExt cx="4486475" cy="6504561"/>
              </a:xfrm>
            </p:grpSpPr>
            <p:sp>
              <p:nvSpPr>
                <p:cNvPr id="26" name="Down Arrow 25"/>
                <p:cNvSpPr/>
                <p:nvPr/>
              </p:nvSpPr>
              <p:spPr>
                <a:xfrm>
                  <a:off x="1443538" y="4946749"/>
                  <a:ext cx="496160" cy="659975"/>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rot="16200000">
                  <a:off x="2935895" y="3581867"/>
                  <a:ext cx="996778" cy="806492"/>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8" name="TextBox 27"/>
                <p:cNvSpPr txBox="1"/>
                <p:nvPr/>
              </p:nvSpPr>
              <p:spPr>
                <a:xfrm>
                  <a:off x="21656" y="4857301"/>
                  <a:ext cx="1746122" cy="688292"/>
                </a:xfrm>
                <a:prstGeom prst="rect">
                  <a:avLst/>
                </a:prstGeom>
                <a:noFill/>
              </p:spPr>
              <p:txBody>
                <a:bodyPr wrap="square" rtlCol="0">
                  <a:spAutoFit/>
                </a:bodyPr>
                <a:lstStyle/>
                <a:p>
                  <a:r>
                    <a:rPr lang="en-US" sz="3200" dirty="0"/>
                    <a:t>If YES </a:t>
                  </a:r>
                </a:p>
              </p:txBody>
            </p:sp>
            <p:sp>
              <p:nvSpPr>
                <p:cNvPr id="29" name="Rounded Rectangle 28"/>
                <p:cNvSpPr/>
                <p:nvPr/>
              </p:nvSpPr>
              <p:spPr>
                <a:xfrm>
                  <a:off x="-58566" y="1542096"/>
                  <a:ext cx="4242849" cy="489487"/>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MOVE FORWARD </a:t>
                  </a:r>
                  <a:endParaRPr lang="en-US" sz="1600" dirty="0">
                    <a:solidFill>
                      <a:schemeClr val="tx1"/>
                    </a:solidFill>
                  </a:endParaRPr>
                </a:p>
              </p:txBody>
            </p:sp>
            <p:sp>
              <p:nvSpPr>
                <p:cNvPr id="30" name="Oval 29"/>
                <p:cNvSpPr/>
                <p:nvPr/>
              </p:nvSpPr>
              <p:spPr>
                <a:xfrm>
                  <a:off x="1058749" y="5596620"/>
                  <a:ext cx="1265219" cy="930938"/>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STOP</a:t>
                  </a:r>
                  <a:endParaRPr lang="en-US" sz="1400" dirty="0">
                    <a:solidFill>
                      <a:srgbClr val="000000"/>
                    </a:solidFill>
                  </a:endParaRPr>
                </a:p>
              </p:txBody>
            </p:sp>
            <p:sp>
              <p:nvSpPr>
                <p:cNvPr id="31" name="Down Arrow 30"/>
                <p:cNvSpPr/>
                <p:nvPr/>
              </p:nvSpPr>
              <p:spPr>
                <a:xfrm rot="10800000">
                  <a:off x="3837529" y="2075170"/>
                  <a:ext cx="590380" cy="18928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237430" y="2552680"/>
                  <a:ext cx="2779595" cy="2362590"/>
                  <a:chOff x="2168600" y="-22327"/>
                  <a:chExt cx="3912895" cy="4213216"/>
                </a:xfrm>
              </p:grpSpPr>
              <p:sp>
                <p:nvSpPr>
                  <p:cNvPr id="36" name="Diamond 35"/>
                  <p:cNvSpPr/>
                  <p:nvPr/>
                </p:nvSpPr>
                <p:spPr>
                  <a:xfrm>
                    <a:off x="2168600" y="-22327"/>
                    <a:ext cx="3912895" cy="4213216"/>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774619" y="1017903"/>
                    <a:ext cx="2825752" cy="2213843"/>
                  </a:xfrm>
                  <a:prstGeom prst="rect">
                    <a:avLst/>
                  </a:prstGeom>
                  <a:noFill/>
                </p:spPr>
                <p:txBody>
                  <a:bodyPr wrap="square" rtlCol="0">
                    <a:spAutoFit/>
                  </a:bodyPr>
                  <a:lstStyle/>
                  <a:p>
                    <a:pPr algn="ctr"/>
                    <a:r>
                      <a:rPr lang="en-US" dirty="0" smtClean="0"/>
                      <a:t>Is the lever sensor pressed?</a:t>
                    </a:r>
                  </a:p>
                </p:txBody>
              </p:sp>
            </p:grpSp>
            <p:sp>
              <p:nvSpPr>
                <p:cNvPr id="33" name="Down Arrow 32"/>
                <p:cNvSpPr/>
                <p:nvPr/>
              </p:nvSpPr>
              <p:spPr>
                <a:xfrm>
                  <a:off x="1443537" y="2075171"/>
                  <a:ext cx="465896" cy="4775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75460" y="22997"/>
                  <a:ext cx="1431799" cy="950959"/>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START</a:t>
                  </a:r>
                  <a:endParaRPr lang="en-US" sz="1400" dirty="0">
                    <a:solidFill>
                      <a:srgbClr val="000000"/>
                    </a:solidFill>
                  </a:endParaRPr>
                </a:p>
              </p:txBody>
            </p:sp>
            <p:sp>
              <p:nvSpPr>
                <p:cNvPr id="35" name="Down Arrow 34"/>
                <p:cNvSpPr/>
                <p:nvPr/>
              </p:nvSpPr>
              <p:spPr>
                <a:xfrm>
                  <a:off x="1425076" y="1021170"/>
                  <a:ext cx="465896" cy="4775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4906559" y="4863276"/>
                <a:ext cx="1042673" cy="584776"/>
              </a:xfrm>
              <a:prstGeom prst="rect">
                <a:avLst/>
              </a:prstGeom>
            </p:spPr>
            <p:txBody>
              <a:bodyPr wrap="none">
                <a:spAutoFit/>
              </a:bodyPr>
              <a:lstStyle/>
              <a:p>
                <a:r>
                  <a:rPr lang="en-US" sz="3200" dirty="0"/>
                  <a:t>If </a:t>
                </a:r>
                <a:r>
                  <a:rPr lang="en-US" sz="3200" dirty="0" smtClean="0"/>
                  <a:t>NO </a:t>
                </a:r>
                <a:endParaRPr lang="en-US" sz="3200" dirty="0"/>
              </a:p>
            </p:txBody>
          </p:sp>
        </p:grpSp>
        <p:grpSp>
          <p:nvGrpSpPr>
            <p:cNvPr id="22" name="Group 21"/>
            <p:cNvGrpSpPr/>
            <p:nvPr/>
          </p:nvGrpSpPr>
          <p:grpSpPr>
            <a:xfrm>
              <a:off x="6049656" y="1351731"/>
              <a:ext cx="2702056" cy="4484391"/>
              <a:chOff x="1637627" y="1506669"/>
              <a:chExt cx="2702056" cy="4484391"/>
            </a:xfrm>
            <a:solidFill>
              <a:srgbClr val="FF0000">
                <a:alpha val="66000"/>
              </a:srgbClr>
            </a:solidFill>
          </p:grpSpPr>
          <p:sp>
            <p:nvSpPr>
              <p:cNvPr id="20" name="Circular Arrow 19"/>
              <p:cNvSpPr/>
              <p:nvPr/>
            </p:nvSpPr>
            <p:spPr>
              <a:xfrm rot="10393650" flipH="1">
                <a:off x="1637627" y="2792690"/>
                <a:ext cx="2569837" cy="2483411"/>
              </a:xfrm>
              <a:prstGeom prst="circularArrow">
                <a:avLst/>
              </a:prstGeom>
              <a:grp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Circular Arrow 20"/>
              <p:cNvSpPr/>
              <p:nvPr/>
            </p:nvSpPr>
            <p:spPr>
              <a:xfrm rot="21301898" flipH="1">
                <a:off x="1668516" y="1506669"/>
                <a:ext cx="2671167" cy="4484391"/>
              </a:xfrm>
              <a:prstGeom prst="circularArrow">
                <a:avLst/>
              </a:prstGeom>
              <a:grp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sp>
        <p:nvSpPr>
          <p:cNvPr id="39" name="Line Callout 1 38"/>
          <p:cNvSpPr/>
          <p:nvPr/>
        </p:nvSpPr>
        <p:spPr>
          <a:xfrm>
            <a:off x="7366000" y="0"/>
            <a:ext cx="1778000" cy="1952039"/>
          </a:xfrm>
          <a:prstGeom prst="borderCallout1">
            <a:avLst>
              <a:gd name="adj1" fmla="val 46776"/>
              <a:gd name="adj2" fmla="val -641"/>
              <a:gd name="adj3" fmla="val 84474"/>
              <a:gd name="adj4" fmla="val -30640"/>
            </a:avLst>
          </a:prstGeom>
          <a:solidFill>
            <a:schemeClr val="bg1">
              <a:lumMod val="95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It will continue to keep looping until the sensor is pressed at which point it will exit the loop</a:t>
            </a:r>
            <a:endParaRPr lang="en-US" dirty="0">
              <a:solidFill>
                <a:srgbClr val="000000"/>
              </a:solidFill>
            </a:endParaRPr>
          </a:p>
        </p:txBody>
      </p:sp>
    </p:spTree>
    <p:extLst>
      <p:ext uri="{BB962C8B-B14F-4D97-AF65-F5344CB8AC3E}">
        <p14:creationId xmlns:p14="http://schemas.microsoft.com/office/powerpoint/2010/main" val="390115472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12046" cy="3048000"/>
          </a:xfrm>
        </p:spPr>
        <p:txBody>
          <a:bodyPr>
            <a:normAutofit fontScale="90000"/>
          </a:bodyPr>
          <a:lstStyle/>
          <a:p>
            <a:pPr algn="l"/>
            <a:r>
              <a:rPr lang="en-US" sz="3800" dirty="0" smtClean="0">
                <a:solidFill>
                  <a:srgbClr val="000000"/>
                </a:solidFill>
              </a:rPr>
              <a:t>We accomplish this loop with a </a:t>
            </a:r>
            <a:r>
              <a:rPr lang="en-US" sz="3800" dirty="0" smtClean="0">
                <a:solidFill>
                  <a:srgbClr val="3366FF"/>
                </a:solidFill>
                <a:latin typeface="Courier"/>
                <a:cs typeface="Courier"/>
              </a:rPr>
              <a:t>while</a:t>
            </a:r>
            <a:r>
              <a:rPr lang="en-US" sz="3800" dirty="0" smtClean="0"/>
              <a:t> statement </a:t>
            </a:r>
            <a:br>
              <a:rPr lang="en-US" sz="3800" dirty="0" smtClean="0"/>
            </a:br>
            <a:r>
              <a:rPr lang="en-US" sz="3800" dirty="0" smtClean="0"/>
              <a:t>	</a:t>
            </a:r>
            <a:r>
              <a:rPr lang="en-US" sz="2700" dirty="0" smtClean="0"/>
              <a:t>Keep the block of code running (looping) until sensor values can be 	continually checked and a decision can be made. </a:t>
            </a:r>
            <a:br>
              <a:rPr lang="en-US" sz="2700" dirty="0" smtClean="0"/>
            </a:br>
            <a:r>
              <a:rPr lang="en-US" sz="2700" dirty="0" smtClean="0"/>
              <a:t/>
            </a:r>
            <a:br>
              <a:rPr lang="en-US" sz="2700" dirty="0" smtClean="0"/>
            </a:br>
            <a:r>
              <a:rPr lang="en-US" sz="2700" dirty="0" smtClean="0"/>
              <a:t>	The while statement checks to see if something is true or false 	(Boolean operators)</a:t>
            </a:r>
            <a:r>
              <a:rPr lang="en-US" sz="2700" dirty="0"/>
              <a:t>.</a:t>
            </a:r>
          </a:p>
        </p:txBody>
      </p:sp>
      <p:sp>
        <p:nvSpPr>
          <p:cNvPr id="3" name="Content Placeholder 2"/>
          <p:cNvSpPr>
            <a:spLocks noGrp="1"/>
          </p:cNvSpPr>
          <p:nvPr>
            <p:ph idx="1"/>
          </p:nvPr>
        </p:nvSpPr>
        <p:spPr>
          <a:xfrm>
            <a:off x="178193" y="2908459"/>
            <a:ext cx="8686800" cy="2860180"/>
          </a:xfrm>
          <a:solidFill>
            <a:schemeClr val="bg1"/>
          </a:solidFill>
        </p:spPr>
        <p:txBody>
          <a:bodyPr>
            <a:normAutofit/>
          </a:bodyPr>
          <a:lstStyle/>
          <a:p>
            <a:pPr marL="0" indent="0">
              <a:buNone/>
            </a:pPr>
            <a:r>
              <a:rPr lang="en-US" dirty="0">
                <a:solidFill>
                  <a:srgbClr val="3366FF"/>
                </a:solidFill>
                <a:latin typeface="Courier"/>
                <a:cs typeface="Courier"/>
              </a:rPr>
              <a:t>while</a:t>
            </a:r>
            <a:r>
              <a:rPr lang="en-US" dirty="0">
                <a:latin typeface="Courier"/>
                <a:cs typeface="Courier"/>
              </a:rPr>
              <a:t> ( </a:t>
            </a:r>
            <a:r>
              <a:rPr lang="en-US" dirty="0">
                <a:solidFill>
                  <a:srgbClr val="45F5FF"/>
                </a:solidFill>
                <a:latin typeface="Courier"/>
                <a:cs typeface="Courier"/>
              </a:rPr>
              <a:t>condition</a:t>
            </a:r>
            <a:r>
              <a:rPr lang="en-US" dirty="0">
                <a:latin typeface="Courier"/>
                <a:cs typeface="Courier"/>
              </a:rPr>
              <a:t> ) </a:t>
            </a:r>
            <a:endParaRPr lang="en-US" dirty="0" smtClean="0">
              <a:latin typeface="Courier"/>
              <a:cs typeface="Courier"/>
            </a:endParaRPr>
          </a:p>
          <a:p>
            <a:pPr marL="0" indent="0">
              <a:buNone/>
            </a:pPr>
            <a:r>
              <a:rPr lang="en-US" dirty="0" smtClean="0">
                <a:latin typeface="Courier"/>
                <a:cs typeface="Courier"/>
              </a:rPr>
              <a:t>{ </a:t>
            </a:r>
          </a:p>
          <a:p>
            <a:pPr marL="0" indent="0">
              <a:buNone/>
            </a:pPr>
            <a:r>
              <a:rPr lang="en-US" dirty="0" smtClean="0">
                <a:latin typeface="Courier"/>
                <a:cs typeface="Courier"/>
              </a:rPr>
              <a:t>Code </a:t>
            </a:r>
            <a:r>
              <a:rPr lang="en-US" dirty="0">
                <a:latin typeface="Courier"/>
                <a:cs typeface="Courier"/>
              </a:rPr>
              <a:t>to execute while the condition is true </a:t>
            </a:r>
            <a:endParaRPr lang="en-US" dirty="0" smtClean="0">
              <a:latin typeface="Courier"/>
              <a:cs typeface="Courier"/>
            </a:endParaRPr>
          </a:p>
          <a:p>
            <a:pPr marL="0" indent="0">
              <a:buNone/>
            </a:pPr>
            <a:r>
              <a:rPr lang="en-US" dirty="0" smtClean="0">
                <a:latin typeface="Courier"/>
                <a:cs typeface="Courier"/>
              </a:rPr>
              <a:t>}</a:t>
            </a:r>
          </a:p>
        </p:txBody>
      </p:sp>
      <p:sp>
        <p:nvSpPr>
          <p:cNvPr id="5" name="TextBox 4"/>
          <p:cNvSpPr txBox="1"/>
          <p:nvPr/>
        </p:nvSpPr>
        <p:spPr>
          <a:xfrm>
            <a:off x="6947559" y="2983758"/>
            <a:ext cx="1917434" cy="1477328"/>
          </a:xfrm>
          <a:prstGeom prst="rect">
            <a:avLst/>
          </a:prstGeom>
          <a:noFill/>
        </p:spPr>
        <p:txBody>
          <a:bodyPr wrap="square" rtlCol="0">
            <a:spAutoFit/>
          </a:bodyPr>
          <a:lstStyle/>
          <a:p>
            <a:r>
              <a:rPr lang="en-US" dirty="0" smtClean="0">
                <a:solidFill>
                  <a:srgbClr val="FF0000"/>
                </a:solidFill>
              </a:rPr>
              <a:t>Notice there is no terminating semicolon after the while statement</a:t>
            </a:r>
            <a:endParaRPr lang="en-US" dirty="0">
              <a:solidFill>
                <a:srgbClr val="FF0000"/>
              </a:solidFill>
            </a:endParaRPr>
          </a:p>
        </p:txBody>
      </p:sp>
      <p:cxnSp>
        <p:nvCxnSpPr>
          <p:cNvPr id="6" name="Straight Arrow Connector 5"/>
          <p:cNvCxnSpPr>
            <a:stCxn id="5" idx="1"/>
          </p:cNvCxnSpPr>
          <p:nvPr/>
        </p:nvCxnSpPr>
        <p:spPr>
          <a:xfrm flipH="1" flipV="1">
            <a:off x="4997563" y="3364215"/>
            <a:ext cx="1949996" cy="3582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5583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2 Demobot-0164.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2217" y="-252101"/>
            <a:ext cx="6629400" cy="4564503"/>
          </a:xfrm>
          <a:prstGeom prst="rect">
            <a:avLst/>
          </a:prstGeom>
        </p:spPr>
      </p:pic>
      <p:sp>
        <p:nvSpPr>
          <p:cNvPr id="6" name="Rounded Rectangle 5"/>
          <p:cNvSpPr/>
          <p:nvPr/>
        </p:nvSpPr>
        <p:spPr>
          <a:xfrm>
            <a:off x="322216" y="3975462"/>
            <a:ext cx="8551817" cy="1876698"/>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Get the “</a:t>
            </a:r>
            <a:r>
              <a:rPr lang="en-US" sz="2400" dirty="0" err="1" smtClean="0">
                <a:solidFill>
                  <a:schemeClr val="tx1"/>
                </a:solidFill>
              </a:rPr>
              <a:t>Pololu</a:t>
            </a:r>
            <a:r>
              <a:rPr lang="en-US" sz="2400" dirty="0" smtClean="0">
                <a:solidFill>
                  <a:schemeClr val="tx1"/>
                </a:solidFill>
              </a:rPr>
              <a:t> Ball Caster”.</a:t>
            </a:r>
            <a:endParaRPr lang="en-US" sz="2400" dirty="0">
              <a:solidFill>
                <a:schemeClr val="tx1"/>
              </a:solidFill>
            </a:endParaRPr>
          </a:p>
          <a:p>
            <a:r>
              <a:rPr lang="en-US" sz="2400" dirty="0" smtClean="0">
                <a:solidFill>
                  <a:schemeClr val="tx1"/>
                </a:solidFill>
              </a:rPr>
              <a:t>The bag will contain a ball bearing caster, 2 short &amp; 2 long bolts with nuts and two plastic washers- one thick and one thin. The washer in this slide is the THICK one and is shown here for position only (it will be attached in later slides).</a:t>
            </a:r>
            <a:endParaRPr lang="en-US" sz="2400" dirty="0">
              <a:solidFill>
                <a:schemeClr val="tx1"/>
              </a:solidFill>
            </a:endParaRPr>
          </a:p>
        </p:txBody>
      </p:sp>
      <p:sp>
        <p:nvSpPr>
          <p:cNvPr id="7" name="Right Arrow 6"/>
          <p:cNvSpPr/>
          <p:nvPr/>
        </p:nvSpPr>
        <p:spPr>
          <a:xfrm rot="15673880" flipV="1">
            <a:off x="5228380" y="1654560"/>
            <a:ext cx="1177889" cy="280920"/>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25985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Drive Until Bump Activity</a:t>
            </a:r>
            <a:endParaRPr lang="en-US" dirty="0"/>
          </a:p>
        </p:txBody>
      </p:sp>
      <p:sp>
        <p:nvSpPr>
          <p:cNvPr id="3" name="Content Placeholder 2"/>
          <p:cNvSpPr>
            <a:spLocks noGrp="1"/>
          </p:cNvSpPr>
          <p:nvPr>
            <p:ph idx="1"/>
          </p:nvPr>
        </p:nvSpPr>
        <p:spPr>
          <a:xfrm>
            <a:off x="298450" y="890588"/>
            <a:ext cx="8591550" cy="4525963"/>
          </a:xfrm>
        </p:spPr>
        <p:txBody>
          <a:bodyPr>
            <a:normAutofit/>
          </a:bodyPr>
          <a:lstStyle/>
          <a:p>
            <a:pPr lvl="1">
              <a:buFont typeface="Arial"/>
              <a:buChar char="•"/>
            </a:pPr>
            <a:r>
              <a:rPr lang="en-US" sz="2200" dirty="0" smtClean="0"/>
              <a:t>Robot will drive forward until the long touch sensor is pressed</a:t>
            </a:r>
          </a:p>
          <a:p>
            <a:pPr marL="457200" lvl="1" indent="0">
              <a:buNone/>
            </a:pPr>
            <a:endParaRPr lang="en-US" sz="2200" dirty="0" smtClean="0"/>
          </a:p>
          <a:p>
            <a:pPr lvl="2">
              <a:buFont typeface="Courier New"/>
              <a:buChar char="o"/>
            </a:pPr>
            <a:r>
              <a:rPr lang="en-US" sz="2200" dirty="0" smtClean="0"/>
              <a:t>You can hold the sensor while the robot is moving and manually trigger it</a:t>
            </a:r>
          </a:p>
          <a:p>
            <a:pPr lvl="1">
              <a:buFont typeface="Arial"/>
              <a:buChar char="•"/>
            </a:pPr>
            <a:r>
              <a:rPr lang="en-US" sz="2200" dirty="0" smtClean="0"/>
              <a:t>You will need a long lever touch sensor</a:t>
            </a:r>
          </a:p>
          <a:p>
            <a:pPr lvl="1">
              <a:buFont typeface="Arial"/>
              <a:buChar char="•"/>
            </a:pPr>
            <a:r>
              <a:rPr lang="en-US" sz="2200" dirty="0" smtClean="0"/>
              <a:t>Plug it into any of the digital ports (8-15) </a:t>
            </a:r>
          </a:p>
          <a:p>
            <a:pPr marL="1314450" lvl="2" indent="-514350">
              <a:buFont typeface="Courier New"/>
              <a:buChar char="o"/>
            </a:pPr>
            <a:r>
              <a:rPr lang="en-US" sz="2200" dirty="0" smtClean="0"/>
              <a:t>Write a program using a </a:t>
            </a:r>
            <a:r>
              <a:rPr lang="en-US" sz="2200" dirty="0" smtClean="0">
                <a:solidFill>
                  <a:srgbClr val="0000FF"/>
                </a:solidFill>
                <a:latin typeface="Courier"/>
                <a:cs typeface="Courier"/>
              </a:rPr>
              <a:t>while</a:t>
            </a:r>
            <a:r>
              <a:rPr lang="en-US" sz="2200" dirty="0" smtClean="0"/>
              <a:t> statement that drives the robot forward until the lever sensor is activated</a:t>
            </a:r>
            <a:endParaRPr lang="en-US" sz="2200" dirty="0"/>
          </a:p>
        </p:txBody>
      </p:sp>
      <p:grpSp>
        <p:nvGrpSpPr>
          <p:cNvPr id="8" name="Group 7"/>
          <p:cNvGrpSpPr/>
          <p:nvPr/>
        </p:nvGrpSpPr>
        <p:grpSpPr>
          <a:xfrm>
            <a:off x="3239370" y="5443867"/>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5527442" y="5448175"/>
            <a:ext cx="857251" cy="736600"/>
            <a:chOff x="936624" y="3121025"/>
            <a:chExt cx="857251" cy="736600"/>
          </a:xfrm>
        </p:grpSpPr>
        <p:sp>
          <p:nvSpPr>
            <p:cNvPr id="45" name="Rectangle 4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ed Rectangle 4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ounded Rectangle 4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1119854" y="5448175"/>
            <a:ext cx="857251" cy="736600"/>
            <a:chOff x="936624" y="3121025"/>
            <a:chExt cx="857251" cy="736600"/>
          </a:xfrm>
        </p:grpSpPr>
        <p:sp>
          <p:nvSpPr>
            <p:cNvPr id="55" name="Rectangle 54"/>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ounded Rectangle 57"/>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ounded Rectangle 58"/>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pic>
        <p:nvPicPr>
          <p:cNvPr id="40" name="Picture 39"/>
          <p:cNvPicPr>
            <a:picLocks noChangeAspect="1"/>
          </p:cNvPicPr>
          <p:nvPr/>
        </p:nvPicPr>
        <p:blipFill>
          <a:blip r:embed="rId3"/>
          <a:stretch>
            <a:fillRect/>
          </a:stretch>
        </p:blipFill>
        <p:spPr>
          <a:xfrm>
            <a:off x="6321923" y="5087494"/>
            <a:ext cx="2364877" cy="72136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950270">
            <a:off x="6301322" y="4332133"/>
            <a:ext cx="640498" cy="741721"/>
          </a:xfrm>
          <a:prstGeom prst="rect">
            <a:avLst/>
          </a:prstGeom>
        </p:spPr>
      </p:pic>
      <p:cxnSp>
        <p:nvCxnSpPr>
          <p:cNvPr id="65" name="Straight Arrow Connector 64"/>
          <p:cNvCxnSpPr/>
          <p:nvPr/>
        </p:nvCxnSpPr>
        <p:spPr>
          <a:xfrm>
            <a:off x="4211585" y="5783592"/>
            <a:ext cx="1085430" cy="43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2177066" y="5783592"/>
            <a:ext cx="907110" cy="43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46589" y="5448175"/>
            <a:ext cx="593725" cy="593725"/>
          </a:xfrm>
          <a:prstGeom prst="rect">
            <a:avLst/>
          </a:prstGeom>
        </p:spPr>
      </p:pic>
      <p:pic>
        <p:nvPicPr>
          <p:cNvPr id="67" name="Picture 66"/>
          <p:cNvPicPr>
            <a:picLocks noChangeAspect="1"/>
          </p:cNvPicPr>
          <p:nvPr/>
        </p:nvPicPr>
        <p:blipFill>
          <a:blip r:embed="rId3"/>
          <a:stretch>
            <a:fillRect/>
          </a:stretch>
        </p:blipFill>
        <p:spPr>
          <a:xfrm>
            <a:off x="5398915" y="1282122"/>
            <a:ext cx="1558806" cy="475485"/>
          </a:xfrm>
          <a:prstGeom prst="rect">
            <a:avLst/>
          </a:prstGeom>
        </p:spPr>
      </p:pic>
      <p:pic>
        <p:nvPicPr>
          <p:cNvPr id="35" name="Picture 34"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62856646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2094860"/>
            <a:ext cx="6881310" cy="20614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8229600" cy="1143000"/>
          </a:xfrm>
        </p:spPr>
        <p:txBody>
          <a:bodyPr/>
          <a:lstStyle/>
          <a:p>
            <a:r>
              <a:rPr lang="en-US" dirty="0" smtClean="0"/>
              <a:t>Drive Until Bump</a:t>
            </a:r>
            <a:endParaRPr lang="en-US" dirty="0"/>
          </a:p>
        </p:txBody>
      </p:sp>
      <p:sp>
        <p:nvSpPr>
          <p:cNvPr id="3" name="Content Placeholder 2"/>
          <p:cNvSpPr>
            <a:spLocks noGrp="1"/>
          </p:cNvSpPr>
          <p:nvPr>
            <p:ph idx="1"/>
          </p:nvPr>
        </p:nvSpPr>
        <p:spPr>
          <a:xfrm>
            <a:off x="0" y="985906"/>
            <a:ext cx="6295020" cy="4525963"/>
          </a:xfrm>
        </p:spPr>
        <p:txBody>
          <a:bodyPr>
            <a:normAutofit/>
          </a:bodyPr>
          <a:lstStyle/>
          <a:p>
            <a:pPr marL="0" indent="0">
              <a:buNone/>
            </a:pPr>
            <a:r>
              <a:rPr lang="en-US" b="1" dirty="0" smtClean="0">
                <a:cs typeface="Times New Roman" charset="0"/>
              </a:rPr>
              <a:t>Psuedocode </a:t>
            </a:r>
            <a:r>
              <a:rPr lang="en-US" b="1" dirty="0">
                <a:cs typeface="Times New Roman" charset="0"/>
              </a:rPr>
              <a:t>(Task Analysis</a:t>
            </a:r>
            <a:r>
              <a:rPr lang="en-US" b="1" dirty="0" smtClean="0">
                <a:cs typeface="Times New Roman" charset="0"/>
              </a:rPr>
              <a:t>)</a:t>
            </a:r>
          </a:p>
          <a:p>
            <a:pPr marL="0" indent="0">
              <a:buNone/>
            </a:pPr>
            <a:endParaRPr lang="en-US" b="1" dirty="0">
              <a:cs typeface="Times New Roman" charset="0"/>
            </a:endParaRPr>
          </a:p>
          <a:p>
            <a:pPr>
              <a:buAutoNum type="arabicPeriod"/>
            </a:pPr>
            <a:r>
              <a:rPr lang="en-US" sz="1800" dirty="0">
                <a:solidFill>
                  <a:srgbClr val="008000"/>
                </a:solidFill>
                <a:latin typeface="Courier"/>
                <a:cs typeface="Courier"/>
              </a:rPr>
              <a:t>/</a:t>
            </a:r>
            <a:r>
              <a:rPr lang="en-US" sz="1800" dirty="0" smtClean="0">
                <a:solidFill>
                  <a:srgbClr val="008000"/>
                </a:solidFill>
                <a:latin typeface="Courier"/>
                <a:cs typeface="Courier"/>
              </a:rPr>
              <a:t>/Print let’s see if we can stop with a touch sensor </a:t>
            </a:r>
          </a:p>
          <a:p>
            <a:pPr>
              <a:buAutoNum type="arabicPeriod"/>
            </a:pPr>
            <a:r>
              <a:rPr lang="en-US" sz="1800" dirty="0" smtClean="0">
                <a:solidFill>
                  <a:srgbClr val="008000"/>
                </a:solidFill>
                <a:latin typeface="Courier"/>
                <a:cs typeface="Courier"/>
              </a:rPr>
              <a:t>//Pause for 1 second so you can read the screen</a:t>
            </a:r>
          </a:p>
          <a:p>
            <a:pPr>
              <a:buAutoNum type="arabicPeriod"/>
            </a:pPr>
            <a:r>
              <a:rPr lang="en-US" sz="1800" dirty="0" smtClean="0">
                <a:solidFill>
                  <a:srgbClr val="008000"/>
                </a:solidFill>
                <a:latin typeface="Courier"/>
                <a:cs typeface="Courier"/>
              </a:rPr>
              <a:t>//Check </a:t>
            </a:r>
            <a:r>
              <a:rPr lang="en-US" sz="1800" dirty="0">
                <a:solidFill>
                  <a:srgbClr val="008000"/>
                </a:solidFill>
                <a:latin typeface="Courier"/>
                <a:cs typeface="Courier"/>
              </a:rPr>
              <a:t>the sensor value in digital port 15 and when </a:t>
            </a:r>
            <a:r>
              <a:rPr lang="en-US" sz="1800" dirty="0" smtClean="0">
                <a:solidFill>
                  <a:srgbClr val="008000"/>
                </a:solidFill>
                <a:latin typeface="Courier"/>
                <a:cs typeface="Courier"/>
              </a:rPr>
              <a:t>not pressed </a:t>
            </a:r>
            <a:r>
              <a:rPr lang="en-US" sz="1800" dirty="0">
                <a:solidFill>
                  <a:srgbClr val="008000"/>
                </a:solidFill>
                <a:latin typeface="Courier"/>
                <a:cs typeface="Courier"/>
              </a:rPr>
              <a:t>== </a:t>
            </a:r>
            <a:r>
              <a:rPr lang="en-US" sz="1800" dirty="0" smtClean="0">
                <a:solidFill>
                  <a:srgbClr val="008000"/>
                </a:solidFill>
                <a:latin typeface="Courier"/>
                <a:cs typeface="Courier"/>
              </a:rPr>
              <a:t>1 (aka true) </a:t>
            </a:r>
            <a:r>
              <a:rPr lang="en-US" sz="1800" dirty="0">
                <a:solidFill>
                  <a:srgbClr val="008000"/>
                </a:solidFill>
                <a:latin typeface="Courier"/>
                <a:cs typeface="Courier"/>
              </a:rPr>
              <a:t>keep checking and drive </a:t>
            </a:r>
            <a:r>
              <a:rPr lang="en-US" sz="1800" dirty="0" smtClean="0">
                <a:solidFill>
                  <a:srgbClr val="008000"/>
                </a:solidFill>
                <a:latin typeface="Courier"/>
                <a:cs typeface="Courier"/>
              </a:rPr>
              <a:t>forward</a:t>
            </a:r>
          </a:p>
          <a:p>
            <a:pPr>
              <a:buAutoNum type="arabicPeriod"/>
            </a:pPr>
            <a:r>
              <a:rPr lang="en-US" sz="1800" dirty="0" smtClean="0">
                <a:solidFill>
                  <a:srgbClr val="008000"/>
                </a:solidFill>
                <a:latin typeface="Courier"/>
                <a:cs typeface="Courier"/>
              </a:rPr>
              <a:t>//Exit loop when sensor value in digital port is pressed == 0 or !=1 (aka NOT true)</a:t>
            </a:r>
          </a:p>
          <a:p>
            <a:pPr>
              <a:buAutoNum type="arabicPeriod"/>
            </a:pPr>
            <a:r>
              <a:rPr lang="en-US" sz="1800" dirty="0" smtClean="0">
                <a:solidFill>
                  <a:srgbClr val="008000"/>
                </a:solidFill>
                <a:latin typeface="Courier"/>
                <a:cs typeface="Courier"/>
              </a:rPr>
              <a:t>//Shut </a:t>
            </a:r>
            <a:r>
              <a:rPr lang="en-US" sz="1800" dirty="0">
                <a:solidFill>
                  <a:srgbClr val="008000"/>
                </a:solidFill>
                <a:latin typeface="Courier"/>
                <a:cs typeface="Courier"/>
              </a:rPr>
              <a:t>everything off</a:t>
            </a:r>
          </a:p>
          <a:p>
            <a:pPr marL="457200" lvl="1" indent="0">
              <a:buNone/>
            </a:pPr>
            <a:endParaRPr lang="en-US" sz="2400" dirty="0" smtClean="0"/>
          </a:p>
        </p:txBody>
      </p:sp>
      <p:grpSp>
        <p:nvGrpSpPr>
          <p:cNvPr id="22" name="Group 21"/>
          <p:cNvGrpSpPr/>
          <p:nvPr/>
        </p:nvGrpSpPr>
        <p:grpSpPr>
          <a:xfrm>
            <a:off x="6295020" y="503463"/>
            <a:ext cx="2500629" cy="5938902"/>
            <a:chOff x="6376014" y="286455"/>
            <a:chExt cx="2984510" cy="6156791"/>
          </a:xfrm>
        </p:grpSpPr>
        <p:grpSp>
          <p:nvGrpSpPr>
            <p:cNvPr id="21" name="Group 20"/>
            <p:cNvGrpSpPr/>
            <p:nvPr/>
          </p:nvGrpSpPr>
          <p:grpSpPr>
            <a:xfrm>
              <a:off x="6376014" y="286455"/>
              <a:ext cx="2984510" cy="6156791"/>
              <a:chOff x="5092311" y="783701"/>
              <a:chExt cx="3789325" cy="6954046"/>
            </a:xfrm>
          </p:grpSpPr>
          <p:grpSp>
            <p:nvGrpSpPr>
              <p:cNvPr id="4" name="Group 3"/>
              <p:cNvGrpSpPr/>
              <p:nvPr/>
            </p:nvGrpSpPr>
            <p:grpSpPr>
              <a:xfrm>
                <a:off x="5092311" y="783701"/>
                <a:ext cx="3789325" cy="6954046"/>
                <a:chOff x="2748875" y="880177"/>
                <a:chExt cx="3518505" cy="5799967"/>
              </a:xfrm>
            </p:grpSpPr>
            <p:grpSp>
              <p:nvGrpSpPr>
                <p:cNvPr id="5" name="Group 4"/>
                <p:cNvGrpSpPr/>
                <p:nvPr/>
              </p:nvGrpSpPr>
              <p:grpSpPr>
                <a:xfrm>
                  <a:off x="2748875" y="880177"/>
                  <a:ext cx="3518505" cy="5799967"/>
                  <a:chOff x="-44312" y="-287645"/>
                  <a:chExt cx="4387372" cy="6826668"/>
                </a:xfrm>
              </p:grpSpPr>
              <p:sp>
                <p:nvSpPr>
                  <p:cNvPr id="7" name="Down Arrow 6"/>
                  <p:cNvSpPr/>
                  <p:nvPr/>
                </p:nvSpPr>
                <p:spPr>
                  <a:xfrm>
                    <a:off x="1443538" y="4946749"/>
                    <a:ext cx="496160" cy="659975"/>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p:cNvSpPr/>
                  <p:nvPr/>
                </p:nvSpPr>
                <p:spPr>
                  <a:xfrm rot="16200000">
                    <a:off x="2935895" y="3581867"/>
                    <a:ext cx="996778" cy="806492"/>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9" name="TextBox 8"/>
                  <p:cNvSpPr txBox="1"/>
                  <p:nvPr/>
                </p:nvSpPr>
                <p:spPr>
                  <a:xfrm>
                    <a:off x="21656" y="4857302"/>
                    <a:ext cx="1746121" cy="375390"/>
                  </a:xfrm>
                  <a:prstGeom prst="rect">
                    <a:avLst/>
                  </a:prstGeom>
                  <a:noFill/>
                </p:spPr>
                <p:txBody>
                  <a:bodyPr wrap="square" rtlCol="0">
                    <a:spAutoFit/>
                  </a:bodyPr>
                  <a:lstStyle/>
                  <a:p>
                    <a:r>
                      <a:rPr lang="en-US" sz="1600" dirty="0"/>
                      <a:t>If YES </a:t>
                    </a:r>
                  </a:p>
                </p:txBody>
              </p:sp>
              <p:sp>
                <p:nvSpPr>
                  <p:cNvPr id="10" name="Rounded Rectangle 9"/>
                  <p:cNvSpPr/>
                  <p:nvPr/>
                </p:nvSpPr>
                <p:spPr>
                  <a:xfrm>
                    <a:off x="-44312" y="1001121"/>
                    <a:ext cx="3406604" cy="594029"/>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Print lets see if….</a:t>
                    </a:r>
                    <a:endParaRPr lang="en-US" sz="1600" dirty="0">
                      <a:solidFill>
                        <a:schemeClr val="tx1"/>
                      </a:solidFill>
                    </a:endParaRPr>
                  </a:p>
                </p:txBody>
              </p:sp>
              <p:sp>
                <p:nvSpPr>
                  <p:cNvPr id="11" name="Oval 10"/>
                  <p:cNvSpPr/>
                  <p:nvPr/>
                </p:nvSpPr>
                <p:spPr>
                  <a:xfrm>
                    <a:off x="1170361" y="5608085"/>
                    <a:ext cx="1070317" cy="930938"/>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All Off</a:t>
                    </a:r>
                    <a:endParaRPr lang="en-US" sz="1400" dirty="0">
                      <a:solidFill>
                        <a:srgbClr val="000000"/>
                      </a:solidFill>
                    </a:endParaRPr>
                  </a:p>
                </p:txBody>
              </p:sp>
              <p:sp>
                <p:nvSpPr>
                  <p:cNvPr id="12" name="Down Arrow 11"/>
                  <p:cNvSpPr/>
                  <p:nvPr/>
                </p:nvSpPr>
                <p:spPr>
                  <a:xfrm rot="10800000">
                    <a:off x="3752680" y="2315271"/>
                    <a:ext cx="590380" cy="18928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37430" y="2552680"/>
                    <a:ext cx="2779595" cy="2362590"/>
                    <a:chOff x="2168600" y="-22327"/>
                    <a:chExt cx="3912895" cy="4213216"/>
                  </a:xfrm>
                </p:grpSpPr>
                <p:sp>
                  <p:nvSpPr>
                    <p:cNvPr id="17" name="Diamond 16"/>
                    <p:cNvSpPr/>
                    <p:nvPr/>
                  </p:nvSpPr>
                  <p:spPr>
                    <a:xfrm>
                      <a:off x="2168600" y="-22327"/>
                      <a:ext cx="3912895" cy="4213216"/>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733723" y="730492"/>
                      <a:ext cx="2825750" cy="1825731"/>
                    </a:xfrm>
                    <a:prstGeom prst="rect">
                      <a:avLst/>
                    </a:prstGeom>
                    <a:noFill/>
                  </p:spPr>
                  <p:txBody>
                    <a:bodyPr wrap="square" rtlCol="0">
                      <a:spAutoFit/>
                    </a:bodyPr>
                    <a:lstStyle/>
                    <a:p>
                      <a:pPr algn="ctr"/>
                      <a:r>
                        <a:rPr lang="en-US" dirty="0" smtClean="0"/>
                        <a:t>Is the lever sensor pressed?</a:t>
                      </a:r>
                    </a:p>
                  </p:txBody>
                </p:sp>
              </p:grpSp>
              <p:sp>
                <p:nvSpPr>
                  <p:cNvPr id="14" name="Down Arrow 13"/>
                  <p:cNvSpPr/>
                  <p:nvPr/>
                </p:nvSpPr>
                <p:spPr>
                  <a:xfrm>
                    <a:off x="1443537" y="2075171"/>
                    <a:ext cx="465896" cy="47750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975460" y="-287645"/>
                    <a:ext cx="1670737" cy="950959"/>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START</a:t>
                    </a:r>
                    <a:endParaRPr lang="en-US" sz="1400" dirty="0">
                      <a:solidFill>
                        <a:srgbClr val="000000"/>
                      </a:solidFill>
                    </a:endParaRPr>
                  </a:p>
                </p:txBody>
              </p:sp>
              <p:sp>
                <p:nvSpPr>
                  <p:cNvPr id="16" name="Down Arrow 15"/>
                  <p:cNvSpPr/>
                  <p:nvPr/>
                </p:nvSpPr>
                <p:spPr>
                  <a:xfrm>
                    <a:off x="1459667" y="776591"/>
                    <a:ext cx="465896" cy="244580"/>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Rectangle 5"/>
                <p:cNvSpPr/>
                <p:nvPr/>
              </p:nvSpPr>
              <p:spPr>
                <a:xfrm>
                  <a:off x="4906560" y="4863276"/>
                  <a:ext cx="723469" cy="318933"/>
                </a:xfrm>
                <a:prstGeom prst="rect">
                  <a:avLst/>
                </a:prstGeom>
              </p:spPr>
              <p:txBody>
                <a:bodyPr wrap="none">
                  <a:spAutoFit/>
                </a:bodyPr>
                <a:lstStyle/>
                <a:p>
                  <a:r>
                    <a:rPr lang="en-US" sz="1600" dirty="0"/>
                    <a:t>If </a:t>
                  </a:r>
                  <a:r>
                    <a:rPr lang="en-US" sz="1600" dirty="0" smtClean="0"/>
                    <a:t>NO </a:t>
                  </a:r>
                  <a:endParaRPr lang="en-US" sz="1600" dirty="0"/>
                </a:p>
              </p:txBody>
            </p:sp>
          </p:grpSp>
          <p:sp>
            <p:nvSpPr>
              <p:cNvPr id="19" name="Rounded Rectangle 18"/>
              <p:cNvSpPr/>
              <p:nvPr/>
            </p:nvSpPr>
            <p:spPr>
              <a:xfrm>
                <a:off x="5258167" y="3019315"/>
                <a:ext cx="3402603" cy="41587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MOVE FORWARD </a:t>
                </a:r>
                <a:endParaRPr lang="en-US" sz="1600" dirty="0">
                  <a:solidFill>
                    <a:schemeClr val="tx1"/>
                  </a:solidFill>
                </a:endParaRPr>
              </a:p>
            </p:txBody>
          </p:sp>
        </p:grpSp>
        <p:sp>
          <p:nvSpPr>
            <p:cNvPr id="20" name="Down Arrow 19"/>
            <p:cNvSpPr/>
            <p:nvPr/>
          </p:nvSpPr>
          <p:spPr>
            <a:xfrm>
              <a:off x="7371331" y="2016620"/>
              <a:ext cx="402389" cy="24914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grpSp>
    </p:spTree>
    <p:extLst>
      <p:ext uri="{BB962C8B-B14F-4D97-AF65-F5344CB8AC3E}">
        <p14:creationId xmlns:p14="http://schemas.microsoft.com/office/powerpoint/2010/main" val="66759236"/>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4-01-16 at 10.27.47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860" y="1261447"/>
            <a:ext cx="9144000" cy="4593253"/>
          </a:xfrm>
          <a:prstGeom prst="rect">
            <a:avLst/>
          </a:prstGeom>
        </p:spPr>
      </p:pic>
      <p:sp>
        <p:nvSpPr>
          <p:cNvPr id="2" name="Title 1"/>
          <p:cNvSpPr>
            <a:spLocks noGrp="1"/>
          </p:cNvSpPr>
          <p:nvPr>
            <p:ph type="title"/>
          </p:nvPr>
        </p:nvSpPr>
        <p:spPr>
          <a:xfrm>
            <a:off x="457200" y="-252412"/>
            <a:ext cx="8229600" cy="1143000"/>
          </a:xfrm>
        </p:spPr>
        <p:txBody>
          <a:bodyPr/>
          <a:lstStyle/>
          <a:p>
            <a:r>
              <a:rPr lang="en-US" dirty="0" smtClean="0"/>
              <a:t>Drive Until Bump</a:t>
            </a:r>
            <a:endParaRPr lang="en-US" sz="1800" dirty="0"/>
          </a:p>
        </p:txBody>
      </p:sp>
      <p:sp>
        <p:nvSpPr>
          <p:cNvPr id="3" name="Content Placeholder 2"/>
          <p:cNvSpPr>
            <a:spLocks noGrp="1"/>
          </p:cNvSpPr>
          <p:nvPr>
            <p:ph idx="1"/>
          </p:nvPr>
        </p:nvSpPr>
        <p:spPr>
          <a:xfrm>
            <a:off x="95250" y="519729"/>
            <a:ext cx="8591550" cy="741718"/>
          </a:xfrm>
        </p:spPr>
        <p:txBody>
          <a:bodyPr>
            <a:normAutofit/>
          </a:bodyPr>
          <a:lstStyle/>
          <a:p>
            <a:pPr marL="0" indent="0">
              <a:buNone/>
            </a:pPr>
            <a:r>
              <a:rPr lang="en-US" dirty="0" smtClean="0"/>
              <a:t>Solution</a:t>
            </a:r>
          </a:p>
        </p:txBody>
      </p:sp>
      <p:grpSp>
        <p:nvGrpSpPr>
          <p:cNvPr id="15" name="Group 14"/>
          <p:cNvGrpSpPr/>
          <p:nvPr/>
        </p:nvGrpSpPr>
        <p:grpSpPr>
          <a:xfrm>
            <a:off x="2882900" y="3467100"/>
            <a:ext cx="5981700" cy="1117600"/>
            <a:chOff x="4318731" y="3567667"/>
            <a:chExt cx="5981700" cy="1117600"/>
          </a:xfrm>
        </p:grpSpPr>
        <p:sp>
          <p:nvSpPr>
            <p:cNvPr id="16" name="TextBox 15"/>
            <p:cNvSpPr txBox="1"/>
            <p:nvPr/>
          </p:nvSpPr>
          <p:spPr>
            <a:xfrm>
              <a:off x="6362735" y="3977381"/>
              <a:ext cx="3937696" cy="707886"/>
            </a:xfrm>
            <a:prstGeom prst="rect">
              <a:avLst/>
            </a:prstGeom>
            <a:noFill/>
          </p:spPr>
          <p:txBody>
            <a:bodyPr wrap="square" rtlCol="0">
              <a:spAutoFit/>
            </a:bodyPr>
            <a:lstStyle/>
            <a:p>
              <a:r>
                <a:rPr lang="en-US" sz="2000" dirty="0" smtClean="0">
                  <a:solidFill>
                    <a:srgbClr val="FF0000"/>
                  </a:solidFill>
                </a:rPr>
                <a:t>Notice  no semicolon after the </a:t>
              </a:r>
              <a:r>
                <a:rPr lang="en-US" sz="2000" dirty="0" smtClean="0">
                  <a:solidFill>
                    <a:srgbClr val="0000FF"/>
                  </a:solidFill>
                  <a:latin typeface="Courier"/>
                  <a:cs typeface="Courier"/>
                </a:rPr>
                <a:t>while </a:t>
              </a:r>
              <a:r>
                <a:rPr lang="en-US" sz="2000" dirty="0" smtClean="0">
                  <a:solidFill>
                    <a:srgbClr val="FF0000"/>
                  </a:solidFill>
                </a:rPr>
                <a:t>statement</a:t>
              </a:r>
              <a:endParaRPr lang="en-US" sz="2000" dirty="0">
                <a:solidFill>
                  <a:srgbClr val="FF0000"/>
                </a:solidFill>
              </a:endParaRPr>
            </a:p>
          </p:txBody>
        </p:sp>
        <p:cxnSp>
          <p:nvCxnSpPr>
            <p:cNvPr id="17" name="Straight Arrow Connector 16"/>
            <p:cNvCxnSpPr/>
            <p:nvPr/>
          </p:nvCxnSpPr>
          <p:spPr>
            <a:xfrm flipH="1" flipV="1">
              <a:off x="4318731" y="3567667"/>
              <a:ext cx="2044005" cy="7732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1132153" y="3901558"/>
            <a:ext cx="1255447" cy="683142"/>
          </a:xfrm>
          <a:prstGeom prst="rect">
            <a:avLst/>
          </a:prstGeom>
          <a:solidFill>
            <a:schemeClr val="accent2">
              <a:lumMod val="40000"/>
              <a:lumOff val="60000"/>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762005" y="4876654"/>
            <a:ext cx="3261894" cy="666061"/>
          </a:xfrm>
          <a:prstGeom prst="rect">
            <a:avLst/>
          </a:prstGeom>
          <a:solidFill>
            <a:schemeClr val="accent2">
              <a:lumMod val="40000"/>
              <a:lumOff val="60000"/>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This is what the robot does while it is looping</a:t>
            </a:r>
            <a:endParaRPr lang="en-US" sz="2000" dirty="0">
              <a:solidFill>
                <a:schemeClr val="tx1"/>
              </a:solidFill>
            </a:endParaRPr>
          </a:p>
        </p:txBody>
      </p:sp>
      <p:cxnSp>
        <p:nvCxnSpPr>
          <p:cNvPr id="24" name="Straight Arrow Connector 23"/>
          <p:cNvCxnSpPr>
            <a:stCxn id="22" idx="1"/>
          </p:cNvCxnSpPr>
          <p:nvPr/>
        </p:nvCxnSpPr>
        <p:spPr>
          <a:xfrm flipH="1" flipV="1">
            <a:off x="2513993" y="4695243"/>
            <a:ext cx="248012" cy="514442"/>
          </a:xfrm>
          <a:prstGeom prst="straightConnector1">
            <a:avLst/>
          </a:prstGeom>
          <a:ln w="38100">
            <a:solidFill>
              <a:schemeClr val="accent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83026557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dirty="0" smtClean="0"/>
              <a:t>Drive Until Bump</a:t>
            </a:r>
            <a:br>
              <a:rPr lang="en-US" dirty="0" smtClean="0"/>
            </a:br>
            <a:r>
              <a:rPr lang="en-US" sz="1800" dirty="0" smtClean="0"/>
              <a:t>(with function)</a:t>
            </a:r>
            <a:endParaRPr lang="en-US" sz="1800" dirty="0"/>
          </a:p>
        </p:txBody>
      </p:sp>
      <p:sp>
        <p:nvSpPr>
          <p:cNvPr id="3" name="Content Placeholder 2"/>
          <p:cNvSpPr>
            <a:spLocks noGrp="1"/>
          </p:cNvSpPr>
          <p:nvPr>
            <p:ph idx="1"/>
          </p:nvPr>
        </p:nvSpPr>
        <p:spPr>
          <a:xfrm>
            <a:off x="95250" y="519729"/>
            <a:ext cx="8591550" cy="741718"/>
          </a:xfrm>
        </p:spPr>
        <p:txBody>
          <a:bodyPr>
            <a:normAutofit/>
          </a:bodyPr>
          <a:lstStyle/>
          <a:p>
            <a:pPr marL="0" indent="0">
              <a:buNone/>
            </a:pPr>
            <a:r>
              <a:rPr lang="en-US" dirty="0" smtClean="0"/>
              <a:t>Solution</a:t>
            </a:r>
          </a:p>
        </p:txBody>
      </p:sp>
      <p:pic>
        <p:nvPicPr>
          <p:cNvPr id="4" name="Picture 3" descr="Screen Shot 2013-09-04 at 3.58.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6" y="1062294"/>
            <a:ext cx="9144000" cy="4900056"/>
          </a:xfrm>
          <a:prstGeom prst="rect">
            <a:avLst/>
          </a:prstGeom>
        </p:spPr>
      </p:pic>
      <p:grpSp>
        <p:nvGrpSpPr>
          <p:cNvPr id="5" name="Group 4"/>
          <p:cNvGrpSpPr/>
          <p:nvPr/>
        </p:nvGrpSpPr>
        <p:grpSpPr>
          <a:xfrm>
            <a:off x="2228902" y="1381825"/>
            <a:ext cx="6751494" cy="510037"/>
            <a:chOff x="3537733" y="3830880"/>
            <a:chExt cx="6751494" cy="510037"/>
          </a:xfrm>
        </p:grpSpPr>
        <p:sp>
          <p:nvSpPr>
            <p:cNvPr id="6" name="TextBox 5"/>
            <p:cNvSpPr txBox="1"/>
            <p:nvPr/>
          </p:nvSpPr>
          <p:spPr>
            <a:xfrm>
              <a:off x="4985147" y="3830880"/>
              <a:ext cx="5304080" cy="400110"/>
            </a:xfrm>
            <a:prstGeom prst="rect">
              <a:avLst/>
            </a:prstGeom>
            <a:noFill/>
          </p:spPr>
          <p:txBody>
            <a:bodyPr wrap="square" rtlCol="0">
              <a:spAutoFit/>
            </a:bodyPr>
            <a:lstStyle/>
            <a:p>
              <a:r>
                <a:rPr lang="en-US" sz="2000" dirty="0" smtClean="0">
                  <a:solidFill>
                    <a:srgbClr val="FF0000"/>
                  </a:solidFill>
                </a:rPr>
                <a:t>Notice the function prototype for drive-forward</a:t>
              </a:r>
              <a:endParaRPr lang="en-US" sz="2000" dirty="0">
                <a:solidFill>
                  <a:srgbClr val="FF0000"/>
                </a:solidFill>
              </a:endParaRPr>
            </a:p>
          </p:txBody>
        </p:sp>
        <p:cxnSp>
          <p:nvCxnSpPr>
            <p:cNvPr id="7" name="Straight Arrow Connector 6"/>
            <p:cNvCxnSpPr>
              <a:stCxn id="6" idx="1"/>
            </p:cNvCxnSpPr>
            <p:nvPr/>
          </p:nvCxnSpPr>
          <p:spPr>
            <a:xfrm flipH="1">
              <a:off x="3537733" y="4030935"/>
              <a:ext cx="1447414" cy="30998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2381304" y="4843183"/>
            <a:ext cx="6489472" cy="762867"/>
            <a:chOff x="3537735" y="4340918"/>
            <a:chExt cx="6489472" cy="762867"/>
          </a:xfrm>
        </p:grpSpPr>
        <p:sp>
          <p:nvSpPr>
            <p:cNvPr id="12" name="TextBox 11"/>
            <p:cNvSpPr txBox="1"/>
            <p:nvPr/>
          </p:nvSpPr>
          <p:spPr>
            <a:xfrm>
              <a:off x="4498537" y="4703675"/>
              <a:ext cx="5528670" cy="400110"/>
            </a:xfrm>
            <a:prstGeom prst="rect">
              <a:avLst/>
            </a:prstGeom>
            <a:noFill/>
          </p:spPr>
          <p:txBody>
            <a:bodyPr wrap="square" rtlCol="0">
              <a:spAutoFit/>
            </a:bodyPr>
            <a:lstStyle/>
            <a:p>
              <a:r>
                <a:rPr lang="en-US" sz="2000" dirty="0" smtClean="0">
                  <a:solidFill>
                    <a:srgbClr val="FF0000"/>
                  </a:solidFill>
                </a:rPr>
                <a:t>Notice the function definition for drive-forward</a:t>
              </a:r>
              <a:endParaRPr lang="en-US" sz="2000" dirty="0">
                <a:solidFill>
                  <a:srgbClr val="FF0000"/>
                </a:solidFill>
              </a:endParaRPr>
            </a:p>
          </p:txBody>
        </p:sp>
        <p:cxnSp>
          <p:nvCxnSpPr>
            <p:cNvPr id="13" name="Straight Arrow Connector 12"/>
            <p:cNvCxnSpPr>
              <a:stCxn id="12" idx="1"/>
            </p:cNvCxnSpPr>
            <p:nvPr/>
          </p:nvCxnSpPr>
          <p:spPr>
            <a:xfrm flipH="1" flipV="1">
              <a:off x="3537735" y="4340918"/>
              <a:ext cx="960802" cy="562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513993" y="2874211"/>
            <a:ext cx="6782407" cy="982459"/>
            <a:chOff x="3518024" y="3702808"/>
            <a:chExt cx="6782407" cy="982459"/>
          </a:xfrm>
        </p:grpSpPr>
        <p:sp>
          <p:nvSpPr>
            <p:cNvPr id="16" name="TextBox 15"/>
            <p:cNvSpPr txBox="1"/>
            <p:nvPr/>
          </p:nvSpPr>
          <p:spPr>
            <a:xfrm>
              <a:off x="6362735" y="3977381"/>
              <a:ext cx="3937696" cy="707886"/>
            </a:xfrm>
            <a:prstGeom prst="rect">
              <a:avLst/>
            </a:prstGeom>
            <a:noFill/>
          </p:spPr>
          <p:txBody>
            <a:bodyPr wrap="square" rtlCol="0">
              <a:spAutoFit/>
            </a:bodyPr>
            <a:lstStyle/>
            <a:p>
              <a:r>
                <a:rPr lang="en-US" sz="2000" dirty="0" smtClean="0">
                  <a:solidFill>
                    <a:srgbClr val="FF0000"/>
                  </a:solidFill>
                </a:rPr>
                <a:t>Notice  no semicolon after the </a:t>
              </a:r>
              <a:r>
                <a:rPr lang="en-US" sz="2000" dirty="0" smtClean="0">
                  <a:solidFill>
                    <a:srgbClr val="0000FF"/>
                  </a:solidFill>
                  <a:latin typeface="Courier"/>
                  <a:cs typeface="Courier"/>
                </a:rPr>
                <a:t>while </a:t>
              </a:r>
              <a:r>
                <a:rPr lang="en-US" sz="2000" dirty="0" smtClean="0">
                  <a:solidFill>
                    <a:srgbClr val="FF0000"/>
                  </a:solidFill>
                </a:rPr>
                <a:t>statement</a:t>
              </a:r>
              <a:endParaRPr lang="en-US" sz="2000" dirty="0">
                <a:solidFill>
                  <a:srgbClr val="FF0000"/>
                </a:solidFill>
              </a:endParaRPr>
            </a:p>
          </p:txBody>
        </p:sp>
        <p:cxnSp>
          <p:nvCxnSpPr>
            <p:cNvPr id="17" name="Straight Arrow Connector 16"/>
            <p:cNvCxnSpPr/>
            <p:nvPr/>
          </p:nvCxnSpPr>
          <p:spPr>
            <a:xfrm flipH="1" flipV="1">
              <a:off x="3518024" y="3702808"/>
              <a:ext cx="2844712" cy="6381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829358" y="3367078"/>
            <a:ext cx="4376946" cy="307778"/>
          </a:xfrm>
          <a:prstGeom prst="rect">
            <a:avLst/>
          </a:prstGeom>
          <a:solidFill>
            <a:schemeClr val="accent2">
              <a:lumMod val="40000"/>
              <a:lumOff val="60000"/>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906211" y="3951068"/>
            <a:ext cx="3261894" cy="666061"/>
          </a:xfrm>
          <a:prstGeom prst="rect">
            <a:avLst/>
          </a:prstGeom>
          <a:solidFill>
            <a:schemeClr val="accent2">
              <a:lumMod val="40000"/>
              <a:lumOff val="60000"/>
              <a:alpha val="4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This is what the robot does while it is looping</a:t>
            </a:r>
            <a:endParaRPr lang="en-US" sz="2000" dirty="0">
              <a:solidFill>
                <a:schemeClr val="tx1"/>
              </a:solidFill>
            </a:endParaRPr>
          </a:p>
        </p:txBody>
      </p:sp>
      <p:cxnSp>
        <p:nvCxnSpPr>
          <p:cNvPr id="24" name="Straight Arrow Connector 23"/>
          <p:cNvCxnSpPr>
            <a:stCxn id="22" idx="1"/>
          </p:cNvCxnSpPr>
          <p:nvPr/>
        </p:nvCxnSpPr>
        <p:spPr>
          <a:xfrm flipH="1" flipV="1">
            <a:off x="4658199" y="3769657"/>
            <a:ext cx="248012" cy="514442"/>
          </a:xfrm>
          <a:prstGeom prst="straightConnector1">
            <a:avLst/>
          </a:prstGeom>
          <a:ln w="38100">
            <a:solidFill>
              <a:schemeClr val="accent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87001694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Drive Until Bump</a:t>
            </a:r>
            <a:endParaRPr lang="en-US" dirty="0"/>
          </a:p>
        </p:txBody>
      </p:sp>
      <p:sp>
        <p:nvSpPr>
          <p:cNvPr id="3" name="Content Placeholder 2"/>
          <p:cNvSpPr>
            <a:spLocks noGrp="1"/>
          </p:cNvSpPr>
          <p:nvPr>
            <p:ph idx="1"/>
          </p:nvPr>
        </p:nvSpPr>
        <p:spPr>
          <a:xfrm>
            <a:off x="95250" y="519729"/>
            <a:ext cx="8591550" cy="741718"/>
          </a:xfrm>
        </p:spPr>
        <p:txBody>
          <a:bodyPr>
            <a:normAutofit/>
          </a:bodyPr>
          <a:lstStyle/>
          <a:p>
            <a:pPr marL="0" indent="0">
              <a:buNone/>
            </a:pPr>
            <a:r>
              <a:rPr lang="en-US" dirty="0" smtClean="0"/>
              <a:t>Solution</a:t>
            </a:r>
          </a:p>
        </p:txBody>
      </p:sp>
      <p:pic>
        <p:nvPicPr>
          <p:cNvPr id="4" name="Picture 3" descr="Screen Shot 2013-09-04 at 3.58.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047552"/>
            <a:ext cx="9144000" cy="4900056"/>
          </a:xfrm>
          <a:prstGeom prst="rect">
            <a:avLst/>
          </a:prstGeom>
        </p:spPr>
      </p:pic>
      <p:grpSp>
        <p:nvGrpSpPr>
          <p:cNvPr id="8" name="Group 7"/>
          <p:cNvGrpSpPr/>
          <p:nvPr/>
        </p:nvGrpSpPr>
        <p:grpSpPr>
          <a:xfrm>
            <a:off x="889905" y="3001678"/>
            <a:ext cx="919009" cy="1295595"/>
            <a:chOff x="5572557" y="1351731"/>
            <a:chExt cx="2671167" cy="4484391"/>
          </a:xfrm>
        </p:grpSpPr>
        <p:sp>
          <p:nvSpPr>
            <p:cNvPr id="18" name="Circular Arrow 17"/>
            <p:cNvSpPr/>
            <p:nvPr/>
          </p:nvSpPr>
          <p:spPr>
            <a:xfrm rot="21301898" flipH="1">
              <a:off x="5572557" y="1351731"/>
              <a:ext cx="2671167" cy="4484391"/>
            </a:xfrm>
            <a:prstGeom prst="circularArrow">
              <a:avLst/>
            </a:prstGeom>
            <a:solidFill>
              <a:srgbClr val="FF0000">
                <a:alpha val="66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ircular Arrow 18"/>
            <p:cNvSpPr/>
            <p:nvPr/>
          </p:nvSpPr>
          <p:spPr>
            <a:xfrm rot="10393650" flipH="1">
              <a:off x="5631471" y="2547956"/>
              <a:ext cx="2569837" cy="2483411"/>
            </a:xfrm>
            <a:prstGeom prst="circularArrow">
              <a:avLst/>
            </a:prstGeom>
            <a:solidFill>
              <a:srgbClr val="FF0000">
                <a:alpha val="66000"/>
              </a:srgb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54220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963" y="-145464"/>
            <a:ext cx="8229600" cy="1143000"/>
          </a:xfrm>
        </p:spPr>
        <p:txBody>
          <a:bodyPr>
            <a:normAutofit/>
          </a:bodyPr>
          <a:lstStyle/>
          <a:p>
            <a:r>
              <a:rPr lang="en-US" dirty="0" smtClean="0"/>
              <a:t>Bump the Can and Go Home</a:t>
            </a:r>
            <a:endParaRPr lang="en-US" dirty="0"/>
          </a:p>
        </p:txBody>
      </p:sp>
      <p:sp>
        <p:nvSpPr>
          <p:cNvPr id="3" name="Content Placeholder 2"/>
          <p:cNvSpPr>
            <a:spLocks noGrp="1"/>
          </p:cNvSpPr>
          <p:nvPr>
            <p:ph idx="1"/>
          </p:nvPr>
        </p:nvSpPr>
        <p:spPr>
          <a:xfrm>
            <a:off x="429389" y="762000"/>
            <a:ext cx="8591550" cy="4525963"/>
          </a:xfrm>
        </p:spPr>
        <p:txBody>
          <a:bodyPr>
            <a:normAutofit/>
          </a:bodyPr>
          <a:lstStyle/>
          <a:p>
            <a:pPr marL="0" indent="0">
              <a:buNone/>
            </a:pPr>
            <a:r>
              <a:rPr lang="en-US" sz="2400" dirty="0"/>
              <a:t> </a:t>
            </a:r>
            <a:r>
              <a:rPr lang="en-US" sz="2400" dirty="0" smtClean="0"/>
              <a:t>   A variation on </a:t>
            </a:r>
            <a:r>
              <a:rPr lang="en-US" sz="2400" dirty="0"/>
              <a:t>T</a:t>
            </a:r>
            <a:r>
              <a:rPr lang="en-US" sz="2400" dirty="0" smtClean="0"/>
              <a:t>ouch, Closest to and Recycle the Can.</a:t>
            </a:r>
          </a:p>
          <a:p>
            <a:pPr marL="0" indent="0">
              <a:buNone/>
            </a:pPr>
            <a:r>
              <a:rPr lang="en-US" sz="2400" dirty="0" smtClean="0"/>
              <a:t>Engineering*</a:t>
            </a:r>
          </a:p>
          <a:p>
            <a:r>
              <a:rPr lang="en-US" sz="2000" dirty="0" smtClean="0"/>
              <a:t>Students need to attach the long lever sensor to the front of their robot so that it will touch the object first</a:t>
            </a:r>
          </a:p>
          <a:p>
            <a:r>
              <a:rPr lang="en-US" sz="2000" dirty="0" smtClean="0"/>
              <a:t>Use the long lever sensor to detect when you have touched the can and then return to the starting line</a:t>
            </a:r>
          </a:p>
          <a:p>
            <a:r>
              <a:rPr lang="en-US" sz="2000" dirty="0" smtClean="0"/>
              <a:t>Move the can to various distances</a:t>
            </a:r>
          </a:p>
          <a:p>
            <a:pPr marL="914400" lvl="1" indent="-514350"/>
            <a:endParaRPr lang="en-US" sz="2400" dirty="0"/>
          </a:p>
        </p:txBody>
      </p:sp>
      <p:grpSp>
        <p:nvGrpSpPr>
          <p:cNvPr id="18" name="Group 17"/>
          <p:cNvGrpSpPr/>
          <p:nvPr/>
        </p:nvGrpSpPr>
        <p:grpSpPr>
          <a:xfrm>
            <a:off x="161923" y="3673051"/>
            <a:ext cx="3209925" cy="1793875"/>
            <a:chOff x="2520950" y="4906962"/>
            <a:chExt cx="3590925"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650877" cy="736600"/>
                <a:chOff x="936624" y="3121025"/>
                <a:chExt cx="650877"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142876"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19" name="Group 18"/>
          <p:cNvGrpSpPr/>
          <p:nvPr/>
        </p:nvGrpSpPr>
        <p:grpSpPr>
          <a:xfrm>
            <a:off x="3131235" y="3743300"/>
            <a:ext cx="3263902" cy="1793875"/>
            <a:chOff x="4248149" y="4894263"/>
            <a:chExt cx="3543301" cy="1793875"/>
          </a:xfrm>
        </p:grpSpPr>
        <p:grpSp>
          <p:nvGrpSpPr>
            <p:cNvPr id="20" name="Group 19"/>
            <p:cNvGrpSpPr/>
            <p:nvPr/>
          </p:nvGrpSpPr>
          <p:grpSpPr>
            <a:xfrm>
              <a:off x="4248149" y="4894263"/>
              <a:ext cx="3543301" cy="1793875"/>
              <a:chOff x="2568574" y="4906962"/>
              <a:chExt cx="3543301" cy="1793875"/>
            </a:xfrm>
          </p:grpSpPr>
          <p:grpSp>
            <p:nvGrpSpPr>
              <p:cNvPr id="29" name="Group 28"/>
              <p:cNvGrpSpPr/>
              <p:nvPr/>
            </p:nvGrpSpPr>
            <p:grpSpPr>
              <a:xfrm>
                <a:off x="2568574" y="4906962"/>
                <a:ext cx="3048000" cy="1793875"/>
                <a:chOff x="3333750" y="2095499"/>
                <a:chExt cx="3048000" cy="1793875"/>
              </a:xfrm>
            </p:grpSpPr>
            <p:sp>
              <p:nvSpPr>
                <p:cNvPr id="32" name="Rectangle 3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Can 33"/>
                <p:cNvSpPr/>
                <p:nvPr/>
              </p:nvSpPr>
              <p:spPr>
                <a:xfrm>
                  <a:off x="5528113" y="2735496"/>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extBox 29"/>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31" name="TextBox 3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21" name="Group 20"/>
            <p:cNvGrpSpPr/>
            <p:nvPr/>
          </p:nvGrpSpPr>
          <p:grpSpPr>
            <a:xfrm>
              <a:off x="5772148" y="5404625"/>
              <a:ext cx="650877" cy="736600"/>
              <a:chOff x="936624" y="3121025"/>
              <a:chExt cx="650877" cy="736600"/>
            </a:xfrm>
          </p:grpSpPr>
          <p:sp>
            <p:nvSpPr>
              <p:cNvPr id="22" name="Rectangle 2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p:cNvCxnSpPr/>
              <p:nvPr/>
            </p:nvCxnSpPr>
            <p:spPr>
              <a:xfrm flipV="1">
                <a:off x="1444624" y="3454815"/>
                <a:ext cx="142876" cy="5935"/>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37" name="Group 36"/>
          <p:cNvGrpSpPr/>
          <p:nvPr/>
        </p:nvGrpSpPr>
        <p:grpSpPr>
          <a:xfrm>
            <a:off x="6132217" y="3839324"/>
            <a:ext cx="3263902" cy="1793875"/>
            <a:chOff x="2568574" y="4906962"/>
            <a:chExt cx="3543301" cy="1793875"/>
          </a:xfrm>
        </p:grpSpPr>
        <p:grpSp>
          <p:nvGrpSpPr>
            <p:cNvPr id="46" name="Group 45"/>
            <p:cNvGrpSpPr/>
            <p:nvPr/>
          </p:nvGrpSpPr>
          <p:grpSpPr>
            <a:xfrm>
              <a:off x="2568574" y="4906962"/>
              <a:ext cx="3048000" cy="1793875"/>
              <a:chOff x="3333750" y="2095499"/>
              <a:chExt cx="3048000" cy="1793875"/>
            </a:xfrm>
          </p:grpSpPr>
          <p:sp>
            <p:nvSpPr>
              <p:cNvPr id="49" name="Rectangle 48"/>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TextBox 46"/>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48" name="TextBox 47"/>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52" name="Group 51"/>
          <p:cNvGrpSpPr/>
          <p:nvPr/>
        </p:nvGrpSpPr>
        <p:grpSpPr>
          <a:xfrm>
            <a:off x="6689713" y="4789488"/>
            <a:ext cx="857251" cy="736600"/>
            <a:chOff x="936624" y="3121025"/>
            <a:chExt cx="857251" cy="736600"/>
          </a:xfrm>
        </p:grpSpPr>
        <p:sp>
          <p:nvSpPr>
            <p:cNvPr id="53" name="Rectangle 5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ounded Rectangle 5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60" name="Line 7"/>
          <p:cNvSpPr>
            <a:spLocks noChangeShapeType="1"/>
          </p:cNvSpPr>
          <p:nvPr/>
        </p:nvSpPr>
        <p:spPr bwMode="auto">
          <a:xfrm>
            <a:off x="1190625" y="4510057"/>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1" name="Line 7"/>
          <p:cNvSpPr>
            <a:spLocks noChangeShapeType="1"/>
          </p:cNvSpPr>
          <p:nvPr/>
        </p:nvSpPr>
        <p:spPr bwMode="auto">
          <a:xfrm flipH="1">
            <a:off x="7546964" y="4932363"/>
            <a:ext cx="628650"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39" name="Explosion 2 38"/>
          <p:cNvSpPr/>
          <p:nvPr/>
        </p:nvSpPr>
        <p:spPr>
          <a:xfrm>
            <a:off x="4710299" y="4883012"/>
            <a:ext cx="1176999" cy="492402"/>
          </a:xfrm>
          <a:prstGeom prst="irregularSeal2">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Bump</a:t>
            </a:r>
            <a:endParaRPr lang="en-US" sz="1000" dirty="0">
              <a:solidFill>
                <a:srgbClr val="000000"/>
              </a:solidFill>
            </a:endParaRPr>
          </a:p>
        </p:txBody>
      </p:sp>
      <p:pic>
        <p:nvPicPr>
          <p:cNvPr id="62" name="Picture 6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63" name="Picture 62"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49727454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dirty="0" smtClean="0"/>
              <a:t>Capture the Can/Flag</a:t>
            </a:r>
            <a:endParaRPr lang="en-US" dirty="0"/>
          </a:p>
        </p:txBody>
      </p:sp>
      <p:sp>
        <p:nvSpPr>
          <p:cNvPr id="3" name="Content Placeholder 2"/>
          <p:cNvSpPr>
            <a:spLocks noGrp="1"/>
          </p:cNvSpPr>
          <p:nvPr>
            <p:ph idx="1"/>
          </p:nvPr>
        </p:nvSpPr>
        <p:spPr>
          <a:xfrm>
            <a:off x="163790" y="523566"/>
            <a:ext cx="8980210" cy="3387307"/>
          </a:xfrm>
        </p:spPr>
        <p:txBody>
          <a:bodyPr>
            <a:normAutofit/>
          </a:bodyPr>
          <a:lstStyle/>
          <a:p>
            <a:pPr marL="0" indent="0">
              <a:buNone/>
            </a:pPr>
            <a:r>
              <a:rPr lang="en-US" sz="2400" dirty="0" smtClean="0"/>
              <a:t>            A variation on Touch, Closest to and Recycle the Can.</a:t>
            </a:r>
          </a:p>
          <a:p>
            <a:pPr marL="0" indent="0">
              <a:buNone/>
            </a:pPr>
            <a:r>
              <a:rPr lang="en-US" sz="2400" dirty="0" smtClean="0"/>
              <a:t>   </a:t>
            </a:r>
            <a:r>
              <a:rPr lang="en-US" sz="2000" dirty="0" smtClean="0"/>
              <a:t>  Engineering*</a:t>
            </a:r>
          </a:p>
          <a:p>
            <a:r>
              <a:rPr lang="en-US" sz="1700" dirty="0" smtClean="0"/>
              <a:t>Students need to attach the long lever sensor to the front of their robot so that it will touch the object first and then have an arm with a Grabber/Claw that is lowered/closed around the can</a:t>
            </a:r>
          </a:p>
          <a:p>
            <a:r>
              <a:rPr lang="en-US" sz="1700" dirty="0" smtClean="0"/>
              <a:t>Use the long lever sensor to detect when you have touched the can and then lower your arm/claw/grabber to get the can</a:t>
            </a:r>
          </a:p>
          <a:p>
            <a:pPr lvl="1">
              <a:buFont typeface="Courier New"/>
              <a:buChar char="o"/>
            </a:pPr>
            <a:r>
              <a:rPr lang="en-US" sz="1700" dirty="0" smtClean="0"/>
              <a:t>Many claw/grabber designs have a touch sensor that triggers them to close on an object</a:t>
            </a:r>
          </a:p>
          <a:p>
            <a:r>
              <a:rPr lang="en-US" sz="1700" dirty="0" smtClean="0"/>
              <a:t>Return the can to the starting line</a:t>
            </a:r>
          </a:p>
          <a:p>
            <a:r>
              <a:rPr lang="en-US" sz="1700" dirty="0" smtClean="0"/>
              <a:t>Move the can to various distances and locations</a:t>
            </a:r>
          </a:p>
          <a:p>
            <a:pPr marL="914400" lvl="1" indent="-514350"/>
            <a:endParaRPr lang="en-US" sz="2400" dirty="0"/>
          </a:p>
        </p:txBody>
      </p:sp>
      <p:grpSp>
        <p:nvGrpSpPr>
          <p:cNvPr id="66" name="Group 65"/>
          <p:cNvGrpSpPr/>
          <p:nvPr/>
        </p:nvGrpSpPr>
        <p:grpSpPr>
          <a:xfrm>
            <a:off x="5903118" y="3660048"/>
            <a:ext cx="3543301" cy="1793875"/>
            <a:chOff x="4350113" y="4918192"/>
            <a:chExt cx="3543301" cy="1793875"/>
          </a:xfrm>
        </p:grpSpPr>
        <p:grpSp>
          <p:nvGrpSpPr>
            <p:cNvPr id="80" name="Group 79"/>
            <p:cNvGrpSpPr/>
            <p:nvPr/>
          </p:nvGrpSpPr>
          <p:grpSpPr>
            <a:xfrm>
              <a:off x="4350113" y="4918192"/>
              <a:ext cx="3543301" cy="1793875"/>
              <a:chOff x="2568574" y="4906962"/>
              <a:chExt cx="3543301" cy="1793875"/>
            </a:xfrm>
          </p:grpSpPr>
          <p:grpSp>
            <p:nvGrpSpPr>
              <p:cNvPr id="82" name="Group 81"/>
              <p:cNvGrpSpPr/>
              <p:nvPr/>
            </p:nvGrpSpPr>
            <p:grpSpPr>
              <a:xfrm>
                <a:off x="2568574" y="4906962"/>
                <a:ext cx="3048000" cy="1793875"/>
                <a:chOff x="3333750" y="2095499"/>
                <a:chExt cx="3048000" cy="1793875"/>
              </a:xfrm>
            </p:grpSpPr>
            <p:sp>
              <p:nvSpPr>
                <p:cNvPr id="85" name="Rectangle 8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3" name="TextBox 82"/>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84" name="TextBox 8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81" name="Line 7"/>
            <p:cNvSpPr>
              <a:spLocks noChangeShapeType="1"/>
            </p:cNvSpPr>
            <p:nvPr/>
          </p:nvSpPr>
          <p:spPr bwMode="auto">
            <a:xfrm flipH="1">
              <a:off x="5475425" y="6450174"/>
              <a:ext cx="726424"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151" name="Group 150"/>
          <p:cNvGrpSpPr/>
          <p:nvPr/>
        </p:nvGrpSpPr>
        <p:grpSpPr>
          <a:xfrm>
            <a:off x="163791" y="3773264"/>
            <a:ext cx="8645449" cy="2473608"/>
            <a:chOff x="163791" y="3669600"/>
            <a:chExt cx="8645449" cy="2473608"/>
          </a:xfrm>
        </p:grpSpPr>
        <p:grpSp>
          <p:nvGrpSpPr>
            <p:cNvPr id="63" name="Group 62"/>
            <p:cNvGrpSpPr/>
            <p:nvPr/>
          </p:nvGrpSpPr>
          <p:grpSpPr>
            <a:xfrm>
              <a:off x="163791" y="3669600"/>
              <a:ext cx="3494077" cy="1793875"/>
              <a:chOff x="217265" y="4872729"/>
              <a:chExt cx="3494077" cy="1793875"/>
            </a:xfrm>
          </p:grpSpPr>
          <p:grpSp>
            <p:nvGrpSpPr>
              <p:cNvPr id="107" name="Group 106"/>
              <p:cNvGrpSpPr/>
              <p:nvPr/>
            </p:nvGrpSpPr>
            <p:grpSpPr>
              <a:xfrm>
                <a:off x="217265" y="4872729"/>
                <a:ext cx="3494077" cy="1793875"/>
                <a:chOff x="2568574" y="5451198"/>
                <a:chExt cx="3494077" cy="1793875"/>
              </a:xfrm>
            </p:grpSpPr>
            <p:grpSp>
              <p:nvGrpSpPr>
                <p:cNvPr id="118" name="Group 117"/>
                <p:cNvGrpSpPr/>
                <p:nvPr/>
              </p:nvGrpSpPr>
              <p:grpSpPr>
                <a:xfrm>
                  <a:off x="2568574" y="5451198"/>
                  <a:ext cx="3048000" cy="1793875"/>
                  <a:chOff x="3333750" y="2639735"/>
                  <a:chExt cx="3048000" cy="1793875"/>
                </a:xfrm>
              </p:grpSpPr>
              <p:sp>
                <p:nvSpPr>
                  <p:cNvPr id="121" name="Rectangle 120"/>
                  <p:cNvSpPr/>
                  <p:nvPr/>
                </p:nvSpPr>
                <p:spPr>
                  <a:xfrm>
                    <a:off x="3333750" y="2639735"/>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2" name="Straight Connector 121"/>
                  <p:cNvCxnSpPr/>
                  <p:nvPr/>
                </p:nvCxnSpPr>
                <p:spPr>
                  <a:xfrm>
                    <a:off x="4222098" y="2639736"/>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23" name="Can 122"/>
                  <p:cNvSpPr/>
                  <p:nvPr/>
                </p:nvSpPr>
                <p:spPr>
                  <a:xfrm>
                    <a:off x="5794375" y="3175571"/>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9" name="TextBox 118"/>
                <p:cNvSpPr txBox="1"/>
                <p:nvPr/>
              </p:nvSpPr>
              <p:spPr>
                <a:xfrm>
                  <a:off x="4583100" y="5625231"/>
                  <a:ext cx="1479551" cy="276999"/>
                </a:xfrm>
                <a:prstGeom prst="rect">
                  <a:avLst/>
                </a:prstGeom>
                <a:noFill/>
              </p:spPr>
              <p:txBody>
                <a:bodyPr wrap="square" rtlCol="0">
                  <a:spAutoFit/>
                </a:bodyPr>
                <a:lstStyle/>
                <a:p>
                  <a:r>
                    <a:rPr lang="en-US" sz="1200" dirty="0" smtClean="0"/>
                    <a:t>Soda Can</a:t>
                  </a:r>
                  <a:endParaRPr lang="en-US" sz="1200" dirty="0"/>
                </a:p>
              </p:txBody>
            </p:sp>
            <p:sp>
              <p:nvSpPr>
                <p:cNvPr id="120" name="TextBox 119"/>
                <p:cNvSpPr txBox="1"/>
                <p:nvPr/>
              </p:nvSpPr>
              <p:spPr>
                <a:xfrm>
                  <a:off x="2568574" y="545119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108" name="Line 7"/>
              <p:cNvSpPr>
                <a:spLocks noChangeShapeType="1"/>
              </p:cNvSpPr>
              <p:nvPr/>
            </p:nvSpPr>
            <p:spPr bwMode="auto">
              <a:xfrm>
                <a:off x="1281113" y="5662834"/>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109" name="Group 108"/>
              <p:cNvGrpSpPr/>
              <p:nvPr/>
            </p:nvGrpSpPr>
            <p:grpSpPr>
              <a:xfrm>
                <a:off x="217265" y="5256862"/>
                <a:ext cx="877936" cy="782111"/>
                <a:chOff x="6423023" y="3764560"/>
                <a:chExt cx="877936" cy="782111"/>
              </a:xfrm>
            </p:grpSpPr>
            <p:grpSp>
              <p:nvGrpSpPr>
                <p:cNvPr id="110" name="Group 109"/>
                <p:cNvGrpSpPr/>
                <p:nvPr/>
              </p:nvGrpSpPr>
              <p:grpSpPr>
                <a:xfrm>
                  <a:off x="6423023" y="3764560"/>
                  <a:ext cx="785536" cy="782111"/>
                  <a:chOff x="936624" y="3121025"/>
                  <a:chExt cx="650877" cy="736600"/>
                </a:xfrm>
              </p:grpSpPr>
              <p:sp>
                <p:nvSpPr>
                  <p:cNvPr id="112" name="Rectangle 11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ectangle 11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ectangle 11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Rounded Rectangle 11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ectangle 11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1" name="Rectangle 110"/>
                <p:cNvSpPr/>
                <p:nvPr/>
              </p:nvSpPr>
              <p:spPr>
                <a:xfrm>
                  <a:off x="7120945" y="3855266"/>
                  <a:ext cx="18001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67" name="Group 66"/>
            <p:cNvGrpSpPr/>
            <p:nvPr/>
          </p:nvGrpSpPr>
          <p:grpSpPr>
            <a:xfrm>
              <a:off x="7130809" y="4008051"/>
              <a:ext cx="1678431" cy="782111"/>
              <a:chOff x="6423024" y="3764560"/>
              <a:chExt cx="1678431" cy="782111"/>
            </a:xfrm>
          </p:grpSpPr>
          <p:sp>
            <p:nvSpPr>
              <p:cNvPr id="70" name="Rectangle 69"/>
              <p:cNvSpPr/>
              <p:nvPr/>
            </p:nvSpPr>
            <p:spPr>
              <a:xfrm>
                <a:off x="7320475" y="3916262"/>
                <a:ext cx="780980" cy="539632"/>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1" name="Group 70"/>
              <p:cNvGrpSpPr/>
              <p:nvPr/>
            </p:nvGrpSpPr>
            <p:grpSpPr>
              <a:xfrm>
                <a:off x="6423024" y="3764560"/>
                <a:ext cx="1034607" cy="782111"/>
                <a:chOff x="936624" y="3121025"/>
                <a:chExt cx="857251" cy="736600"/>
              </a:xfrm>
            </p:grpSpPr>
            <p:sp>
              <p:nvSpPr>
                <p:cNvPr id="73" name="Rectangle 7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ounded Rectangle 7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ounded Rectangle 7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9" name="Straight Connector 78"/>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72" name="Rectangle 71"/>
              <p:cNvSpPr/>
              <p:nvPr/>
            </p:nvSpPr>
            <p:spPr>
              <a:xfrm>
                <a:off x="7450371" y="3982631"/>
                <a:ext cx="508535" cy="4146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8" name="Oval 67"/>
            <p:cNvSpPr/>
            <p:nvPr/>
          </p:nvSpPr>
          <p:spPr>
            <a:xfrm flipV="1">
              <a:off x="8263911" y="4313213"/>
              <a:ext cx="292973" cy="2030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ectangle 124"/>
            <p:cNvSpPr/>
            <p:nvPr/>
          </p:nvSpPr>
          <p:spPr>
            <a:xfrm>
              <a:off x="2971657" y="4341021"/>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Can 131"/>
            <p:cNvSpPr/>
            <p:nvPr/>
          </p:nvSpPr>
          <p:spPr>
            <a:xfrm>
              <a:off x="5510675" y="4806924"/>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8" name="Group 137"/>
            <p:cNvGrpSpPr/>
            <p:nvPr/>
          </p:nvGrpSpPr>
          <p:grpSpPr>
            <a:xfrm>
              <a:off x="4639179" y="4653182"/>
              <a:ext cx="858590" cy="782112"/>
              <a:chOff x="6370757" y="3260102"/>
              <a:chExt cx="858590" cy="782112"/>
            </a:xfrm>
          </p:grpSpPr>
          <p:grpSp>
            <p:nvGrpSpPr>
              <p:cNvPr id="140" name="Group 139"/>
              <p:cNvGrpSpPr/>
              <p:nvPr/>
            </p:nvGrpSpPr>
            <p:grpSpPr>
              <a:xfrm>
                <a:off x="6370757" y="3260102"/>
                <a:ext cx="785535" cy="782112"/>
                <a:chOff x="893318" y="2645919"/>
                <a:chExt cx="650876" cy="736600"/>
              </a:xfrm>
            </p:grpSpPr>
            <p:sp>
              <p:nvSpPr>
                <p:cNvPr id="142" name="Rectangle 141"/>
                <p:cNvSpPr/>
                <p:nvPr/>
              </p:nvSpPr>
              <p:spPr>
                <a:xfrm>
                  <a:off x="893318" y="2804669"/>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Rectangle 142"/>
                <p:cNvSpPr/>
                <p:nvPr/>
              </p:nvSpPr>
              <p:spPr>
                <a:xfrm>
                  <a:off x="1020319" y="2826894"/>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Rectangle 143"/>
                <p:cNvSpPr/>
                <p:nvPr/>
              </p:nvSpPr>
              <p:spPr>
                <a:xfrm>
                  <a:off x="1083818" y="2899919"/>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Rounded Rectangle 144"/>
                <p:cNvSpPr/>
                <p:nvPr/>
              </p:nvSpPr>
              <p:spPr>
                <a:xfrm>
                  <a:off x="1083818" y="3239644"/>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Rounded Rectangle 145"/>
                <p:cNvSpPr/>
                <p:nvPr/>
              </p:nvSpPr>
              <p:spPr>
                <a:xfrm>
                  <a:off x="1099692" y="2645919"/>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ectangle 146"/>
                <p:cNvSpPr/>
                <p:nvPr/>
              </p:nvSpPr>
              <p:spPr>
                <a:xfrm>
                  <a:off x="1385444" y="2985644"/>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9" name="Rectangle 138"/>
              <p:cNvSpPr/>
              <p:nvPr/>
            </p:nvSpPr>
            <p:spPr>
              <a:xfrm>
                <a:off x="7083237" y="3339035"/>
                <a:ext cx="146110" cy="691334"/>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9" name="Straight Connector 148"/>
            <p:cNvCxnSpPr/>
            <p:nvPr/>
          </p:nvCxnSpPr>
          <p:spPr>
            <a:xfrm>
              <a:off x="3846725" y="4349334"/>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50" name="Explosion 2 149"/>
            <p:cNvSpPr/>
            <p:nvPr/>
          </p:nvSpPr>
          <p:spPr>
            <a:xfrm>
              <a:off x="4922175" y="5483010"/>
              <a:ext cx="1176999" cy="492402"/>
            </a:xfrm>
            <a:prstGeom prst="irregularSeal2">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Bump</a:t>
              </a:r>
              <a:endParaRPr lang="en-US" sz="1000" dirty="0">
                <a:solidFill>
                  <a:srgbClr val="000000"/>
                </a:solidFill>
              </a:endParaRPr>
            </a:p>
          </p:txBody>
        </p:sp>
      </p:grpSp>
      <p:pic>
        <p:nvPicPr>
          <p:cNvPr id="56" name="Picture 55"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57" name="Picture 5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84930325"/>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dirty="0" smtClean="0"/>
              <a:t>Can on a Pedestal</a:t>
            </a:r>
            <a:endParaRPr lang="en-US" dirty="0"/>
          </a:p>
        </p:txBody>
      </p:sp>
      <p:sp>
        <p:nvSpPr>
          <p:cNvPr id="3" name="Content Placeholder 2"/>
          <p:cNvSpPr>
            <a:spLocks noGrp="1"/>
          </p:cNvSpPr>
          <p:nvPr>
            <p:ph idx="1"/>
          </p:nvPr>
        </p:nvSpPr>
        <p:spPr>
          <a:xfrm>
            <a:off x="163790" y="523566"/>
            <a:ext cx="8787327" cy="3387307"/>
          </a:xfrm>
        </p:spPr>
        <p:txBody>
          <a:bodyPr>
            <a:normAutofit lnSpcReduction="10000"/>
          </a:bodyPr>
          <a:lstStyle/>
          <a:p>
            <a:pPr marL="0" indent="0">
              <a:buNone/>
            </a:pPr>
            <a:r>
              <a:rPr lang="en-US" sz="2400" dirty="0" smtClean="0"/>
              <a:t>           A variation on Touch, Closest to and Recycle the Can</a:t>
            </a:r>
          </a:p>
          <a:p>
            <a:r>
              <a:rPr lang="en-US" sz="2400" dirty="0" smtClean="0"/>
              <a:t>You will need a thick book (2-3 inches), dictionary, etc.</a:t>
            </a:r>
          </a:p>
          <a:p>
            <a:pPr marL="0" indent="0">
              <a:buNone/>
            </a:pPr>
            <a:r>
              <a:rPr lang="en-US" sz="2000" dirty="0" smtClean="0"/>
              <a:t>Engineering*</a:t>
            </a:r>
          </a:p>
          <a:p>
            <a:r>
              <a:rPr lang="en-US" sz="1800" dirty="0" smtClean="0"/>
              <a:t>Students will need to engineer a grabber/claw that will grip the object so that it can be raised and lowered (simple bulldozing will not work) at least high enough to put on the pedestal</a:t>
            </a:r>
          </a:p>
          <a:p>
            <a:r>
              <a:rPr lang="en-US" sz="1800" dirty="0" smtClean="0"/>
              <a:t>Use the long lever or other touch sensor to detect when you have the can within your open claw so that you can grab it and raise it off the ground</a:t>
            </a:r>
          </a:p>
          <a:p>
            <a:r>
              <a:rPr lang="en-US" sz="1800" dirty="0" smtClean="0"/>
              <a:t>Place the can/object on top of the book (pedestal)</a:t>
            </a:r>
          </a:p>
          <a:p>
            <a:r>
              <a:rPr lang="en-US" sz="1800" dirty="0" smtClean="0"/>
              <a:t>Move the can and the pedestal to various distances and locations</a:t>
            </a:r>
          </a:p>
          <a:p>
            <a:pPr marL="914400" lvl="1" indent="-514350"/>
            <a:endParaRPr lang="en-US" sz="2400" dirty="0"/>
          </a:p>
        </p:txBody>
      </p:sp>
      <p:grpSp>
        <p:nvGrpSpPr>
          <p:cNvPr id="66" name="Group 65"/>
          <p:cNvGrpSpPr/>
          <p:nvPr/>
        </p:nvGrpSpPr>
        <p:grpSpPr>
          <a:xfrm>
            <a:off x="5903118" y="4009914"/>
            <a:ext cx="3048000" cy="1793875"/>
            <a:chOff x="4350113" y="4918192"/>
            <a:chExt cx="3048000" cy="1793875"/>
          </a:xfrm>
        </p:grpSpPr>
        <p:grpSp>
          <p:nvGrpSpPr>
            <p:cNvPr id="82" name="Group 81"/>
            <p:cNvGrpSpPr/>
            <p:nvPr/>
          </p:nvGrpSpPr>
          <p:grpSpPr>
            <a:xfrm>
              <a:off x="4350113" y="4918192"/>
              <a:ext cx="3048000" cy="1793875"/>
              <a:chOff x="3333750" y="2095499"/>
              <a:chExt cx="3048000" cy="1793875"/>
            </a:xfrm>
          </p:grpSpPr>
          <p:sp>
            <p:nvSpPr>
              <p:cNvPr id="85" name="Rectangle 8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4235057"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1" name="Line 7"/>
            <p:cNvSpPr>
              <a:spLocks noChangeShapeType="1"/>
            </p:cNvSpPr>
            <p:nvPr/>
          </p:nvSpPr>
          <p:spPr bwMode="auto">
            <a:xfrm flipH="1">
              <a:off x="5251419" y="5884010"/>
              <a:ext cx="1360992" cy="570322"/>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8" name="Group 7"/>
          <p:cNvGrpSpPr/>
          <p:nvPr/>
        </p:nvGrpSpPr>
        <p:grpSpPr>
          <a:xfrm>
            <a:off x="163791" y="3711309"/>
            <a:ext cx="8294598" cy="2520873"/>
            <a:chOff x="163791" y="3855170"/>
            <a:chExt cx="8294598" cy="2520873"/>
          </a:xfrm>
        </p:grpSpPr>
        <p:sp>
          <p:nvSpPr>
            <p:cNvPr id="61" name="Rectangle 60"/>
            <p:cNvSpPr/>
            <p:nvPr/>
          </p:nvSpPr>
          <p:spPr>
            <a:xfrm>
              <a:off x="5903118" y="5285517"/>
              <a:ext cx="888348" cy="507737"/>
            </a:xfrm>
            <a:prstGeom prst="rect">
              <a:avLst/>
            </a:prstGeom>
            <a:pattFill prst="smConfetti">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PEDESTAL</a:t>
              </a:r>
              <a:endParaRPr lang="en-US" sz="1200" dirty="0">
                <a:solidFill>
                  <a:srgbClr val="000000"/>
                </a:solidFill>
              </a:endParaRPr>
            </a:p>
          </p:txBody>
        </p:sp>
        <p:grpSp>
          <p:nvGrpSpPr>
            <p:cNvPr id="7" name="Group 6"/>
            <p:cNvGrpSpPr/>
            <p:nvPr/>
          </p:nvGrpSpPr>
          <p:grpSpPr>
            <a:xfrm>
              <a:off x="163791" y="3855170"/>
              <a:ext cx="8294598" cy="2520873"/>
              <a:chOff x="163791" y="3851012"/>
              <a:chExt cx="8294598" cy="2520873"/>
            </a:xfrm>
          </p:grpSpPr>
          <p:grpSp>
            <p:nvGrpSpPr>
              <p:cNvPr id="6" name="Group 5"/>
              <p:cNvGrpSpPr/>
              <p:nvPr/>
            </p:nvGrpSpPr>
            <p:grpSpPr>
              <a:xfrm>
                <a:off x="163791" y="3851012"/>
                <a:ext cx="8294598" cy="2520873"/>
                <a:chOff x="163791" y="3851012"/>
                <a:chExt cx="8294598" cy="2520873"/>
              </a:xfrm>
            </p:grpSpPr>
            <p:grpSp>
              <p:nvGrpSpPr>
                <p:cNvPr id="151" name="Group 150"/>
                <p:cNvGrpSpPr/>
                <p:nvPr/>
              </p:nvGrpSpPr>
              <p:grpSpPr>
                <a:xfrm>
                  <a:off x="163791" y="3851012"/>
                  <a:ext cx="8294598" cy="2520873"/>
                  <a:chOff x="163791" y="3669600"/>
                  <a:chExt cx="8294598" cy="2520873"/>
                </a:xfrm>
              </p:grpSpPr>
              <p:sp>
                <p:nvSpPr>
                  <p:cNvPr id="125" name="Rectangle 124"/>
                  <p:cNvSpPr/>
                  <p:nvPr/>
                </p:nvSpPr>
                <p:spPr>
                  <a:xfrm>
                    <a:off x="3023923" y="4383315"/>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3" name="Group 62"/>
                  <p:cNvGrpSpPr/>
                  <p:nvPr/>
                </p:nvGrpSpPr>
                <p:grpSpPr>
                  <a:xfrm>
                    <a:off x="163791" y="3669600"/>
                    <a:ext cx="3494077" cy="1793875"/>
                    <a:chOff x="217265" y="4872729"/>
                    <a:chExt cx="3494077" cy="1793875"/>
                  </a:xfrm>
                </p:grpSpPr>
                <p:grpSp>
                  <p:nvGrpSpPr>
                    <p:cNvPr id="107" name="Group 106"/>
                    <p:cNvGrpSpPr/>
                    <p:nvPr/>
                  </p:nvGrpSpPr>
                  <p:grpSpPr>
                    <a:xfrm>
                      <a:off x="217265" y="4872729"/>
                      <a:ext cx="3494077" cy="1793875"/>
                      <a:chOff x="2568574" y="5451198"/>
                      <a:chExt cx="3494077" cy="1793875"/>
                    </a:xfrm>
                  </p:grpSpPr>
                  <p:grpSp>
                    <p:nvGrpSpPr>
                      <p:cNvPr id="118" name="Group 117"/>
                      <p:cNvGrpSpPr/>
                      <p:nvPr/>
                    </p:nvGrpSpPr>
                    <p:grpSpPr>
                      <a:xfrm>
                        <a:off x="2568574" y="5451198"/>
                        <a:ext cx="3048000" cy="1793875"/>
                        <a:chOff x="3333750" y="2639735"/>
                        <a:chExt cx="3048000" cy="1793875"/>
                      </a:xfrm>
                    </p:grpSpPr>
                    <p:sp>
                      <p:nvSpPr>
                        <p:cNvPr id="121" name="Rectangle 120"/>
                        <p:cNvSpPr/>
                        <p:nvPr/>
                      </p:nvSpPr>
                      <p:spPr>
                        <a:xfrm>
                          <a:off x="3333750" y="2639735"/>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2" name="Straight Connector 121"/>
                        <p:cNvCxnSpPr/>
                        <p:nvPr/>
                      </p:nvCxnSpPr>
                      <p:spPr>
                        <a:xfrm>
                          <a:off x="4222098" y="2639736"/>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23" name="Can 122"/>
                        <p:cNvSpPr/>
                        <p:nvPr/>
                      </p:nvSpPr>
                      <p:spPr>
                        <a:xfrm>
                          <a:off x="5794375" y="3175571"/>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9" name="TextBox 118"/>
                      <p:cNvSpPr txBox="1"/>
                      <p:nvPr/>
                    </p:nvSpPr>
                    <p:spPr>
                      <a:xfrm>
                        <a:off x="4583100" y="5625231"/>
                        <a:ext cx="1479551" cy="276999"/>
                      </a:xfrm>
                      <a:prstGeom prst="rect">
                        <a:avLst/>
                      </a:prstGeom>
                      <a:noFill/>
                    </p:spPr>
                    <p:txBody>
                      <a:bodyPr wrap="square" rtlCol="0">
                        <a:spAutoFit/>
                      </a:bodyPr>
                      <a:lstStyle/>
                      <a:p>
                        <a:r>
                          <a:rPr lang="en-US" sz="1200" dirty="0" smtClean="0"/>
                          <a:t>Soda Can</a:t>
                        </a:r>
                        <a:endParaRPr lang="en-US" sz="1200" dirty="0"/>
                      </a:p>
                    </p:txBody>
                  </p:sp>
                  <p:sp>
                    <p:nvSpPr>
                      <p:cNvPr id="120" name="TextBox 119"/>
                      <p:cNvSpPr txBox="1"/>
                      <p:nvPr/>
                    </p:nvSpPr>
                    <p:spPr>
                      <a:xfrm>
                        <a:off x="2568574" y="545119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108" name="Line 7"/>
                    <p:cNvSpPr>
                      <a:spLocks noChangeShapeType="1"/>
                    </p:cNvSpPr>
                    <p:nvPr/>
                  </p:nvSpPr>
                  <p:spPr bwMode="auto">
                    <a:xfrm>
                      <a:off x="1281113" y="5662834"/>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109" name="Group 108"/>
                    <p:cNvGrpSpPr/>
                    <p:nvPr/>
                  </p:nvGrpSpPr>
                  <p:grpSpPr>
                    <a:xfrm>
                      <a:off x="217265" y="5256862"/>
                      <a:ext cx="877936" cy="782111"/>
                      <a:chOff x="6423023" y="3764560"/>
                      <a:chExt cx="877936" cy="782111"/>
                    </a:xfrm>
                  </p:grpSpPr>
                  <p:grpSp>
                    <p:nvGrpSpPr>
                      <p:cNvPr id="110" name="Group 109"/>
                      <p:cNvGrpSpPr/>
                      <p:nvPr/>
                    </p:nvGrpSpPr>
                    <p:grpSpPr>
                      <a:xfrm>
                        <a:off x="6423023" y="3764560"/>
                        <a:ext cx="785536" cy="782111"/>
                        <a:chOff x="936624" y="3121025"/>
                        <a:chExt cx="650877" cy="736600"/>
                      </a:xfrm>
                    </p:grpSpPr>
                    <p:sp>
                      <p:nvSpPr>
                        <p:cNvPr id="112" name="Rectangle 111"/>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ectangle 112"/>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ectangle 113"/>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Rounded Rectangle 115"/>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ectangle 116"/>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1" name="Rectangle 110"/>
                      <p:cNvSpPr/>
                      <p:nvPr/>
                    </p:nvSpPr>
                    <p:spPr>
                      <a:xfrm>
                        <a:off x="7120945" y="3855266"/>
                        <a:ext cx="180014" cy="68776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67" name="Group 66"/>
                  <p:cNvGrpSpPr/>
                  <p:nvPr/>
                </p:nvGrpSpPr>
                <p:grpSpPr>
                  <a:xfrm>
                    <a:off x="7130809" y="4008051"/>
                    <a:ext cx="1327580" cy="782111"/>
                    <a:chOff x="6423024" y="3764560"/>
                    <a:chExt cx="1327580" cy="782111"/>
                  </a:xfrm>
                </p:grpSpPr>
                <p:sp>
                  <p:nvSpPr>
                    <p:cNvPr id="70" name="Rectangle 69"/>
                    <p:cNvSpPr/>
                    <p:nvPr/>
                  </p:nvSpPr>
                  <p:spPr>
                    <a:xfrm>
                      <a:off x="7320475" y="3916262"/>
                      <a:ext cx="430129" cy="500790"/>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1" name="Group 70"/>
                    <p:cNvGrpSpPr/>
                    <p:nvPr/>
                  </p:nvGrpSpPr>
                  <p:grpSpPr>
                    <a:xfrm>
                      <a:off x="6423024" y="3764560"/>
                      <a:ext cx="1034607" cy="782111"/>
                      <a:chOff x="936624" y="3121025"/>
                      <a:chExt cx="857251" cy="736600"/>
                    </a:xfrm>
                  </p:grpSpPr>
                  <p:sp>
                    <p:nvSpPr>
                      <p:cNvPr id="73" name="Rectangle 7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ounded Rectangle 7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ounded Rectangle 7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9" name="Straight Connector 78"/>
                      <p:cNvCxnSpPr/>
                      <p:nvPr/>
                    </p:nvCxnSpPr>
                    <p:spPr>
                      <a:xfrm>
                        <a:off x="1444625" y="3474877"/>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68" name="Oval 67"/>
                  <p:cNvSpPr/>
                  <p:nvPr/>
                </p:nvSpPr>
                <p:spPr>
                  <a:xfrm flipV="1">
                    <a:off x="8100621" y="4277744"/>
                    <a:ext cx="292973" cy="27248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Can 131"/>
                  <p:cNvSpPr/>
                  <p:nvPr/>
                </p:nvSpPr>
                <p:spPr>
                  <a:xfrm>
                    <a:off x="5562941" y="4862501"/>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8" name="Group 137"/>
                  <p:cNvGrpSpPr/>
                  <p:nvPr/>
                </p:nvGrpSpPr>
                <p:grpSpPr>
                  <a:xfrm>
                    <a:off x="4691445" y="4708759"/>
                    <a:ext cx="858590" cy="782102"/>
                    <a:chOff x="6423023" y="3315679"/>
                    <a:chExt cx="858590" cy="782102"/>
                  </a:xfrm>
                </p:grpSpPr>
                <p:grpSp>
                  <p:nvGrpSpPr>
                    <p:cNvPr id="140" name="Group 139"/>
                    <p:cNvGrpSpPr/>
                    <p:nvPr/>
                  </p:nvGrpSpPr>
                  <p:grpSpPr>
                    <a:xfrm>
                      <a:off x="6423023" y="3315679"/>
                      <a:ext cx="785536" cy="782102"/>
                      <a:chOff x="936624" y="2698259"/>
                      <a:chExt cx="650877" cy="736591"/>
                    </a:xfrm>
                  </p:grpSpPr>
                  <p:sp>
                    <p:nvSpPr>
                      <p:cNvPr id="142" name="Rectangle 141"/>
                      <p:cNvSpPr/>
                      <p:nvPr/>
                    </p:nvSpPr>
                    <p:spPr>
                      <a:xfrm>
                        <a:off x="936624" y="2857003"/>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Rectangle 142"/>
                      <p:cNvSpPr/>
                      <p:nvPr/>
                    </p:nvSpPr>
                    <p:spPr>
                      <a:xfrm>
                        <a:off x="1063625" y="2879237"/>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Rectangle 143"/>
                      <p:cNvSpPr/>
                      <p:nvPr/>
                    </p:nvSpPr>
                    <p:spPr>
                      <a:xfrm>
                        <a:off x="1127124" y="2952252"/>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Rounded Rectangle 144"/>
                      <p:cNvSpPr/>
                      <p:nvPr/>
                    </p:nvSpPr>
                    <p:spPr>
                      <a:xfrm>
                        <a:off x="1127124" y="329197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Rounded Rectangle 145"/>
                      <p:cNvSpPr/>
                      <p:nvPr/>
                    </p:nvSpPr>
                    <p:spPr>
                      <a:xfrm>
                        <a:off x="1142999" y="2698259"/>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ectangle 146"/>
                      <p:cNvSpPr/>
                      <p:nvPr/>
                    </p:nvSpPr>
                    <p:spPr>
                      <a:xfrm>
                        <a:off x="1428751" y="3037984"/>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9" name="Rectangle 138"/>
                    <p:cNvSpPr/>
                    <p:nvPr/>
                  </p:nvSpPr>
                  <p:spPr>
                    <a:xfrm>
                      <a:off x="7135503" y="3394612"/>
                      <a:ext cx="146110" cy="691334"/>
                    </a:xfrm>
                    <a:prstGeom prst="rect">
                      <a:avLst/>
                    </a:prstGeom>
                    <a:pattFill prst="wdUpDiag">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9" name="Straight Connector 148"/>
                  <p:cNvCxnSpPr/>
                  <p:nvPr/>
                </p:nvCxnSpPr>
                <p:spPr>
                  <a:xfrm>
                    <a:off x="3846725" y="4396599"/>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50" name="Explosion 2 149"/>
                  <p:cNvSpPr/>
                  <p:nvPr/>
                </p:nvSpPr>
                <p:spPr>
                  <a:xfrm>
                    <a:off x="4319107" y="5397513"/>
                    <a:ext cx="1932559" cy="792960"/>
                  </a:xfrm>
                  <a:prstGeom prst="irregularSeal2">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Bump, grab and raise</a:t>
                    </a:r>
                    <a:endParaRPr lang="en-US" sz="1000" dirty="0">
                      <a:solidFill>
                        <a:srgbClr val="000000"/>
                      </a:solidFill>
                    </a:endParaRPr>
                  </a:p>
                </p:txBody>
              </p:sp>
            </p:grpSp>
            <p:sp>
              <p:nvSpPr>
                <p:cNvPr id="58" name="Rectangle 57"/>
                <p:cNvSpPr/>
                <p:nvPr/>
              </p:nvSpPr>
              <p:spPr>
                <a:xfrm>
                  <a:off x="3023923" y="5856941"/>
                  <a:ext cx="888348" cy="507737"/>
                </a:xfrm>
                <a:prstGeom prst="rect">
                  <a:avLst/>
                </a:prstGeom>
                <a:pattFill prst="smConfetti">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PEDESTAL</a:t>
                  </a:r>
                  <a:endParaRPr lang="en-US" sz="1200" dirty="0">
                    <a:solidFill>
                      <a:srgbClr val="000000"/>
                    </a:solidFill>
                  </a:endParaRPr>
                </a:p>
              </p:txBody>
            </p:sp>
          </p:grpSp>
          <p:sp>
            <p:nvSpPr>
              <p:cNvPr id="5" name="Rectangle 4"/>
              <p:cNvSpPr/>
              <p:nvPr/>
            </p:nvSpPr>
            <p:spPr>
              <a:xfrm>
                <a:off x="163791" y="5192030"/>
                <a:ext cx="888348" cy="507737"/>
              </a:xfrm>
              <a:prstGeom prst="rect">
                <a:avLst/>
              </a:prstGeom>
              <a:pattFill prst="smConfetti">
                <a:fgClr>
                  <a:prstClr val="black"/>
                </a:fgClr>
                <a:bgClr>
                  <a:prstClr val="white"/>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PEDESTAL</a:t>
                </a:r>
                <a:endParaRPr lang="en-US" sz="1200" dirty="0">
                  <a:solidFill>
                    <a:srgbClr val="000000"/>
                  </a:solidFill>
                </a:endParaRPr>
              </a:p>
            </p:txBody>
          </p:sp>
        </p:grpSp>
      </p:grpSp>
      <p:pic>
        <p:nvPicPr>
          <p:cNvPr id="59" name="Picture 58"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60" name="Picture 5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9848239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b="1" dirty="0" smtClean="0">
                <a:solidFill>
                  <a:srgbClr val="0000FF"/>
                </a:solidFill>
                <a:latin typeface="Courier New"/>
              </a:rPr>
              <a:t>while</a:t>
            </a:r>
            <a:r>
              <a:rPr lang="en-US" dirty="0" smtClean="0"/>
              <a:t> Loop Operating a Servo</a:t>
            </a:r>
          </a:p>
        </p:txBody>
      </p:sp>
      <p:sp>
        <p:nvSpPr>
          <p:cNvPr id="148483" name="Content Placeholder 2"/>
          <p:cNvSpPr>
            <a:spLocks noGrp="1"/>
          </p:cNvSpPr>
          <p:nvPr>
            <p:ph idx="1"/>
          </p:nvPr>
        </p:nvSpPr>
        <p:spPr bwMode="auto">
          <a:xfrm>
            <a:off x="213895" y="1295796"/>
            <a:ext cx="8930105" cy="1956652"/>
          </a:xfrm>
          <a:noFill/>
          <a:ln>
            <a:miter lim="800000"/>
            <a:headEnd/>
            <a:tailEnd/>
          </a:ln>
        </p:spPr>
        <p:txBody>
          <a:bodyPr vert="horz" wrap="square" lIns="91440" tIns="45720" rIns="91440" bIns="45720" numCol="1" anchor="t" anchorCtr="0" compatLnSpc="1">
            <a:prstTxWarp prst="textNoShape">
              <a:avLst/>
            </a:prstTxWarp>
            <a:normAutofit fontScale="85000" lnSpcReduction="20000"/>
          </a:bodyPr>
          <a:lstStyle/>
          <a:p>
            <a:pPr marL="0" indent="0">
              <a:buNone/>
            </a:pPr>
            <a:r>
              <a:rPr lang="en-US" sz="2600" dirty="0" smtClean="0"/>
              <a:t>Suppose we want to have a servo move from position 200 to position 1800 in steps of 100</a:t>
            </a:r>
          </a:p>
          <a:p>
            <a:pPr lvl="1">
              <a:buFont typeface="Arial"/>
              <a:buChar char="•"/>
            </a:pPr>
            <a:r>
              <a:rPr lang="en-US" sz="2600" dirty="0" smtClean="0"/>
              <a:t>We could do this by writing 16 separate  </a:t>
            </a:r>
            <a:r>
              <a:rPr lang="en-US" sz="2600" b="1" dirty="0" smtClean="0">
                <a:latin typeface="Courier New"/>
              </a:rPr>
              <a:t>set_servo_position </a:t>
            </a:r>
            <a:r>
              <a:rPr lang="en-US" sz="2600" dirty="0" smtClean="0"/>
              <a:t>commands </a:t>
            </a:r>
          </a:p>
          <a:p>
            <a:pPr lvl="1">
              <a:buFont typeface="Arial"/>
              <a:buChar char="•"/>
            </a:pPr>
            <a:r>
              <a:rPr lang="en-US" sz="2600" dirty="0" smtClean="0"/>
              <a:t>With less effort and far better efficiency, this can  be done by using a  </a:t>
            </a:r>
            <a:r>
              <a:rPr lang="en-US" sz="2600" b="1" dirty="0" smtClean="0">
                <a:solidFill>
                  <a:srgbClr val="0000FF"/>
                </a:solidFill>
                <a:latin typeface="Courier New"/>
              </a:rPr>
              <a:t>while</a:t>
            </a:r>
            <a:r>
              <a:rPr lang="en-US" sz="2600" dirty="0" smtClean="0"/>
              <a:t> loop</a:t>
            </a:r>
          </a:p>
          <a:p>
            <a:pPr>
              <a:buNone/>
            </a:pPr>
            <a:endParaRPr lang="en-US" sz="2800" dirty="0" smtClean="0"/>
          </a:p>
          <a:p>
            <a:pPr>
              <a:buFontTx/>
              <a:buNone/>
            </a:pPr>
            <a:endParaRPr lang="en-US" sz="2800" b="1" dirty="0" smtClean="0">
              <a:latin typeface="Courier New" pitchFamily="49" charset="0"/>
            </a:endParaRPr>
          </a:p>
        </p:txBody>
      </p:sp>
      <p:pic>
        <p:nvPicPr>
          <p:cNvPr id="3" name="Picture 2" descr="Screen Shot 2013-09-05 at 4.04.17 PM.png"/>
          <p:cNvPicPr>
            <a:picLocks noChangeAspect="1"/>
          </p:cNvPicPr>
          <p:nvPr/>
        </p:nvPicPr>
        <p:blipFill rotWithShape="1">
          <a:blip r:embed="rId3">
            <a:extLst>
              <a:ext uri="{28A0092B-C50C-407E-A947-70E740481C1C}">
                <a14:useLocalDpi xmlns:a14="http://schemas.microsoft.com/office/drawing/2010/main"/>
              </a:ext>
            </a:extLst>
          </a:blip>
          <a:srcRect b="6237"/>
          <a:stretch/>
        </p:blipFill>
        <p:spPr>
          <a:xfrm>
            <a:off x="1346661" y="3183178"/>
            <a:ext cx="5991860" cy="3001490"/>
          </a:xfrm>
          <a:prstGeom prst="rect">
            <a:avLst/>
          </a:prstGeom>
        </p:spPr>
      </p:pic>
      <p:pic>
        <p:nvPicPr>
          <p:cNvPr id="5" name="Picture 4"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54213104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13538"/>
            <a:ext cx="7436338" cy="254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48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b="1" dirty="0" smtClean="0">
                <a:solidFill>
                  <a:srgbClr val="0000FF"/>
                </a:solidFill>
                <a:latin typeface="Courier New"/>
              </a:rPr>
              <a:t>while</a:t>
            </a:r>
            <a:r>
              <a:rPr lang="en-US" dirty="0" smtClean="0"/>
              <a:t> Loops continued</a:t>
            </a:r>
          </a:p>
        </p:txBody>
      </p:sp>
      <p:sp>
        <p:nvSpPr>
          <p:cNvPr id="148483" name="Content Placeholder 2"/>
          <p:cNvSpPr>
            <a:spLocks noGrp="1"/>
          </p:cNvSpPr>
          <p:nvPr>
            <p:ph idx="1"/>
          </p:nvPr>
        </p:nvSpPr>
        <p:spPr bwMode="auto">
          <a:xfrm>
            <a:off x="457200" y="1295795"/>
            <a:ext cx="8382000" cy="4470931"/>
          </a:xfrm>
          <a:noFill/>
          <a:ln>
            <a:miter lim="800000"/>
            <a:headEnd/>
            <a:tailEnd/>
          </a:ln>
        </p:spPr>
        <p:txBody>
          <a:bodyPr vert="horz" wrap="square" lIns="91440" tIns="45720" rIns="91440" bIns="45720" numCol="1" anchor="t" anchorCtr="0" compatLnSpc="1">
            <a:prstTxWarp prst="textNoShape">
              <a:avLst/>
            </a:prstTxWarp>
            <a:normAutofit fontScale="32500" lnSpcReduction="20000"/>
          </a:bodyPr>
          <a:lstStyle/>
          <a:p>
            <a:pPr marL="0" indent="0">
              <a:buNone/>
            </a:pPr>
            <a:r>
              <a:rPr lang="en-US" sz="8600" dirty="0" smtClean="0"/>
              <a:t>We can use successive </a:t>
            </a:r>
            <a:r>
              <a:rPr lang="en-US" sz="8600" dirty="0" smtClean="0">
                <a:solidFill>
                  <a:srgbClr val="0000FF"/>
                </a:solidFill>
                <a:latin typeface="Courier"/>
                <a:cs typeface="Courier"/>
              </a:rPr>
              <a:t>while</a:t>
            </a:r>
            <a:r>
              <a:rPr lang="en-US" sz="8600" dirty="0" smtClean="0"/>
              <a:t> loops if needed to get the desired behavior</a:t>
            </a:r>
          </a:p>
          <a:p>
            <a:pPr marL="0" indent="0">
              <a:buNone/>
            </a:pPr>
            <a:r>
              <a:rPr lang="en-US" sz="8600" dirty="0" smtClean="0"/>
              <a:t>Write a program that:</a:t>
            </a:r>
          </a:p>
          <a:p>
            <a:pPr marL="0" indent="0">
              <a:buNone/>
            </a:pPr>
            <a:endParaRPr lang="en-US" sz="8600" dirty="0" smtClean="0"/>
          </a:p>
          <a:p>
            <a:pPr marL="0" indent="0">
              <a:buNone/>
            </a:pPr>
            <a:r>
              <a:rPr lang="en-US" sz="8600" dirty="0" smtClean="0">
                <a:solidFill>
                  <a:srgbClr val="008000"/>
                </a:solidFill>
                <a:latin typeface="Courier"/>
                <a:cs typeface="Courier"/>
              </a:rPr>
              <a:t>//Announces the program</a:t>
            </a:r>
          </a:p>
          <a:p>
            <a:pPr marL="0" indent="0">
              <a:buNone/>
            </a:pPr>
            <a:r>
              <a:rPr lang="en-US" sz="8600" dirty="0" smtClean="0">
                <a:solidFill>
                  <a:srgbClr val="008000"/>
                </a:solidFill>
                <a:latin typeface="Courier"/>
                <a:cs typeface="Courier"/>
              </a:rPr>
              <a:t>//Starts with a light</a:t>
            </a:r>
          </a:p>
          <a:p>
            <a:pPr marL="0" indent="0">
              <a:buNone/>
            </a:pPr>
            <a:r>
              <a:rPr lang="en-US" sz="8600" dirty="0" smtClean="0">
                <a:solidFill>
                  <a:srgbClr val="008000"/>
                </a:solidFill>
                <a:latin typeface="Courier"/>
                <a:cs typeface="Courier"/>
              </a:rPr>
              <a:t>//Drives forward until large lever sensor bumps</a:t>
            </a:r>
          </a:p>
          <a:p>
            <a:pPr marL="0" indent="0">
              <a:buNone/>
            </a:pPr>
            <a:r>
              <a:rPr lang="en-US" sz="8600" dirty="0" smtClean="0">
                <a:solidFill>
                  <a:srgbClr val="008000"/>
                </a:solidFill>
                <a:latin typeface="Courier"/>
                <a:cs typeface="Courier"/>
              </a:rPr>
              <a:t>//</a:t>
            </a:r>
            <a:r>
              <a:rPr lang="en-US" sz="8600" dirty="0">
                <a:solidFill>
                  <a:srgbClr val="008000"/>
                </a:solidFill>
                <a:latin typeface="Courier"/>
                <a:cs typeface="Courier"/>
              </a:rPr>
              <a:t>S</a:t>
            </a:r>
            <a:r>
              <a:rPr lang="en-US" sz="8600" dirty="0" smtClean="0">
                <a:solidFill>
                  <a:srgbClr val="008000"/>
                </a:solidFill>
                <a:latin typeface="Courier"/>
                <a:cs typeface="Courier"/>
              </a:rPr>
              <a:t>tops the motors</a:t>
            </a:r>
          </a:p>
          <a:p>
            <a:pPr marL="0" indent="0">
              <a:buNone/>
            </a:pPr>
            <a:r>
              <a:rPr lang="en-US" sz="8600" dirty="0" smtClean="0">
                <a:solidFill>
                  <a:srgbClr val="008000"/>
                </a:solidFill>
                <a:latin typeface="Courier"/>
                <a:cs typeface="Courier"/>
              </a:rPr>
              <a:t>//Prints all done</a:t>
            </a:r>
          </a:p>
          <a:p>
            <a:pPr>
              <a:buFontTx/>
              <a:buNone/>
            </a:pPr>
            <a:endParaRPr lang="en-US" sz="2800" b="1" dirty="0" smtClean="0">
              <a:latin typeface="Courier New" pitchFamily="49" charset="0"/>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646539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200" y="-95272"/>
            <a:ext cx="5842000" cy="4032983"/>
            <a:chOff x="558800" y="-95272"/>
            <a:chExt cx="5842000" cy="4032983"/>
          </a:xfrm>
        </p:grpSpPr>
        <p:pic>
          <p:nvPicPr>
            <p:cNvPr id="2" name="Picture 1" descr="2012 Demobot-0179.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8800" y="-95272"/>
              <a:ext cx="5842000" cy="3902364"/>
            </a:xfrm>
            <a:prstGeom prst="rect">
              <a:avLst/>
            </a:prstGeom>
          </p:spPr>
        </p:pic>
        <p:sp>
          <p:nvSpPr>
            <p:cNvPr id="7" name="Right Arrow 6"/>
            <p:cNvSpPr/>
            <p:nvPr/>
          </p:nvSpPr>
          <p:spPr>
            <a:xfrm rot="15673880" flipV="1">
              <a:off x="5175737" y="3338498"/>
              <a:ext cx="983592" cy="21483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5673880" flipV="1">
              <a:off x="5638141" y="3332432"/>
              <a:ext cx="971313" cy="21483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5673880" flipV="1">
              <a:off x="5122590" y="1098060"/>
              <a:ext cx="651423" cy="439231"/>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2012 Demobot-0012.bmp"/>
          <p:cNvPicPr>
            <a:picLocks noGrp="1" noChangeAspect="1"/>
          </p:cNvPicPr>
          <p:nvPr isPhoto="1"/>
        </p:nvPicPr>
        <p:blipFill rotWithShape="1">
          <a:blip r:embed="rId3" cstate="print">
            <a:lum/>
            <a:extLst>
              <a:ext uri="{28A0092B-C50C-407E-A947-70E740481C1C}">
                <a14:useLocalDpi xmlns:a14="http://schemas.microsoft.com/office/drawing/2010/main"/>
              </a:ext>
            </a:extLst>
          </a:blip>
          <a:srcRect/>
          <a:stretch/>
        </p:blipFill>
        <p:spPr>
          <a:xfrm>
            <a:off x="6523143" y="0"/>
            <a:ext cx="2620857" cy="4184600"/>
          </a:xfrm>
          <a:prstGeom prst="rect">
            <a:avLst/>
          </a:prstGeom>
          <a:noFill/>
          <a:ln>
            <a:noFill/>
          </a:ln>
        </p:spPr>
      </p:pic>
      <p:sp>
        <p:nvSpPr>
          <p:cNvPr id="6" name="Rounded Rectangle 5"/>
          <p:cNvSpPr/>
          <p:nvPr/>
        </p:nvSpPr>
        <p:spPr>
          <a:xfrm>
            <a:off x="171999" y="4057631"/>
            <a:ext cx="8743405" cy="1824446"/>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Take the ball bearing caster and the 2 long bolts from the “</a:t>
            </a:r>
            <a:r>
              <a:rPr lang="en-US" sz="2400" dirty="0" err="1" smtClean="0">
                <a:solidFill>
                  <a:schemeClr val="tx1"/>
                </a:solidFill>
              </a:rPr>
              <a:t>Pololu</a:t>
            </a:r>
            <a:r>
              <a:rPr lang="en-US" sz="2400" dirty="0" smtClean="0">
                <a:solidFill>
                  <a:schemeClr val="tx1"/>
                </a:solidFill>
              </a:rPr>
              <a:t> Ball Caster” bag. </a:t>
            </a:r>
            <a:r>
              <a:rPr lang="en-US" sz="2400" b="1" u="sng" dirty="0" smtClean="0">
                <a:solidFill>
                  <a:schemeClr val="tx1"/>
                </a:solidFill>
              </a:rPr>
              <a:t>Pop the ball out of the caster</a:t>
            </a:r>
            <a:r>
              <a:rPr lang="en-US" sz="2400" dirty="0" smtClean="0">
                <a:solidFill>
                  <a:schemeClr val="tx1"/>
                </a:solidFill>
              </a:rPr>
              <a:t>. Leave the ball out for now. Put the bolts through the caster, the thick washer and the 3 hole LEGO as shown. The assembly is shown here for position only (it will be attached in later slides).</a:t>
            </a:r>
            <a:endParaRPr lang="en-US" sz="2400" dirty="0">
              <a:solidFill>
                <a:schemeClr val="tx1"/>
              </a:solidFill>
            </a:endParaRPr>
          </a:p>
        </p:txBody>
      </p:sp>
    </p:spTree>
    <p:extLst>
      <p:ext uri="{BB962C8B-B14F-4D97-AF65-F5344CB8AC3E}">
        <p14:creationId xmlns:p14="http://schemas.microsoft.com/office/powerpoint/2010/main" val="1634828479"/>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bwMode="auto">
          <a:xfrm>
            <a:off x="457200" y="-51756"/>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b="1" dirty="0" smtClean="0">
                <a:solidFill>
                  <a:srgbClr val="0000FF"/>
                </a:solidFill>
                <a:latin typeface="Courier New"/>
              </a:rPr>
              <a:t>while</a:t>
            </a:r>
            <a:r>
              <a:rPr lang="en-US" dirty="0" smtClean="0"/>
              <a:t> Loops continued</a:t>
            </a:r>
          </a:p>
        </p:txBody>
      </p:sp>
      <p:grpSp>
        <p:nvGrpSpPr>
          <p:cNvPr id="20" name="Group 19"/>
          <p:cNvGrpSpPr/>
          <p:nvPr/>
        </p:nvGrpSpPr>
        <p:grpSpPr>
          <a:xfrm>
            <a:off x="-14137" y="665264"/>
            <a:ext cx="9158137" cy="5158593"/>
            <a:chOff x="0" y="1091244"/>
            <a:chExt cx="9158137" cy="5158593"/>
          </a:xfrm>
        </p:grpSpPr>
        <p:pic>
          <p:nvPicPr>
            <p:cNvPr id="3" name="Picture 2" descr="Screen Shot 2013-10-02 at 2.44.5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91244"/>
              <a:ext cx="9158137" cy="5158593"/>
            </a:xfrm>
            <a:prstGeom prst="rect">
              <a:avLst/>
            </a:prstGeom>
          </p:spPr>
        </p:pic>
        <p:grpSp>
          <p:nvGrpSpPr>
            <p:cNvPr id="5" name="Group 4"/>
            <p:cNvGrpSpPr/>
            <p:nvPr/>
          </p:nvGrpSpPr>
          <p:grpSpPr>
            <a:xfrm>
              <a:off x="2283597" y="1103123"/>
              <a:ext cx="6860403" cy="707886"/>
              <a:chOff x="3764038" y="3830880"/>
              <a:chExt cx="6860403" cy="707886"/>
            </a:xfrm>
          </p:grpSpPr>
          <p:sp>
            <p:nvSpPr>
              <p:cNvPr id="6" name="TextBox 5"/>
              <p:cNvSpPr txBox="1"/>
              <p:nvPr/>
            </p:nvSpPr>
            <p:spPr>
              <a:xfrm>
                <a:off x="5397388" y="3830880"/>
                <a:ext cx="5227053" cy="707886"/>
              </a:xfrm>
              <a:prstGeom prst="rect">
                <a:avLst/>
              </a:prstGeom>
              <a:noFill/>
            </p:spPr>
            <p:txBody>
              <a:bodyPr wrap="square" rtlCol="0">
                <a:spAutoFit/>
              </a:bodyPr>
              <a:lstStyle/>
              <a:p>
                <a:r>
                  <a:rPr lang="en-US" sz="2000" dirty="0" smtClean="0">
                    <a:solidFill>
                      <a:srgbClr val="FF0000"/>
                    </a:solidFill>
                  </a:rPr>
                  <a:t>Notice the function prototype for</a:t>
                </a:r>
              </a:p>
              <a:p>
                <a:r>
                  <a:rPr lang="en-US" sz="2000" dirty="0" smtClean="0">
                    <a:solidFill>
                      <a:srgbClr val="FF0000"/>
                    </a:solidFill>
                  </a:rPr>
                  <a:t>drive-forward</a:t>
                </a:r>
                <a:endParaRPr lang="en-US" sz="2000" dirty="0">
                  <a:solidFill>
                    <a:srgbClr val="FF0000"/>
                  </a:solidFill>
                </a:endParaRPr>
              </a:p>
            </p:txBody>
          </p:sp>
          <p:cxnSp>
            <p:nvCxnSpPr>
              <p:cNvPr id="7" name="Straight Arrow Connector 6"/>
              <p:cNvCxnSpPr>
                <a:stCxn id="6" idx="1"/>
              </p:cNvCxnSpPr>
              <p:nvPr/>
            </p:nvCxnSpPr>
            <p:spPr>
              <a:xfrm flipH="1">
                <a:off x="3764038" y="4184823"/>
                <a:ext cx="1633350" cy="156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2386228" y="5005717"/>
              <a:ext cx="6422558" cy="400110"/>
              <a:chOff x="3877873" y="4195675"/>
              <a:chExt cx="6422558" cy="400110"/>
            </a:xfrm>
          </p:grpSpPr>
          <p:sp>
            <p:nvSpPr>
              <p:cNvPr id="9" name="TextBox 8"/>
              <p:cNvSpPr txBox="1"/>
              <p:nvPr/>
            </p:nvSpPr>
            <p:spPr>
              <a:xfrm>
                <a:off x="5127856" y="4195675"/>
                <a:ext cx="5172575" cy="400110"/>
              </a:xfrm>
              <a:prstGeom prst="rect">
                <a:avLst/>
              </a:prstGeom>
              <a:noFill/>
            </p:spPr>
            <p:txBody>
              <a:bodyPr wrap="square" rtlCol="0">
                <a:spAutoFit/>
              </a:bodyPr>
              <a:lstStyle/>
              <a:p>
                <a:r>
                  <a:rPr lang="en-US" sz="2000" dirty="0" smtClean="0">
                    <a:solidFill>
                      <a:srgbClr val="FF0000"/>
                    </a:solidFill>
                  </a:rPr>
                  <a:t>Notice the function definition for drive-forward</a:t>
                </a:r>
                <a:endParaRPr lang="en-US" sz="2000" dirty="0">
                  <a:solidFill>
                    <a:srgbClr val="FF0000"/>
                  </a:solidFill>
                </a:endParaRPr>
              </a:p>
            </p:txBody>
          </p:sp>
          <p:cxnSp>
            <p:nvCxnSpPr>
              <p:cNvPr id="10" name="Straight Arrow Connector 9"/>
              <p:cNvCxnSpPr>
                <a:stCxn id="9" idx="1"/>
              </p:cNvCxnSpPr>
              <p:nvPr/>
            </p:nvCxnSpPr>
            <p:spPr>
              <a:xfrm flipH="1">
                <a:off x="3877873" y="4395730"/>
                <a:ext cx="1249983" cy="1077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2386228" y="3568083"/>
              <a:ext cx="6300572" cy="853130"/>
              <a:chOff x="3748592" y="4195675"/>
              <a:chExt cx="6300572" cy="853130"/>
            </a:xfrm>
          </p:grpSpPr>
          <p:sp>
            <p:nvSpPr>
              <p:cNvPr id="12" name="TextBox 11"/>
              <p:cNvSpPr txBox="1"/>
              <p:nvPr/>
            </p:nvSpPr>
            <p:spPr>
              <a:xfrm>
                <a:off x="6653585" y="4340919"/>
                <a:ext cx="3395579" cy="707886"/>
              </a:xfrm>
              <a:prstGeom prst="rect">
                <a:avLst/>
              </a:prstGeom>
              <a:noFill/>
            </p:spPr>
            <p:txBody>
              <a:bodyPr wrap="square" rtlCol="0">
                <a:spAutoFit/>
              </a:bodyPr>
              <a:lstStyle/>
              <a:p>
                <a:r>
                  <a:rPr lang="en-US" sz="2000" dirty="0" smtClean="0">
                    <a:solidFill>
                      <a:srgbClr val="FF0000"/>
                    </a:solidFill>
                  </a:rPr>
                  <a:t>Notice  no semicolon after the </a:t>
                </a:r>
                <a:r>
                  <a:rPr lang="en-US" sz="2000" dirty="0" smtClean="0">
                    <a:solidFill>
                      <a:srgbClr val="0000FF"/>
                    </a:solidFill>
                    <a:latin typeface="Courier"/>
                    <a:cs typeface="Courier"/>
                  </a:rPr>
                  <a:t>while </a:t>
                </a:r>
                <a:r>
                  <a:rPr lang="en-US" sz="2000" dirty="0" smtClean="0">
                    <a:solidFill>
                      <a:srgbClr val="FF0000"/>
                    </a:solidFill>
                  </a:rPr>
                  <a:t>statement</a:t>
                </a:r>
                <a:endParaRPr lang="en-US" sz="2000" dirty="0">
                  <a:solidFill>
                    <a:srgbClr val="FF0000"/>
                  </a:solidFill>
                </a:endParaRPr>
              </a:p>
            </p:txBody>
          </p:sp>
          <p:cxnSp>
            <p:nvCxnSpPr>
              <p:cNvPr id="13" name="Straight Arrow Connector 12"/>
              <p:cNvCxnSpPr>
                <a:stCxn id="12" idx="1"/>
              </p:cNvCxnSpPr>
              <p:nvPr/>
            </p:nvCxnSpPr>
            <p:spPr>
              <a:xfrm flipH="1" flipV="1">
                <a:off x="3748592" y="4195675"/>
                <a:ext cx="2904993" cy="4991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2704264" y="2181569"/>
            <a:ext cx="6468091" cy="618404"/>
            <a:chOff x="3832340" y="3977381"/>
            <a:chExt cx="6468091" cy="618404"/>
          </a:xfrm>
        </p:grpSpPr>
        <p:sp>
          <p:nvSpPr>
            <p:cNvPr id="15" name="TextBox 14"/>
            <p:cNvSpPr txBox="1"/>
            <p:nvPr/>
          </p:nvSpPr>
          <p:spPr>
            <a:xfrm>
              <a:off x="4697447" y="4195675"/>
              <a:ext cx="5602984" cy="400110"/>
            </a:xfrm>
            <a:prstGeom prst="rect">
              <a:avLst/>
            </a:prstGeom>
            <a:noFill/>
          </p:spPr>
          <p:txBody>
            <a:bodyPr wrap="square" rtlCol="0">
              <a:spAutoFit/>
            </a:bodyPr>
            <a:lstStyle/>
            <a:p>
              <a:r>
                <a:rPr lang="en-US" sz="2000" dirty="0" smtClean="0">
                  <a:solidFill>
                    <a:srgbClr val="FF0000"/>
                  </a:solidFill>
                </a:rPr>
                <a:t>Notice  no semicolon after the </a:t>
              </a:r>
              <a:r>
                <a:rPr lang="en-US" sz="2000" dirty="0" smtClean="0">
                  <a:solidFill>
                    <a:srgbClr val="0000FF"/>
                  </a:solidFill>
                  <a:latin typeface="Courier"/>
                  <a:cs typeface="Courier"/>
                </a:rPr>
                <a:t>while </a:t>
              </a:r>
              <a:r>
                <a:rPr lang="en-US" sz="2000" dirty="0" smtClean="0">
                  <a:solidFill>
                    <a:srgbClr val="FF0000"/>
                  </a:solidFill>
                </a:rPr>
                <a:t>statement</a:t>
              </a:r>
              <a:endParaRPr lang="en-US" sz="2000" dirty="0">
                <a:solidFill>
                  <a:srgbClr val="FF0000"/>
                </a:solidFill>
              </a:endParaRPr>
            </a:p>
          </p:txBody>
        </p:sp>
        <p:cxnSp>
          <p:nvCxnSpPr>
            <p:cNvPr id="16" name="Straight Arrow Connector 15"/>
            <p:cNvCxnSpPr>
              <a:stCxn id="15" idx="1"/>
            </p:cNvCxnSpPr>
            <p:nvPr/>
          </p:nvCxnSpPr>
          <p:spPr>
            <a:xfrm flipH="1" flipV="1">
              <a:off x="3832340" y="3977381"/>
              <a:ext cx="865107" cy="4183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7" name="Picture 16"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96320894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IF Statements and Following Lines</a:t>
            </a:r>
            <a:endParaRPr lang="en-US" sz="3600" dirty="0"/>
          </a:p>
        </p:txBody>
      </p:sp>
      <p:sp>
        <p:nvSpPr>
          <p:cNvPr id="4" name="Rectangle 3"/>
          <p:cNvSpPr/>
          <p:nvPr/>
        </p:nvSpPr>
        <p:spPr>
          <a:xfrm>
            <a:off x="342064" y="995599"/>
            <a:ext cx="8549114" cy="5539978"/>
          </a:xfrm>
          <a:prstGeom prst="rect">
            <a:avLst/>
          </a:prstGeom>
        </p:spPr>
        <p:txBody>
          <a:bodyPr wrap="square">
            <a:spAutoFit/>
          </a:bodyPr>
          <a:lstStyle/>
          <a:p>
            <a:pPr lvl="0"/>
            <a:r>
              <a:rPr lang="en-US" sz="2400" b="1" dirty="0" smtClean="0"/>
              <a:t>Goals</a:t>
            </a:r>
          </a:p>
          <a:p>
            <a:pPr marL="285750" lvl="0" indent="-285750">
              <a:buFont typeface="Arial"/>
              <a:buChar char="•"/>
            </a:pPr>
            <a:r>
              <a:rPr lang="en-US" sz="2400" dirty="0" smtClean="0"/>
              <a:t>To help students understand how to use sensors with their robots</a:t>
            </a:r>
          </a:p>
          <a:p>
            <a:pPr marL="285750" lvl="0" indent="-285750">
              <a:buFont typeface="Arial"/>
              <a:buChar char="•"/>
            </a:pPr>
            <a:r>
              <a:rPr lang="en-US" sz="2400" dirty="0" smtClean="0"/>
              <a:t>To understand the logic of programming with sensors</a:t>
            </a:r>
          </a:p>
          <a:p>
            <a:pPr marL="285750" lvl="0" indent="-285750">
              <a:buFont typeface="Arial"/>
              <a:buChar char="•"/>
            </a:pPr>
            <a:r>
              <a:rPr lang="en-US" sz="2400" dirty="0" smtClean="0"/>
              <a:t>To understand how to write and use an </a:t>
            </a:r>
            <a:r>
              <a:rPr lang="en-US" sz="2400" dirty="0" smtClean="0">
                <a:solidFill>
                  <a:srgbClr val="0000FF"/>
                </a:solidFill>
                <a:latin typeface="Courier"/>
              </a:rPr>
              <a:t>if </a:t>
            </a:r>
            <a:r>
              <a:rPr lang="en-US" sz="2400" dirty="0" smtClean="0">
                <a:latin typeface="+mj-lt"/>
              </a:rPr>
              <a:t>statement</a:t>
            </a:r>
          </a:p>
          <a:p>
            <a:pPr marL="285750" lvl="0" indent="-285750">
              <a:buFont typeface="Arial"/>
              <a:buChar char="•"/>
            </a:pPr>
            <a:r>
              <a:rPr lang="en-US" sz="2400" dirty="0" smtClean="0"/>
              <a:t>To understand how to use the hard and soft buttons on the link</a:t>
            </a:r>
          </a:p>
          <a:p>
            <a:pPr marL="285750" lvl="0" indent="-285750">
              <a:buFont typeface="Arial"/>
              <a:buChar char="•"/>
            </a:pPr>
            <a:r>
              <a:rPr lang="en-US" sz="2400" dirty="0" smtClean="0"/>
              <a:t>To understand how to rename the soft buttons on the Link</a:t>
            </a:r>
          </a:p>
          <a:p>
            <a:pPr marL="285750" lvl="0" indent="-285750">
              <a:buFont typeface="Arial"/>
              <a:buChar char="•"/>
            </a:pPr>
            <a:r>
              <a:rPr lang="en-US" sz="2400" dirty="0" smtClean="0"/>
              <a:t>To use an IR reflectance sensor to follow a black line</a:t>
            </a:r>
          </a:p>
          <a:p>
            <a:pPr lvl="0"/>
            <a:r>
              <a:rPr lang="en-US" sz="2400" b="1" dirty="0" smtClean="0"/>
              <a:t>Preparation</a:t>
            </a:r>
          </a:p>
          <a:p>
            <a:pPr marL="285750" lvl="0" indent="-285750">
              <a:buFont typeface="Arial"/>
              <a:buChar char="•"/>
            </a:pPr>
            <a:r>
              <a:rPr lang="en-US" sz="2400" dirty="0" smtClean="0"/>
              <a:t>Have KISS IDE up and running</a:t>
            </a:r>
          </a:p>
          <a:p>
            <a:pPr marL="285750" lvl="0" indent="-285750">
              <a:buFont typeface="Arial"/>
              <a:buChar char="•"/>
            </a:pPr>
            <a:r>
              <a:rPr lang="en-US" sz="2400" dirty="0" smtClean="0"/>
              <a:t>Have a robot ready to go</a:t>
            </a:r>
          </a:p>
          <a:p>
            <a:pPr marL="285750" lvl="0" indent="-285750">
              <a:buFont typeface="Arial"/>
              <a:buChar char="•"/>
            </a:pPr>
            <a:r>
              <a:rPr lang="en-US" sz="2400" dirty="0" smtClean="0"/>
              <a:t>Students will need a small reflectance sensor</a:t>
            </a:r>
            <a:endParaRPr lang="en-US" sz="2400" dirty="0"/>
          </a:p>
          <a:p>
            <a:pPr lvl="0"/>
            <a:r>
              <a:rPr lang="en-US" sz="2400" dirty="0" smtClean="0"/>
              <a:t> </a:t>
            </a:r>
            <a:r>
              <a:rPr lang="en-US" sz="2400" b="1" dirty="0" smtClean="0"/>
              <a:t>Activity</a:t>
            </a:r>
          </a:p>
          <a:p>
            <a:pPr lvl="0"/>
            <a:r>
              <a:rPr lang="en-US" sz="2400" dirty="0" smtClean="0"/>
              <a:t>Follow the slides and complete the line following activity</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43649210"/>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9907" y="4641211"/>
            <a:ext cx="5813081" cy="317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22916"/>
            <a:ext cx="8229600" cy="1143000"/>
          </a:xfrm>
        </p:spPr>
        <p:txBody>
          <a:bodyPr/>
          <a:lstStyle/>
          <a:p>
            <a:r>
              <a:rPr lang="en-US" dirty="0" smtClean="0"/>
              <a:t>Buttons</a:t>
            </a:r>
            <a:endParaRPr lang="en-US" dirty="0"/>
          </a:p>
        </p:txBody>
      </p:sp>
      <p:sp>
        <p:nvSpPr>
          <p:cNvPr id="3" name="Content Placeholder 2"/>
          <p:cNvSpPr>
            <a:spLocks noGrp="1"/>
          </p:cNvSpPr>
          <p:nvPr>
            <p:ph idx="1"/>
          </p:nvPr>
        </p:nvSpPr>
        <p:spPr>
          <a:xfrm>
            <a:off x="457200" y="1016000"/>
            <a:ext cx="8392695" cy="5359558"/>
          </a:xfrm>
        </p:spPr>
        <p:txBody>
          <a:bodyPr>
            <a:normAutofit fontScale="77500" lnSpcReduction="20000"/>
          </a:bodyPr>
          <a:lstStyle/>
          <a:p>
            <a:pPr marL="0" indent="0">
              <a:buNone/>
            </a:pPr>
            <a:r>
              <a:rPr lang="en-US" sz="2400" dirty="0" smtClean="0"/>
              <a:t>Having buttons on the controller can be very useful when programming your robot</a:t>
            </a:r>
          </a:p>
          <a:p>
            <a:pPr marL="0" indent="0">
              <a:buNone/>
            </a:pPr>
            <a:endParaRPr lang="en-US" sz="2400" dirty="0" smtClean="0"/>
          </a:p>
          <a:p>
            <a:pPr marL="0" indent="0">
              <a:buNone/>
            </a:pPr>
            <a:r>
              <a:rPr lang="en-US" sz="2400" dirty="0" smtClean="0"/>
              <a:t>On the KIPR Link there is 1 physical button (named </a:t>
            </a:r>
            <a:r>
              <a:rPr lang="en-US" sz="2400" i="1" dirty="0" smtClean="0"/>
              <a:t>side</a:t>
            </a:r>
            <a:r>
              <a:rPr lang="en-US" sz="2400" dirty="0" smtClean="0"/>
              <a:t>) and 6 soft buttons (named </a:t>
            </a:r>
            <a:r>
              <a:rPr lang="en-US" sz="2400" i="1" dirty="0" smtClean="0"/>
              <a:t>a,b,c,x,y,z</a:t>
            </a:r>
            <a:r>
              <a:rPr lang="en-US" sz="2400" dirty="0" smtClean="0"/>
              <a:t>) on the screen</a:t>
            </a:r>
          </a:p>
          <a:p>
            <a:pPr marL="0" indent="0">
              <a:buNone/>
            </a:pPr>
            <a:endParaRPr lang="en-US" sz="2400" dirty="0"/>
          </a:p>
          <a:p>
            <a:pPr lvl="1">
              <a:buFont typeface="Arial"/>
              <a:buChar char="•"/>
            </a:pPr>
            <a:r>
              <a:rPr lang="en-US" dirty="0" smtClean="0"/>
              <a:t>All have </a:t>
            </a:r>
            <a:r>
              <a:rPr lang="en-US" i="1" dirty="0" smtClean="0">
                <a:latin typeface="Courier"/>
                <a:cs typeface="Courier"/>
              </a:rPr>
              <a:t>name</a:t>
            </a:r>
            <a:r>
              <a:rPr lang="en-US" b="1" dirty="0" smtClean="0">
                <a:latin typeface="Courier New"/>
                <a:cs typeface="Courier New"/>
              </a:rPr>
              <a:t>_button() </a:t>
            </a:r>
            <a:r>
              <a:rPr lang="en-US" dirty="0" smtClean="0"/>
              <a:t>functions which return 1 if the button is being pressed and 0 otherwise</a:t>
            </a:r>
          </a:p>
          <a:p>
            <a:pPr lvl="1">
              <a:buFont typeface="Arial"/>
              <a:buChar char="•"/>
            </a:pPr>
            <a:r>
              <a:rPr lang="en-US" dirty="0"/>
              <a:t>All have </a:t>
            </a:r>
            <a:r>
              <a:rPr lang="en-US" i="1" dirty="0" smtClean="0">
                <a:latin typeface="Courier"/>
                <a:cs typeface="Courier"/>
              </a:rPr>
              <a:t>name</a:t>
            </a:r>
            <a:r>
              <a:rPr lang="en-US" b="1" i="1" dirty="0" smtClean="0">
                <a:latin typeface="Courier New"/>
                <a:cs typeface="Courier New"/>
              </a:rPr>
              <a:t>_</a:t>
            </a:r>
            <a:r>
              <a:rPr lang="en-US" b="1" dirty="0" smtClean="0">
                <a:latin typeface="Courier New"/>
                <a:cs typeface="Courier New"/>
              </a:rPr>
              <a:t>button_clicked(</a:t>
            </a:r>
            <a:r>
              <a:rPr lang="en-US" b="1" dirty="0">
                <a:latin typeface="Courier New"/>
                <a:cs typeface="Courier New"/>
              </a:rPr>
              <a:t>) </a:t>
            </a:r>
            <a:r>
              <a:rPr lang="en-US" dirty="0"/>
              <a:t>functions </a:t>
            </a:r>
            <a:r>
              <a:rPr lang="en-US" dirty="0" smtClean="0"/>
              <a:t>which pause if the button is being pressed and then returns 1 when it is released or returns 0 otherwise</a:t>
            </a:r>
          </a:p>
          <a:p>
            <a:pPr lvl="1">
              <a:buFont typeface="Arial"/>
              <a:buChar char="•"/>
            </a:pPr>
            <a:r>
              <a:rPr lang="en-US" dirty="0" smtClean="0"/>
              <a:t>Soft buttons can have their display changed by using </a:t>
            </a:r>
            <a:r>
              <a:rPr lang="en-US" b="1" dirty="0" smtClean="0">
                <a:latin typeface="Courier New"/>
                <a:cs typeface="Courier New"/>
              </a:rPr>
              <a:t>set</a:t>
            </a:r>
            <a:r>
              <a:rPr lang="en-US" b="1" i="1" dirty="0" smtClean="0">
                <a:latin typeface="Courier New"/>
                <a:cs typeface="Courier New"/>
              </a:rPr>
              <a:t>_</a:t>
            </a:r>
            <a:r>
              <a:rPr lang="en-US" i="1" dirty="0" smtClean="0">
                <a:latin typeface="Courier"/>
                <a:cs typeface="Courier"/>
              </a:rPr>
              <a:t>name</a:t>
            </a:r>
            <a:r>
              <a:rPr lang="en-US" b="1" i="1" dirty="0" smtClean="0">
                <a:latin typeface="Courier New"/>
                <a:cs typeface="Courier New"/>
              </a:rPr>
              <a:t>_</a:t>
            </a:r>
            <a:r>
              <a:rPr lang="en-US" b="1" dirty="0" smtClean="0">
                <a:latin typeface="Courier New"/>
                <a:cs typeface="Courier New"/>
              </a:rPr>
              <a:t>button_text(</a:t>
            </a:r>
            <a:r>
              <a:rPr lang="en-US" b="1" dirty="0" smtClean="0">
                <a:solidFill>
                  <a:srgbClr val="FF6600"/>
                </a:solidFill>
                <a:latin typeface="Courier New"/>
                <a:cs typeface="Courier New"/>
              </a:rPr>
              <a:t>"</a:t>
            </a:r>
            <a:r>
              <a:rPr lang="en-US" i="1" dirty="0" smtClean="0">
                <a:solidFill>
                  <a:srgbClr val="FF6600"/>
                </a:solidFill>
              </a:rPr>
              <a:t>display text</a:t>
            </a:r>
            <a:r>
              <a:rPr lang="en-US" dirty="0" smtClean="0">
                <a:solidFill>
                  <a:srgbClr val="FF6600"/>
                </a:solidFill>
              </a:rPr>
              <a:t> </a:t>
            </a:r>
            <a:r>
              <a:rPr lang="en-US" b="1" dirty="0" smtClean="0">
                <a:solidFill>
                  <a:srgbClr val="FF6600"/>
                </a:solidFill>
                <a:latin typeface="Courier New"/>
                <a:cs typeface="Courier New"/>
              </a:rPr>
              <a:t>“</a:t>
            </a:r>
            <a:r>
              <a:rPr lang="en-US" b="1" dirty="0" smtClean="0">
                <a:latin typeface="Courier New"/>
                <a:cs typeface="Courier New"/>
              </a:rPr>
              <a:t>)</a:t>
            </a:r>
            <a:r>
              <a:rPr lang="en-US" b="1" dirty="0" smtClean="0">
                <a:solidFill>
                  <a:srgbClr val="000000"/>
                </a:solidFill>
                <a:latin typeface="Courier New"/>
              </a:rPr>
              <a:t>;</a:t>
            </a:r>
            <a:endParaRPr lang="en-US" b="1" dirty="0" smtClean="0">
              <a:latin typeface="Courier New"/>
              <a:cs typeface="Courier New"/>
            </a:endParaRPr>
          </a:p>
          <a:p>
            <a:pPr lvl="1">
              <a:buFont typeface="Arial"/>
              <a:buChar char="•"/>
            </a:pPr>
            <a:r>
              <a:rPr lang="en-US" dirty="0" smtClean="0"/>
              <a:t>By default only a, b and c are displayed. The 3 extra buttons can be shown using:</a:t>
            </a:r>
          </a:p>
          <a:p>
            <a:pPr marL="914400" lvl="2" indent="0">
              <a:buNone/>
            </a:pPr>
            <a:r>
              <a:rPr lang="en-US" sz="2800" b="1" dirty="0" smtClean="0">
                <a:latin typeface="Courier New"/>
                <a:cs typeface="Courier New"/>
              </a:rPr>
              <a:t>extra_buttons_show()</a:t>
            </a:r>
            <a:r>
              <a:rPr lang="en-US" sz="2800" b="1" dirty="0" smtClean="0">
                <a:solidFill>
                  <a:srgbClr val="000000"/>
                </a:solidFill>
                <a:latin typeface="Courier New"/>
              </a:rPr>
              <a:t>;</a:t>
            </a:r>
            <a:endParaRPr lang="en-US" sz="2800" b="1" dirty="0" smtClean="0">
              <a:latin typeface="Courier New"/>
              <a:cs typeface="Courier New"/>
            </a:endParaRPr>
          </a:p>
          <a:p>
            <a:pPr marL="914400" lvl="2" indent="0">
              <a:buNone/>
            </a:pPr>
            <a:r>
              <a:rPr lang="en-US" sz="2800" b="1" dirty="0" err="1" smtClean="0">
                <a:latin typeface="Courier New"/>
                <a:cs typeface="Courier New"/>
              </a:rPr>
              <a:t>extra_buttons_hide</a:t>
            </a:r>
            <a:r>
              <a:rPr lang="en-US" sz="2800" b="1" dirty="0" smtClean="0">
                <a:latin typeface="Courier New"/>
                <a:cs typeface="Courier New"/>
              </a:rPr>
              <a:t>()</a:t>
            </a:r>
            <a:r>
              <a:rPr lang="en-US" sz="2800" b="1" dirty="0" smtClean="0">
                <a:solidFill>
                  <a:srgbClr val="000000"/>
                </a:solidFill>
                <a:latin typeface="Courier New"/>
              </a:rPr>
              <a:t>;</a:t>
            </a:r>
            <a:endParaRPr lang="en-US" sz="2800" b="1" dirty="0" smtClean="0">
              <a:latin typeface="Courier New"/>
              <a:cs typeface="Courier New"/>
            </a:endParaRPr>
          </a:p>
        </p:txBody>
      </p:sp>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24712884"/>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449" y="1319080"/>
            <a:ext cx="8388351" cy="44946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60400" y="-230771"/>
            <a:ext cx="8229600" cy="1143000"/>
          </a:xfrm>
        </p:spPr>
        <p:txBody>
          <a:bodyPr/>
          <a:lstStyle/>
          <a:p>
            <a:r>
              <a:rPr lang="en-US" dirty="0" smtClean="0"/>
              <a:t>Name Your Buttons Activity</a:t>
            </a:r>
            <a:endParaRPr lang="en-US" dirty="0"/>
          </a:p>
        </p:txBody>
      </p:sp>
      <p:sp>
        <p:nvSpPr>
          <p:cNvPr id="3" name="Content Placeholder 2"/>
          <p:cNvSpPr>
            <a:spLocks noGrp="1"/>
          </p:cNvSpPr>
          <p:nvPr>
            <p:ph idx="1"/>
          </p:nvPr>
        </p:nvSpPr>
        <p:spPr>
          <a:xfrm>
            <a:off x="660400" y="796490"/>
            <a:ext cx="8591550" cy="2030709"/>
          </a:xfrm>
        </p:spPr>
        <p:txBody>
          <a:bodyPr>
            <a:normAutofit/>
          </a:bodyPr>
          <a:lstStyle/>
          <a:p>
            <a:pPr marL="0" indent="0">
              <a:buNone/>
            </a:pPr>
            <a:r>
              <a:rPr lang="en-US" b="1" dirty="0" smtClean="0">
                <a:cs typeface="Times New Roman" charset="0"/>
              </a:rPr>
              <a:t>Psuedocode </a:t>
            </a:r>
            <a:r>
              <a:rPr lang="en-US" b="1" dirty="0">
                <a:cs typeface="Times New Roman" charset="0"/>
              </a:rPr>
              <a:t>(Task Analysis)</a:t>
            </a:r>
          </a:p>
          <a:p>
            <a:pPr>
              <a:buAutoNum type="arabicPeriod"/>
            </a:pPr>
            <a:r>
              <a:rPr lang="en-US" sz="2200" dirty="0">
                <a:solidFill>
                  <a:srgbClr val="008000"/>
                </a:solidFill>
                <a:latin typeface="Courier"/>
                <a:cs typeface="Courier"/>
              </a:rPr>
              <a:t>/</a:t>
            </a:r>
            <a:r>
              <a:rPr lang="en-US" sz="2200" dirty="0" smtClean="0">
                <a:solidFill>
                  <a:srgbClr val="008000"/>
                </a:solidFill>
                <a:latin typeface="Courier"/>
                <a:cs typeface="Courier"/>
              </a:rPr>
              <a:t>/Announce program</a:t>
            </a:r>
          </a:p>
          <a:p>
            <a:pPr>
              <a:buAutoNum type="arabicPeriod"/>
            </a:pPr>
            <a:r>
              <a:rPr lang="en-US" sz="2200" dirty="0" smtClean="0">
                <a:solidFill>
                  <a:srgbClr val="008000"/>
                </a:solidFill>
                <a:latin typeface="Courier"/>
                <a:cs typeface="Courier"/>
              </a:rPr>
              <a:t>//Change button a to “start”</a:t>
            </a:r>
          </a:p>
          <a:p>
            <a:pPr>
              <a:buAutoNum type="arabicPeriod"/>
            </a:pPr>
            <a:r>
              <a:rPr lang="en-US" sz="2200" dirty="0" smtClean="0">
                <a:solidFill>
                  <a:srgbClr val="008000"/>
                </a:solidFill>
                <a:latin typeface="Courier"/>
                <a:cs typeface="Courier"/>
              </a:rPr>
              <a:t>//Change button b to “stop”</a:t>
            </a:r>
            <a:endParaRPr lang="en-US" sz="2400" dirty="0" smtClean="0">
              <a:latin typeface="Courier"/>
              <a:cs typeface="Courier"/>
            </a:endParaRPr>
          </a:p>
        </p:txBody>
      </p:sp>
      <p:pic>
        <p:nvPicPr>
          <p:cNvPr id="5" name="Picture 4" descr="Screen Shot 2013-09-12 at 2.23.51 PM.png"/>
          <p:cNvPicPr>
            <a:picLocks noChangeAspect="1"/>
          </p:cNvPicPr>
          <p:nvPr/>
        </p:nvPicPr>
        <p:blipFill rotWithShape="1">
          <a:blip r:embed="rId3">
            <a:extLst>
              <a:ext uri="{28A0092B-C50C-407E-A947-70E740481C1C}">
                <a14:useLocalDpi xmlns:a14="http://schemas.microsoft.com/office/drawing/2010/main"/>
              </a:ext>
            </a:extLst>
          </a:blip>
          <a:srcRect b="3858"/>
          <a:stretch/>
        </p:blipFill>
        <p:spPr>
          <a:xfrm>
            <a:off x="660400" y="2863206"/>
            <a:ext cx="7262481" cy="3047143"/>
          </a:xfrm>
          <a:prstGeom prst="rect">
            <a:avLst/>
          </a:prstGeom>
        </p:spPr>
      </p:pic>
      <p:pic>
        <p:nvPicPr>
          <p:cNvPr id="6" name="Picture 5"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75022347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322130"/>
            <a:ext cx="8480867" cy="2320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274638"/>
            <a:ext cx="8229600" cy="861678"/>
          </a:xfrm>
        </p:spPr>
        <p:txBody>
          <a:bodyPr>
            <a:normAutofit/>
          </a:bodyPr>
          <a:lstStyle/>
          <a:p>
            <a:r>
              <a:rPr lang="en-US" sz="3600" dirty="0" smtClean="0">
                <a:solidFill>
                  <a:srgbClr val="3366FF"/>
                </a:solidFill>
                <a:latin typeface="Courier"/>
                <a:cs typeface="Courier"/>
              </a:rPr>
              <a:t>if</a:t>
            </a:r>
            <a:r>
              <a:rPr lang="en-US" sz="3600" dirty="0" smtClean="0">
                <a:latin typeface="Courier"/>
                <a:cs typeface="Courier"/>
              </a:rPr>
              <a:t> </a:t>
            </a:r>
            <a:r>
              <a:rPr lang="en-US" sz="3600" dirty="0" smtClean="0"/>
              <a:t>Statements</a:t>
            </a:r>
            <a:endParaRPr lang="en-US" sz="3600" dirty="0"/>
          </a:p>
        </p:txBody>
      </p:sp>
      <p:sp>
        <p:nvSpPr>
          <p:cNvPr id="3" name="Content Placeholder 2"/>
          <p:cNvSpPr>
            <a:spLocks noGrp="1"/>
          </p:cNvSpPr>
          <p:nvPr>
            <p:ph idx="1"/>
          </p:nvPr>
        </p:nvSpPr>
        <p:spPr>
          <a:xfrm>
            <a:off x="251267" y="1305101"/>
            <a:ext cx="8686800" cy="4525963"/>
          </a:xfrm>
        </p:spPr>
        <p:txBody>
          <a:bodyPr>
            <a:normAutofit lnSpcReduction="10000"/>
          </a:bodyPr>
          <a:lstStyle/>
          <a:p>
            <a:pPr marL="0" indent="0">
              <a:buNone/>
            </a:pPr>
            <a:r>
              <a:rPr lang="en-US" sz="2400" dirty="0">
                <a:solidFill>
                  <a:srgbClr val="3366FF"/>
                </a:solidFill>
                <a:latin typeface="Courier"/>
                <a:cs typeface="Courier"/>
              </a:rPr>
              <a:t>i</a:t>
            </a:r>
            <a:r>
              <a:rPr lang="en-US" sz="2400" dirty="0" smtClean="0">
                <a:solidFill>
                  <a:srgbClr val="3366FF"/>
                </a:solidFill>
                <a:latin typeface="Courier"/>
                <a:cs typeface="Courier"/>
              </a:rPr>
              <a:t>f</a:t>
            </a:r>
            <a:r>
              <a:rPr lang="en-US" sz="2400" dirty="0" smtClean="0"/>
              <a:t> statements allow the code being run by the program to be changed (If the bump sensor is pressed, do this)</a:t>
            </a:r>
          </a:p>
          <a:p>
            <a:endParaRPr lang="en-US" dirty="0" smtClean="0"/>
          </a:p>
          <a:p>
            <a:pPr marL="0" indent="0">
              <a:buNone/>
            </a:pPr>
            <a:r>
              <a:rPr lang="en-US" sz="2600" dirty="0" smtClean="0">
                <a:solidFill>
                  <a:srgbClr val="3366FF"/>
                </a:solidFill>
                <a:latin typeface="Courier"/>
                <a:cs typeface="Courier"/>
              </a:rPr>
              <a:t>if</a:t>
            </a:r>
            <a:r>
              <a:rPr lang="en-US" sz="2600" dirty="0" smtClean="0">
                <a:latin typeface="Courier"/>
                <a:cs typeface="Courier"/>
              </a:rPr>
              <a:t> (value) </a:t>
            </a:r>
          </a:p>
          <a:p>
            <a:pPr marL="0" indent="0">
              <a:buNone/>
            </a:pPr>
            <a:r>
              <a:rPr lang="en-US" sz="2600" dirty="0" smtClean="0">
                <a:latin typeface="Courier"/>
                <a:cs typeface="Courier"/>
              </a:rPr>
              <a:t>{</a:t>
            </a:r>
          </a:p>
          <a:p>
            <a:pPr marL="0" indent="0">
              <a:buNone/>
            </a:pPr>
            <a:r>
              <a:rPr lang="en-US" sz="2600" dirty="0" smtClean="0">
                <a:latin typeface="Courier"/>
                <a:cs typeface="Courier"/>
              </a:rPr>
              <a:t>Execute </a:t>
            </a:r>
            <a:r>
              <a:rPr lang="en-US" sz="2600" dirty="0">
                <a:latin typeface="Courier"/>
                <a:cs typeface="Courier"/>
              </a:rPr>
              <a:t>this </a:t>
            </a:r>
            <a:r>
              <a:rPr lang="en-US" sz="2600" dirty="0" smtClean="0">
                <a:latin typeface="Courier"/>
                <a:cs typeface="Courier"/>
              </a:rPr>
              <a:t>line </a:t>
            </a:r>
            <a:r>
              <a:rPr lang="en-US" sz="2600" dirty="0">
                <a:latin typeface="Courier"/>
                <a:cs typeface="Courier"/>
              </a:rPr>
              <a:t>of </a:t>
            </a:r>
            <a:r>
              <a:rPr lang="en-US" sz="2600" dirty="0" smtClean="0">
                <a:latin typeface="Courier"/>
                <a:cs typeface="Courier"/>
              </a:rPr>
              <a:t>code- whatever is between curly braces</a:t>
            </a:r>
          </a:p>
          <a:p>
            <a:pPr marL="0" indent="0">
              <a:buNone/>
            </a:pPr>
            <a:r>
              <a:rPr lang="en-US" sz="2600" dirty="0" smtClean="0">
                <a:latin typeface="Courier"/>
                <a:cs typeface="Courier"/>
              </a:rPr>
              <a:t>}</a:t>
            </a:r>
          </a:p>
          <a:p>
            <a:pPr marL="0" indent="0">
              <a:buNone/>
            </a:pPr>
            <a:endParaRPr lang="en-US" sz="2600" dirty="0"/>
          </a:p>
          <a:p>
            <a:pPr marL="0" indent="0">
              <a:buNone/>
            </a:pPr>
            <a:r>
              <a:rPr lang="en-US" sz="2600" dirty="0" smtClean="0"/>
              <a:t>*You can use </a:t>
            </a:r>
            <a:r>
              <a:rPr lang="en-US" sz="2800" dirty="0">
                <a:solidFill>
                  <a:srgbClr val="3366FF"/>
                </a:solidFill>
                <a:latin typeface="Courier"/>
                <a:cs typeface="Courier"/>
              </a:rPr>
              <a:t>if</a:t>
            </a:r>
            <a:r>
              <a:rPr lang="en-US" sz="2800" dirty="0"/>
              <a:t> </a:t>
            </a:r>
            <a:r>
              <a:rPr lang="en-US" sz="2600" dirty="0" smtClean="0"/>
              <a:t>statements within a </a:t>
            </a:r>
            <a:r>
              <a:rPr lang="en-US" sz="2600" dirty="0" smtClean="0">
                <a:solidFill>
                  <a:srgbClr val="0000FF"/>
                </a:solidFill>
                <a:latin typeface="Courier"/>
                <a:cs typeface="Courier"/>
              </a:rPr>
              <a:t>while</a:t>
            </a:r>
            <a:r>
              <a:rPr lang="en-US" sz="2600" dirty="0" smtClean="0"/>
              <a:t> loop</a:t>
            </a:r>
            <a:endParaRPr lang="en-US" sz="2600" dirty="0"/>
          </a:p>
        </p:txBody>
      </p:sp>
      <p:cxnSp>
        <p:nvCxnSpPr>
          <p:cNvPr id="5" name="Straight Arrow Connector 4"/>
          <p:cNvCxnSpPr/>
          <p:nvPr/>
        </p:nvCxnSpPr>
        <p:spPr>
          <a:xfrm flipH="1" flipV="1">
            <a:off x="574844" y="3322130"/>
            <a:ext cx="2098840" cy="18039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74845" y="4318000"/>
            <a:ext cx="2580102" cy="1336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p:nvSpPr>
        <p:spPr>
          <a:xfrm>
            <a:off x="457200" y="-25241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chemeClr val="tx1"/>
                </a:solidFill>
                <a:latin typeface="+mj-lt"/>
                <a:ea typeface="+mj-ea"/>
                <a:cs typeface="+mj-cs"/>
              </a:defRPr>
            </a:lvl1pPr>
          </a:lstStyle>
          <a:p>
            <a:endParaRPr lang="en-US" dirty="0"/>
          </a:p>
        </p:txBody>
      </p:sp>
      <p:grpSp>
        <p:nvGrpSpPr>
          <p:cNvPr id="8" name="Group 7"/>
          <p:cNvGrpSpPr/>
          <p:nvPr/>
        </p:nvGrpSpPr>
        <p:grpSpPr>
          <a:xfrm>
            <a:off x="1724528" y="2223631"/>
            <a:ext cx="6812486" cy="730790"/>
            <a:chOff x="3086892" y="2851223"/>
            <a:chExt cx="6812486" cy="730790"/>
          </a:xfrm>
        </p:grpSpPr>
        <p:sp>
          <p:nvSpPr>
            <p:cNvPr id="9" name="TextBox 8"/>
            <p:cNvSpPr txBox="1"/>
            <p:nvPr/>
          </p:nvSpPr>
          <p:spPr>
            <a:xfrm>
              <a:off x="5306048" y="2851223"/>
              <a:ext cx="4593330" cy="707886"/>
            </a:xfrm>
            <a:prstGeom prst="rect">
              <a:avLst/>
            </a:prstGeom>
            <a:noFill/>
          </p:spPr>
          <p:txBody>
            <a:bodyPr wrap="square" rtlCol="0">
              <a:spAutoFit/>
            </a:bodyPr>
            <a:lstStyle/>
            <a:p>
              <a:r>
                <a:rPr lang="en-US" sz="2000" dirty="0" smtClean="0">
                  <a:solidFill>
                    <a:srgbClr val="FF0000"/>
                  </a:solidFill>
                </a:rPr>
                <a:t>Just like the </a:t>
              </a:r>
              <a:r>
                <a:rPr lang="en-US" sz="2000" dirty="0" smtClean="0">
                  <a:solidFill>
                    <a:srgbClr val="0000FF"/>
                  </a:solidFill>
                  <a:latin typeface="Courier"/>
                  <a:cs typeface="Courier"/>
                </a:rPr>
                <a:t>while</a:t>
              </a:r>
              <a:r>
                <a:rPr lang="en-US" sz="2000" dirty="0" smtClean="0">
                  <a:solidFill>
                    <a:srgbClr val="FF0000"/>
                  </a:solidFill>
                </a:rPr>
                <a:t> statement no semicolon is used after the </a:t>
              </a:r>
              <a:r>
                <a:rPr lang="en-US" sz="2000" dirty="0" smtClean="0">
                  <a:solidFill>
                    <a:srgbClr val="0000FF"/>
                  </a:solidFill>
                  <a:latin typeface="Courier"/>
                  <a:cs typeface="Courier"/>
                </a:rPr>
                <a:t>if </a:t>
              </a:r>
              <a:r>
                <a:rPr lang="en-US" sz="2000" dirty="0" smtClean="0">
                  <a:solidFill>
                    <a:srgbClr val="FF0000"/>
                  </a:solidFill>
                </a:rPr>
                <a:t>statement</a:t>
              </a:r>
              <a:endParaRPr lang="en-US" sz="2000" dirty="0">
                <a:solidFill>
                  <a:srgbClr val="FF0000"/>
                </a:solidFill>
              </a:endParaRPr>
            </a:p>
          </p:txBody>
        </p:sp>
        <p:cxnSp>
          <p:nvCxnSpPr>
            <p:cNvPr id="10" name="Straight Arrow Connector 9"/>
            <p:cNvCxnSpPr>
              <a:stCxn id="9" idx="1"/>
            </p:cNvCxnSpPr>
            <p:nvPr/>
          </p:nvCxnSpPr>
          <p:spPr>
            <a:xfrm flipH="1">
              <a:off x="3086892" y="3205166"/>
              <a:ext cx="2219156" cy="37684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57271189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362832" cy="4708525"/>
          </a:xfrm>
        </p:spPr>
        <p:txBody>
          <a:bodyPr>
            <a:normAutofit fontScale="70000" lnSpcReduction="20000"/>
          </a:bodyPr>
          <a:lstStyle/>
          <a:p>
            <a:pPr marL="0" indent="0">
              <a:buNone/>
            </a:pPr>
            <a:r>
              <a:rPr lang="en-US" b="1" dirty="0" smtClean="0"/>
              <a:t>You will need a </a:t>
            </a:r>
            <a:r>
              <a:rPr lang="en-US" b="1" dirty="0"/>
              <a:t>Small Top Hat Sensor </a:t>
            </a:r>
          </a:p>
          <a:p>
            <a:pPr marL="0" indent="0">
              <a:buNone/>
            </a:pPr>
            <a:endParaRPr lang="en-US" dirty="0"/>
          </a:p>
          <a:p>
            <a:pPr marL="0" indent="0">
              <a:buNone/>
            </a:pPr>
            <a:r>
              <a:rPr lang="en-US" dirty="0" smtClean="0"/>
              <a:t>This </a:t>
            </a:r>
            <a:r>
              <a:rPr lang="en-US" dirty="0"/>
              <a:t>sensor is really a short range reflectance sensor. There is an i</a:t>
            </a:r>
            <a:r>
              <a:rPr lang="en-US" dirty="0" smtClean="0"/>
              <a:t>nfrared (IR) emitter and an IR collector in this sensor. The IR emitter sends out </a:t>
            </a:r>
            <a:r>
              <a:rPr lang="en-US" dirty="0"/>
              <a:t>IR light and the IR </a:t>
            </a:r>
            <a:r>
              <a:rPr lang="en-US" dirty="0" smtClean="0"/>
              <a:t>collector </a:t>
            </a:r>
            <a:r>
              <a:rPr lang="en-US" dirty="0"/>
              <a:t>measures how much is reflected back. </a:t>
            </a:r>
          </a:p>
          <a:p>
            <a:r>
              <a:rPr lang="en-US" dirty="0"/>
              <a:t>Amount </a:t>
            </a:r>
            <a:r>
              <a:rPr lang="en-US" dirty="0" smtClean="0"/>
              <a:t>of </a:t>
            </a:r>
            <a:r>
              <a:rPr lang="en-US" dirty="0"/>
              <a:t>IR reflected back depends on surface texture, color and distance to </a:t>
            </a:r>
            <a:r>
              <a:rPr lang="en-US" dirty="0" smtClean="0"/>
              <a:t>surface</a:t>
            </a:r>
            <a:endParaRPr lang="en-US" dirty="0"/>
          </a:p>
          <a:p>
            <a:pPr marL="0" indent="0">
              <a:buNone/>
            </a:pPr>
            <a:endParaRPr lang="en-US" b="1" dirty="0" smtClean="0"/>
          </a:p>
          <a:p>
            <a:pPr marL="0" indent="0">
              <a:buNone/>
            </a:pPr>
            <a:r>
              <a:rPr lang="en-US" b="1" dirty="0" smtClean="0"/>
              <a:t>This sensor is excellent for line following</a:t>
            </a:r>
          </a:p>
          <a:p>
            <a:r>
              <a:rPr lang="en-US" dirty="0" smtClean="0"/>
              <a:t>Black </a:t>
            </a:r>
            <a:r>
              <a:rPr lang="en-US" dirty="0"/>
              <a:t>materials typically absorb IR and reflect very little IR back, and white materials typically absorb little IR and reflect most IR </a:t>
            </a:r>
            <a:r>
              <a:rPr lang="en-US" dirty="0" smtClean="0"/>
              <a:t>back</a:t>
            </a:r>
          </a:p>
          <a:p>
            <a:pPr lvl="1">
              <a:buFont typeface="Courier New"/>
              <a:buChar char="o"/>
            </a:pPr>
            <a:r>
              <a:rPr lang="en-US" dirty="0" smtClean="0"/>
              <a:t>If </a:t>
            </a:r>
            <a:r>
              <a:rPr lang="en-US" dirty="0"/>
              <a:t>this sensor is mounted at a fixed height above a surface, it is easy to distinguish a black line from a white </a:t>
            </a:r>
            <a:r>
              <a:rPr lang="en-US" dirty="0" smtClean="0"/>
              <a:t>surface</a:t>
            </a:r>
            <a:endParaRPr lang="en-US" dirty="0"/>
          </a:p>
        </p:txBody>
      </p:sp>
      <p:pic>
        <p:nvPicPr>
          <p:cNvPr id="4" name="Picture 3"/>
          <p:cNvPicPr>
            <a:picLocks noChangeAspect="1"/>
          </p:cNvPicPr>
          <p:nvPr/>
        </p:nvPicPr>
        <p:blipFill>
          <a:blip r:embed="rId2"/>
          <a:stretch>
            <a:fillRect/>
          </a:stretch>
        </p:blipFill>
        <p:spPr>
          <a:xfrm>
            <a:off x="5083862" y="1310692"/>
            <a:ext cx="3161780" cy="1057332"/>
          </a:xfrm>
          <a:prstGeom prst="rect">
            <a:avLst/>
          </a:prstGeom>
        </p:spPr>
      </p:pic>
      <p:sp>
        <p:nvSpPr>
          <p:cNvPr id="5" name="Title 1"/>
          <p:cNvSpPr>
            <a:spLocks noGrp="1"/>
          </p:cNvSpPr>
          <p:nvPr>
            <p:ph type="title"/>
          </p:nvPr>
        </p:nvSpPr>
        <p:spPr>
          <a:xfrm>
            <a:off x="457199" y="274638"/>
            <a:ext cx="8579853" cy="1143000"/>
          </a:xfrm>
        </p:spPr>
        <p:txBody>
          <a:bodyPr>
            <a:normAutofit fontScale="90000"/>
          </a:bodyPr>
          <a:lstStyle/>
          <a:p>
            <a:r>
              <a:rPr lang="en-US" dirty="0" smtClean="0">
                <a:latin typeface="+mn-lt"/>
                <a:cs typeface="Times New Roman" charset="0"/>
              </a:rPr>
              <a:t>Line Following Activity</a:t>
            </a:r>
            <a:r>
              <a:rPr lang="en-US" sz="4000" dirty="0" smtClean="0">
                <a:latin typeface="+mn-lt"/>
                <a:cs typeface="Times New Roman" charset="0"/>
              </a:rPr>
              <a:t/>
            </a:r>
            <a:br>
              <a:rPr lang="en-US" sz="4000" dirty="0" smtClean="0">
                <a:latin typeface="+mn-lt"/>
                <a:cs typeface="Times New Roman" charset="0"/>
              </a:rPr>
            </a:br>
            <a:r>
              <a:rPr lang="en-US" sz="3100" dirty="0" smtClean="0">
                <a:latin typeface="+mn-lt"/>
                <a:cs typeface="Times New Roman" charset="0"/>
              </a:rPr>
              <a:t>Using </a:t>
            </a:r>
            <a:r>
              <a:rPr lang="en-US" sz="3100" dirty="0" smtClean="0">
                <a:solidFill>
                  <a:srgbClr val="0000FF"/>
                </a:solidFill>
                <a:latin typeface="Courier"/>
                <a:cs typeface="Courier"/>
              </a:rPr>
              <a:t>while</a:t>
            </a:r>
            <a:r>
              <a:rPr lang="en-US" sz="3100" dirty="0" smtClean="0">
                <a:latin typeface="+mn-lt"/>
                <a:cs typeface="Times New Roman" charset="0"/>
              </a:rPr>
              <a:t> and </a:t>
            </a:r>
            <a:r>
              <a:rPr lang="en-US" sz="3100" dirty="0" smtClean="0">
                <a:solidFill>
                  <a:srgbClr val="0000FF"/>
                </a:solidFill>
                <a:latin typeface="Courier"/>
                <a:cs typeface="Courier"/>
              </a:rPr>
              <a:t>if</a:t>
            </a:r>
            <a:endParaRPr lang="en-US" sz="3100" dirty="0">
              <a:solidFill>
                <a:srgbClr val="0000FF"/>
              </a:solidFill>
              <a:latin typeface="Courier"/>
              <a:cs typeface="Courier"/>
            </a:endParaRPr>
          </a:p>
        </p:txBody>
      </p:sp>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09580539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840" y="54353"/>
            <a:ext cx="7276325" cy="823828"/>
          </a:xfrm>
        </p:spPr>
        <p:txBody>
          <a:bodyPr/>
          <a:lstStyle/>
          <a:p>
            <a:r>
              <a:rPr lang="en-US" dirty="0" smtClean="0"/>
              <a:t>Reflectance Sensor</a:t>
            </a:r>
            <a:endParaRPr lang="en-US" dirty="0"/>
          </a:p>
        </p:txBody>
      </p:sp>
      <p:grpSp>
        <p:nvGrpSpPr>
          <p:cNvPr id="4" name="Group 3"/>
          <p:cNvGrpSpPr/>
          <p:nvPr/>
        </p:nvGrpSpPr>
        <p:grpSpPr>
          <a:xfrm>
            <a:off x="542114" y="3265312"/>
            <a:ext cx="6033254" cy="2878881"/>
            <a:chOff x="0" y="1584561"/>
            <a:chExt cx="9144000" cy="4738317"/>
          </a:xfrm>
        </p:grpSpPr>
        <p:sp>
          <p:nvSpPr>
            <p:cNvPr id="5" name="TextBox 27"/>
            <p:cNvSpPr txBox="1">
              <a:spLocks noChangeArrowheads="1"/>
            </p:cNvSpPr>
            <p:nvPr/>
          </p:nvSpPr>
          <p:spPr bwMode="auto">
            <a:xfrm>
              <a:off x="1206774" y="5714999"/>
              <a:ext cx="6967118" cy="607879"/>
            </a:xfrm>
            <a:prstGeom prst="rect">
              <a:avLst/>
            </a:prstGeom>
            <a:noFill/>
            <a:ln w="9525">
              <a:noFill/>
              <a:miter lim="800000"/>
              <a:headEnd/>
              <a:tailEnd/>
            </a:ln>
          </p:spPr>
          <p:txBody>
            <a:bodyPr wrap="square">
              <a:spAutoFit/>
            </a:bodyPr>
            <a:lstStyle/>
            <a:p>
              <a:pPr algn="ctr"/>
              <a:r>
                <a:rPr lang="en-US" sz="1800" dirty="0" smtClean="0">
                  <a:latin typeface="Times New Roman" pitchFamily="18" charset="0"/>
                  <a:cs typeface="Times New Roman" pitchFamily="18" charset="0"/>
                </a:rPr>
                <a:t>analog ports (0-7) and digital ports (8-15)</a:t>
              </a:r>
              <a:endParaRPr lang="en-US" sz="1800" dirty="0">
                <a:latin typeface="Times New Roman" pitchFamily="18" charset="0"/>
                <a:cs typeface="Times New Roman" pitchFamily="18" charset="0"/>
              </a:endParaRPr>
            </a:p>
          </p:txBody>
        </p:sp>
        <p:grpSp>
          <p:nvGrpSpPr>
            <p:cNvPr id="6" name="Group 5"/>
            <p:cNvGrpSpPr/>
            <p:nvPr/>
          </p:nvGrpSpPr>
          <p:grpSpPr>
            <a:xfrm>
              <a:off x="0" y="1584561"/>
              <a:ext cx="9144000" cy="4131234"/>
              <a:chOff x="0" y="1584561"/>
              <a:chExt cx="9144000" cy="4131234"/>
            </a:xfrm>
          </p:grpSpPr>
          <p:pic>
            <p:nvPicPr>
              <p:cNvPr id="7" name="Picture 6" descr="KIPRLinkFron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cxnSp>
            <p:nvCxnSpPr>
              <p:cNvPr id="8" name="Straight Arrow Connector 30"/>
              <p:cNvCxnSpPr>
                <a:cxnSpLocks noChangeShapeType="1"/>
              </p:cNvCxnSpPr>
              <p:nvPr/>
            </p:nvCxnSpPr>
            <p:spPr bwMode="auto">
              <a:xfrm rot="5400000" flipH="1" flipV="1">
                <a:off x="3313508" y="5295503"/>
                <a:ext cx="838994" cy="1589"/>
              </a:xfrm>
              <a:prstGeom prst="straightConnector1">
                <a:avLst/>
              </a:prstGeom>
              <a:noFill/>
              <a:ln w="38100">
                <a:solidFill>
                  <a:srgbClr val="FF0000"/>
                </a:solidFill>
                <a:round/>
                <a:headEnd/>
                <a:tailEnd type="arrow" w="med" len="med"/>
              </a:ln>
            </p:spPr>
          </p:cxnSp>
          <p:sp>
            <p:nvSpPr>
              <p:cNvPr id="9" name="Rectangle 8"/>
              <p:cNvSpPr/>
              <p:nvPr/>
            </p:nvSpPr>
            <p:spPr bwMode="auto">
              <a:xfrm>
                <a:off x="28765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0" name="Rectangle 9"/>
              <p:cNvSpPr/>
              <p:nvPr/>
            </p:nvSpPr>
            <p:spPr bwMode="auto">
              <a:xfrm>
                <a:off x="46291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cxnSp>
            <p:nvCxnSpPr>
              <p:cNvPr id="11" name="Straight Arrow Connector 30"/>
              <p:cNvCxnSpPr>
                <a:cxnSpLocks noChangeShapeType="1"/>
              </p:cNvCxnSpPr>
              <p:nvPr/>
            </p:nvCxnSpPr>
            <p:spPr bwMode="auto">
              <a:xfrm rot="5400000" flipH="1" flipV="1">
                <a:off x="4991100" y="5295900"/>
                <a:ext cx="838200" cy="1588"/>
              </a:xfrm>
              <a:prstGeom prst="straightConnector1">
                <a:avLst/>
              </a:prstGeom>
              <a:noFill/>
              <a:ln w="38100">
                <a:solidFill>
                  <a:srgbClr val="FF0000"/>
                </a:solidFill>
                <a:round/>
                <a:headEnd/>
                <a:tailEnd type="arrow" w="med" len="med"/>
              </a:ln>
            </p:spPr>
          </p:cxnSp>
          <p:sp>
            <p:nvSpPr>
              <p:cNvPr id="12" name="TextBox 11"/>
              <p:cNvSpPr txBox="1"/>
              <p:nvPr/>
            </p:nvSpPr>
            <p:spPr>
              <a:xfrm>
                <a:off x="6477000" y="3048000"/>
                <a:ext cx="1887890" cy="897863"/>
              </a:xfrm>
              <a:prstGeom prst="rect">
                <a:avLst/>
              </a:prstGeom>
              <a:solidFill>
                <a:schemeClr val="bg1"/>
              </a:solidFill>
              <a:ln w="38100">
                <a:solidFill>
                  <a:schemeClr val="tx1"/>
                </a:solidFill>
              </a:ln>
            </p:spPr>
            <p:txBody>
              <a:bodyPr wrap="square" rtlCol="0">
                <a:spAutoFit/>
              </a:bodyPr>
              <a:lstStyle/>
              <a:p>
                <a:pPr algn="ctr"/>
                <a:r>
                  <a:rPr lang="en-US" dirty="0" smtClean="0">
                    <a:latin typeface="Times New Roman" pitchFamily="18" charset="0"/>
                    <a:cs typeface="Times New Roman" pitchFamily="18" charset="0"/>
                  </a:rPr>
                  <a:t>Sensor plug orientation</a:t>
                </a:r>
                <a:endParaRPr lang="en-US" dirty="0">
                  <a:latin typeface="Times New Roman" pitchFamily="18" charset="0"/>
                  <a:cs typeface="Times New Roman" pitchFamily="18" charset="0"/>
                </a:endParaRPr>
              </a:p>
            </p:txBody>
          </p:sp>
          <p:grpSp>
            <p:nvGrpSpPr>
              <p:cNvPr id="13" name="Group 21"/>
              <p:cNvGrpSpPr/>
              <p:nvPr/>
            </p:nvGrpSpPr>
            <p:grpSpPr>
              <a:xfrm>
                <a:off x="6743700" y="3714750"/>
                <a:ext cx="1104900" cy="1221713"/>
                <a:chOff x="6667500" y="3657600"/>
                <a:chExt cx="1104900" cy="1221713"/>
              </a:xfrm>
            </p:grpSpPr>
            <p:pic>
              <p:nvPicPr>
                <p:cNvPr id="14" name="Picture 13" descr="sensorplug.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81800" y="3888713"/>
                  <a:ext cx="990600" cy="990600"/>
                </a:xfrm>
                <a:prstGeom prst="rect">
                  <a:avLst/>
                </a:prstGeom>
              </p:spPr>
            </p:pic>
            <p:sp>
              <p:nvSpPr>
                <p:cNvPr id="15" name="Rectangle 14"/>
                <p:cNvSpPr/>
                <p:nvPr/>
              </p:nvSpPr>
              <p:spPr bwMode="auto">
                <a:xfrm>
                  <a:off x="6667500" y="3657600"/>
                  <a:ext cx="5715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grpSp>
      </p:grpSp>
      <p:sp>
        <p:nvSpPr>
          <p:cNvPr id="17" name="TextBox 16"/>
          <p:cNvSpPr txBox="1"/>
          <p:nvPr/>
        </p:nvSpPr>
        <p:spPr>
          <a:xfrm>
            <a:off x="542113" y="1011865"/>
            <a:ext cx="7805156" cy="1938992"/>
          </a:xfrm>
          <a:prstGeom prst="rect">
            <a:avLst/>
          </a:prstGeom>
          <a:noFill/>
        </p:spPr>
        <p:txBody>
          <a:bodyPr wrap="square" rtlCol="0">
            <a:spAutoFit/>
          </a:bodyPr>
          <a:lstStyle/>
          <a:p>
            <a:pPr marL="457200" indent="-457200">
              <a:buFont typeface="+mj-lt"/>
              <a:buAutoNum type="arabicPeriod"/>
            </a:pPr>
            <a:r>
              <a:rPr lang="en-US" sz="2400" dirty="0" smtClean="0"/>
              <a:t>This is an </a:t>
            </a:r>
            <a:r>
              <a:rPr lang="en-US" sz="2400" dirty="0" smtClean="0">
                <a:latin typeface="Courier"/>
                <a:cs typeface="Courier"/>
              </a:rPr>
              <a:t>analog(10) </a:t>
            </a:r>
            <a:r>
              <a:rPr lang="en-US" sz="2400" dirty="0" smtClean="0"/>
              <a:t>sensor so plug it into any of your analog ports</a:t>
            </a:r>
          </a:p>
          <a:p>
            <a:pPr marL="914400" lvl="1" indent="-457200">
              <a:buFont typeface="Arial"/>
              <a:buChar char="•"/>
            </a:pPr>
            <a:r>
              <a:rPr lang="en-US" sz="2400" dirty="0" smtClean="0"/>
              <a:t>Values will be between 0-1023</a:t>
            </a:r>
          </a:p>
          <a:p>
            <a:pPr marL="457200" indent="-457200">
              <a:buFont typeface="+mj-lt"/>
              <a:buAutoNum type="arabicPeriod"/>
            </a:pPr>
            <a:r>
              <a:rPr lang="en-US" sz="2400" dirty="0" smtClean="0"/>
              <a:t>Mount the sensor on the front of your robot so that it is pointing to the ground and ~1/8” from the surface</a:t>
            </a:r>
            <a:endParaRPr lang="en-US" sz="2400" dirty="0"/>
          </a:p>
        </p:txBody>
      </p:sp>
      <p:grpSp>
        <p:nvGrpSpPr>
          <p:cNvPr id="24" name="Group 23"/>
          <p:cNvGrpSpPr/>
          <p:nvPr/>
        </p:nvGrpSpPr>
        <p:grpSpPr>
          <a:xfrm>
            <a:off x="7801152" y="132171"/>
            <a:ext cx="1342848" cy="3580313"/>
            <a:chOff x="7801152" y="559785"/>
            <a:chExt cx="1342848" cy="3580313"/>
          </a:xfrm>
        </p:grpSpPr>
        <p:pic>
          <p:nvPicPr>
            <p:cNvPr id="18" name="Picture 17"/>
            <p:cNvPicPr>
              <a:picLocks noChangeAspect="1"/>
            </p:cNvPicPr>
            <p:nvPr/>
          </p:nvPicPr>
          <p:blipFill>
            <a:blip r:embed="rId4"/>
            <a:stretch>
              <a:fillRect/>
            </a:stretch>
          </p:blipFill>
          <p:spPr>
            <a:xfrm rot="15758160">
              <a:off x="6836177" y="1612009"/>
              <a:ext cx="3161780" cy="1057332"/>
            </a:xfrm>
            <a:prstGeom prst="rect">
              <a:avLst/>
            </a:prstGeom>
          </p:spPr>
        </p:pic>
        <p:cxnSp>
          <p:nvCxnSpPr>
            <p:cNvPr id="20" name="Straight Connector 19"/>
            <p:cNvCxnSpPr/>
            <p:nvPr/>
          </p:nvCxnSpPr>
          <p:spPr>
            <a:xfrm flipV="1">
              <a:off x="7801152" y="3770766"/>
              <a:ext cx="1342848" cy="25916"/>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063470" y="3770766"/>
              <a:ext cx="1080529" cy="369332"/>
            </a:xfrm>
            <a:prstGeom prst="rect">
              <a:avLst/>
            </a:prstGeom>
            <a:noFill/>
          </p:spPr>
          <p:txBody>
            <a:bodyPr wrap="square" rtlCol="0">
              <a:spAutoFit/>
            </a:bodyPr>
            <a:lstStyle/>
            <a:p>
              <a:r>
                <a:rPr lang="en-US" dirty="0" smtClean="0"/>
                <a:t>Surface</a:t>
              </a:r>
              <a:endParaRPr lang="en-US" dirty="0"/>
            </a:p>
          </p:txBody>
        </p:sp>
      </p:grpSp>
      <p:cxnSp>
        <p:nvCxnSpPr>
          <p:cNvPr id="23" name="Straight Arrow Connector 22"/>
          <p:cNvCxnSpPr/>
          <p:nvPr/>
        </p:nvCxnSpPr>
        <p:spPr>
          <a:xfrm>
            <a:off x="4872480" y="2950857"/>
            <a:ext cx="3243685" cy="3144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6452675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Plug in Your Reflectance Sensor</a:t>
            </a:r>
            <a:endParaRPr lang="en-US" sz="1400" dirty="0"/>
          </a:p>
        </p:txBody>
      </p:sp>
      <p:grpSp>
        <p:nvGrpSpPr>
          <p:cNvPr id="28" name="Group 27"/>
          <p:cNvGrpSpPr/>
          <p:nvPr/>
        </p:nvGrpSpPr>
        <p:grpSpPr>
          <a:xfrm>
            <a:off x="144269" y="1732756"/>
            <a:ext cx="6219388" cy="3974033"/>
            <a:chOff x="291447" y="1732756"/>
            <a:chExt cx="6806352" cy="4257437"/>
          </a:xfrm>
        </p:grpSpPr>
        <p:grpSp>
          <p:nvGrpSpPr>
            <p:cNvPr id="4" name="Group 3"/>
            <p:cNvGrpSpPr/>
            <p:nvPr/>
          </p:nvGrpSpPr>
          <p:grpSpPr>
            <a:xfrm>
              <a:off x="1543915" y="1732756"/>
              <a:ext cx="5553884" cy="3862203"/>
              <a:chOff x="-19051" y="1584561"/>
              <a:chExt cx="9436725" cy="4568066"/>
            </a:xfrm>
          </p:grpSpPr>
          <p:sp>
            <p:nvSpPr>
              <p:cNvPr id="5" name="TextBox 27"/>
              <p:cNvSpPr txBox="1">
                <a:spLocks noChangeArrowheads="1"/>
              </p:cNvSpPr>
              <p:nvPr/>
            </p:nvSpPr>
            <p:spPr bwMode="auto">
              <a:xfrm>
                <a:off x="-19051" y="5715795"/>
                <a:ext cx="9436725" cy="436832"/>
              </a:xfrm>
              <a:prstGeom prst="rect">
                <a:avLst/>
              </a:prstGeom>
              <a:noFill/>
              <a:ln w="9525">
                <a:noFill/>
                <a:miter lim="800000"/>
                <a:headEnd/>
                <a:tailEnd/>
              </a:ln>
            </p:spPr>
            <p:txBody>
              <a:bodyPr wrap="square">
                <a:spAutoFit/>
              </a:bodyPr>
              <a:lstStyle/>
              <a:p>
                <a:pPr algn="ctr"/>
                <a:r>
                  <a:rPr lang="en-US" sz="1800" dirty="0" smtClean="0">
                    <a:latin typeface="Times New Roman" pitchFamily="18" charset="0"/>
                    <a:cs typeface="Times New Roman" pitchFamily="18" charset="0"/>
                  </a:rPr>
                  <a:t>analog ports (0-7) and digital ports (8-15)</a:t>
                </a:r>
                <a:endParaRPr lang="en-US" sz="1800" dirty="0">
                  <a:latin typeface="Times New Roman" pitchFamily="18" charset="0"/>
                  <a:cs typeface="Times New Roman" pitchFamily="18" charset="0"/>
                </a:endParaRPr>
              </a:p>
            </p:txBody>
          </p:sp>
          <p:grpSp>
            <p:nvGrpSpPr>
              <p:cNvPr id="6" name="Group 5"/>
              <p:cNvGrpSpPr/>
              <p:nvPr/>
            </p:nvGrpSpPr>
            <p:grpSpPr>
              <a:xfrm>
                <a:off x="0" y="1584561"/>
                <a:ext cx="9144000" cy="4131234"/>
                <a:chOff x="0" y="1584561"/>
                <a:chExt cx="9144000" cy="4131234"/>
              </a:xfrm>
            </p:grpSpPr>
            <p:pic>
              <p:nvPicPr>
                <p:cNvPr id="7" name="Picture 6" descr="KIPRLinkFront.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cxnSp>
              <p:nvCxnSpPr>
                <p:cNvPr id="8" name="Straight Arrow Connector 30"/>
                <p:cNvCxnSpPr>
                  <a:cxnSpLocks noChangeShapeType="1"/>
                </p:cNvCxnSpPr>
                <p:nvPr/>
              </p:nvCxnSpPr>
              <p:spPr bwMode="auto">
                <a:xfrm rot="5400000" flipH="1" flipV="1">
                  <a:off x="3313508" y="5295503"/>
                  <a:ext cx="838994" cy="1589"/>
                </a:xfrm>
                <a:prstGeom prst="straightConnector1">
                  <a:avLst/>
                </a:prstGeom>
                <a:noFill/>
                <a:ln w="38100">
                  <a:solidFill>
                    <a:srgbClr val="FF0000"/>
                  </a:solidFill>
                  <a:round/>
                  <a:headEnd/>
                  <a:tailEnd type="arrow" w="med" len="med"/>
                </a:ln>
              </p:spPr>
            </p:cxnSp>
            <p:sp>
              <p:nvSpPr>
                <p:cNvPr id="9" name="Rectangle 8"/>
                <p:cNvSpPr/>
                <p:nvPr/>
              </p:nvSpPr>
              <p:spPr bwMode="auto">
                <a:xfrm>
                  <a:off x="28765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0" name="Rectangle 9"/>
                <p:cNvSpPr/>
                <p:nvPr/>
              </p:nvSpPr>
              <p:spPr bwMode="auto">
                <a:xfrm>
                  <a:off x="46291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cxnSp>
              <p:nvCxnSpPr>
                <p:cNvPr id="11" name="Straight Arrow Connector 30"/>
                <p:cNvCxnSpPr>
                  <a:cxnSpLocks noChangeShapeType="1"/>
                </p:cNvCxnSpPr>
                <p:nvPr/>
              </p:nvCxnSpPr>
              <p:spPr bwMode="auto">
                <a:xfrm rot="5400000" flipH="1" flipV="1">
                  <a:off x="4991100" y="5295900"/>
                  <a:ext cx="838200" cy="1588"/>
                </a:xfrm>
                <a:prstGeom prst="straightConnector1">
                  <a:avLst/>
                </a:prstGeom>
                <a:noFill/>
                <a:ln w="38100">
                  <a:solidFill>
                    <a:srgbClr val="FF0000"/>
                  </a:solidFill>
                  <a:round/>
                  <a:headEnd/>
                  <a:tailEnd type="arrow" w="med" len="med"/>
                </a:ln>
              </p:spPr>
            </p:cxnSp>
            <p:grpSp>
              <p:nvGrpSpPr>
                <p:cNvPr id="13" name="Group 21"/>
                <p:cNvGrpSpPr/>
                <p:nvPr/>
              </p:nvGrpSpPr>
              <p:grpSpPr>
                <a:xfrm>
                  <a:off x="6743700" y="3657600"/>
                  <a:ext cx="1028700" cy="1047750"/>
                  <a:chOff x="6667500" y="3600450"/>
                  <a:chExt cx="1028700" cy="1047750"/>
                </a:xfrm>
              </p:grpSpPr>
              <p:sp>
                <p:nvSpPr>
                  <p:cNvPr id="15" name="Rectangle 14"/>
                  <p:cNvSpPr/>
                  <p:nvPr/>
                </p:nvSpPr>
                <p:spPr bwMode="auto">
                  <a:xfrm>
                    <a:off x="6667500" y="3657600"/>
                    <a:ext cx="5715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6" name="Rectangle 15"/>
                  <p:cNvSpPr/>
                  <p:nvPr/>
                </p:nvSpPr>
                <p:spPr bwMode="auto">
                  <a:xfrm>
                    <a:off x="6705600" y="3600450"/>
                    <a:ext cx="990600" cy="76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grpSp>
        </p:grpSp>
        <p:sp>
          <p:nvSpPr>
            <p:cNvPr id="17" name="Rounded Rectangle 16"/>
            <p:cNvSpPr/>
            <p:nvPr/>
          </p:nvSpPr>
          <p:spPr>
            <a:xfrm>
              <a:off x="291447" y="4851624"/>
              <a:ext cx="1752390" cy="1138569"/>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Plug your IR  sensor into analog port 0</a:t>
              </a:r>
              <a:endParaRPr lang="en-US" sz="2000" dirty="0">
                <a:solidFill>
                  <a:srgbClr val="FF0000"/>
                </a:solidFill>
              </a:endParaRPr>
            </a:p>
          </p:txBody>
        </p:sp>
        <p:sp>
          <p:nvSpPr>
            <p:cNvPr id="3" name="Rectangle 2"/>
            <p:cNvSpPr/>
            <p:nvPr/>
          </p:nvSpPr>
          <p:spPr>
            <a:xfrm>
              <a:off x="5362992" y="2772232"/>
              <a:ext cx="1573739" cy="19100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latin typeface="Times New Roman" pitchFamily="18" charset="0"/>
                  <a:cs typeface="Times New Roman" pitchFamily="18" charset="0"/>
                </a:rPr>
                <a:t>Sensor plug orientation</a:t>
              </a:r>
            </a:p>
            <a:p>
              <a:pPr algn="ctr"/>
              <a:endParaRPr lang="en-US" dirty="0"/>
            </a:p>
          </p:txBody>
        </p:sp>
        <p:cxnSp>
          <p:nvCxnSpPr>
            <p:cNvPr id="19" name="Straight Arrow Connector 30"/>
            <p:cNvCxnSpPr>
              <a:cxnSpLocks noChangeShapeType="1"/>
            </p:cNvCxnSpPr>
            <p:nvPr/>
          </p:nvCxnSpPr>
          <p:spPr bwMode="auto">
            <a:xfrm flipV="1">
              <a:off x="2063582" y="4016967"/>
              <a:ext cx="1265844" cy="1403942"/>
            </a:xfrm>
            <a:prstGeom prst="straightConnector1">
              <a:avLst/>
            </a:prstGeom>
            <a:noFill/>
            <a:ln w="38100">
              <a:solidFill>
                <a:srgbClr val="FF0000"/>
              </a:solidFill>
              <a:prstDash val="sysDash"/>
              <a:round/>
              <a:headEnd/>
              <a:tailEnd type="arrow" w="med" len="med"/>
            </a:ln>
          </p:spPr>
        </p:cxnSp>
        <p:grpSp>
          <p:nvGrpSpPr>
            <p:cNvPr id="27" name="Group 26"/>
            <p:cNvGrpSpPr/>
            <p:nvPr/>
          </p:nvGrpSpPr>
          <p:grpSpPr>
            <a:xfrm>
              <a:off x="5462743" y="3523551"/>
              <a:ext cx="1333494" cy="715315"/>
              <a:chOff x="7583637" y="2645321"/>
              <a:chExt cx="1333494" cy="715315"/>
            </a:xfrm>
          </p:grpSpPr>
          <p:cxnSp>
            <p:nvCxnSpPr>
              <p:cNvPr id="21" name="Straight Connector 20"/>
              <p:cNvCxnSpPr/>
              <p:nvPr/>
            </p:nvCxnSpPr>
            <p:spPr>
              <a:xfrm>
                <a:off x="7583637" y="2732233"/>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583637" y="3099722"/>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583637" y="3314419"/>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7958660" y="2647742"/>
                <a:ext cx="245576" cy="71047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rapezoid 25"/>
              <p:cNvSpPr/>
              <p:nvPr/>
            </p:nvSpPr>
            <p:spPr>
              <a:xfrm rot="5400000">
                <a:off x="8204236" y="2647742"/>
                <a:ext cx="715315" cy="710474"/>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29" name="Picture 28" descr="IMG_478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6887034" y="1539059"/>
            <a:ext cx="1714718" cy="1944752"/>
          </a:xfrm>
          <a:prstGeom prst="rect">
            <a:avLst/>
          </a:prstGeom>
        </p:spPr>
      </p:pic>
      <p:pic>
        <p:nvPicPr>
          <p:cNvPr id="30" name="Content Placeholder 3" descr="IMG_4781.JPG"/>
          <p:cNvPicPr>
            <a:picLocks noGrp="1" noChangeAspect="1"/>
          </p:cNvPicPr>
          <p:nvPr>
            <p:ph idx="1"/>
          </p:nvPr>
        </p:nvPicPr>
        <p:blipFill rotWithShape="1">
          <a:blip r:embed="rId5" cstate="print">
            <a:extLst>
              <a:ext uri="{28A0092B-C50C-407E-A947-70E740481C1C}">
                <a14:useLocalDpi xmlns:a14="http://schemas.microsoft.com/office/drawing/2010/main"/>
              </a:ext>
            </a:extLst>
          </a:blip>
          <a:srcRect/>
          <a:stretch/>
        </p:blipFill>
        <p:spPr>
          <a:xfrm>
            <a:off x="6772018" y="3421941"/>
            <a:ext cx="1944752" cy="2039295"/>
          </a:xfrm>
        </p:spPr>
      </p:pic>
      <p:pic>
        <p:nvPicPr>
          <p:cNvPr id="31" name="Picture 30"/>
          <p:cNvPicPr>
            <a:picLocks noChangeAspect="1"/>
          </p:cNvPicPr>
          <p:nvPr/>
        </p:nvPicPr>
        <p:blipFill>
          <a:blip r:embed="rId6"/>
          <a:stretch>
            <a:fillRect/>
          </a:stretch>
        </p:blipFill>
        <p:spPr>
          <a:xfrm rot="21013946">
            <a:off x="2274859" y="5300226"/>
            <a:ext cx="3161780" cy="1057332"/>
          </a:xfrm>
          <a:prstGeom prst="rect">
            <a:avLst/>
          </a:prstGeom>
        </p:spPr>
      </p:pic>
      <p:pic>
        <p:nvPicPr>
          <p:cNvPr id="32" name="Picture 31" descr="student activity.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788911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58" y="0"/>
            <a:ext cx="8229600" cy="1143000"/>
          </a:xfrm>
        </p:spPr>
        <p:txBody>
          <a:bodyPr>
            <a:normAutofit/>
          </a:bodyPr>
          <a:lstStyle/>
          <a:p>
            <a:r>
              <a:rPr lang="en-US" sz="3200" dirty="0" smtClean="0"/>
              <a:t>Reading Sensor Values From the Sensor List</a:t>
            </a:r>
            <a:endParaRPr lang="en-US" sz="3200" dirty="0"/>
          </a:p>
        </p:txBody>
      </p:sp>
      <p:sp>
        <p:nvSpPr>
          <p:cNvPr id="6" name="Content Placeholder 5"/>
          <p:cNvSpPr>
            <a:spLocks noGrp="1"/>
          </p:cNvSpPr>
          <p:nvPr>
            <p:ph idx="1"/>
          </p:nvPr>
        </p:nvSpPr>
        <p:spPr>
          <a:xfrm>
            <a:off x="457199" y="928635"/>
            <a:ext cx="8729339" cy="1100662"/>
          </a:xfrm>
        </p:spPr>
        <p:txBody>
          <a:bodyPr>
            <a:noAutofit/>
          </a:bodyPr>
          <a:lstStyle/>
          <a:p>
            <a:pPr marL="0" indent="0">
              <a:buNone/>
            </a:pPr>
            <a:r>
              <a:rPr lang="en-US" sz="2400" dirty="0" smtClean="0"/>
              <a:t>You can access the Sensor </a:t>
            </a:r>
            <a:r>
              <a:rPr lang="en-US" sz="2400" dirty="0"/>
              <a:t>V</a:t>
            </a:r>
            <a:r>
              <a:rPr lang="en-US" sz="2400" dirty="0" smtClean="0"/>
              <a:t>alues from the Sensor </a:t>
            </a:r>
            <a:r>
              <a:rPr lang="en-US" sz="2400" dirty="0"/>
              <a:t>L</a:t>
            </a:r>
            <a:r>
              <a:rPr lang="en-US" sz="2400" dirty="0" smtClean="0"/>
              <a:t>ist on your Link</a:t>
            </a:r>
          </a:p>
          <a:p>
            <a:pPr lvl="1">
              <a:buFont typeface="Arial"/>
              <a:buChar char="•"/>
            </a:pPr>
            <a:r>
              <a:rPr lang="en-US" sz="2400" dirty="0" smtClean="0"/>
              <a:t>This is very helpful to get readings from all of the sensors you are using, and then you can then use the values in your code</a:t>
            </a:r>
            <a:endParaRPr lang="en-US" sz="2400" dirty="0"/>
          </a:p>
        </p:txBody>
      </p:sp>
      <p:grpSp>
        <p:nvGrpSpPr>
          <p:cNvPr id="19" name="Group 18"/>
          <p:cNvGrpSpPr/>
          <p:nvPr/>
        </p:nvGrpSpPr>
        <p:grpSpPr>
          <a:xfrm>
            <a:off x="279331" y="2282679"/>
            <a:ext cx="8582647" cy="3539322"/>
            <a:chOff x="279332" y="2828049"/>
            <a:chExt cx="8582647" cy="3539322"/>
          </a:xfrm>
        </p:grpSpPr>
        <p:pic>
          <p:nvPicPr>
            <p:cNvPr id="7" name="Picture 6" descr="IMG_4770.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9332" y="2828049"/>
              <a:ext cx="3892596" cy="3108131"/>
            </a:xfrm>
            <a:prstGeom prst="rect">
              <a:avLst/>
            </a:prstGeom>
          </p:spPr>
        </p:pic>
        <p:pic>
          <p:nvPicPr>
            <p:cNvPr id="8" name="Picture 7" descr="IMG_477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42795" y="2828049"/>
              <a:ext cx="4119184" cy="3108131"/>
            </a:xfrm>
            <a:prstGeom prst="rect">
              <a:avLst/>
            </a:prstGeom>
          </p:spPr>
        </p:pic>
        <p:sp>
          <p:nvSpPr>
            <p:cNvPr id="9" name="Rounded Rectangle 8"/>
            <p:cNvSpPr/>
            <p:nvPr/>
          </p:nvSpPr>
          <p:spPr>
            <a:xfrm>
              <a:off x="457200" y="6035691"/>
              <a:ext cx="2430379"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Select Sensor List</a:t>
              </a:r>
              <a:endParaRPr lang="en-US" sz="2000" dirty="0">
                <a:solidFill>
                  <a:srgbClr val="FF0000"/>
                </a:solidFill>
              </a:endParaRPr>
            </a:p>
          </p:txBody>
        </p:sp>
        <p:cxnSp>
          <p:nvCxnSpPr>
            <p:cNvPr id="10" name="Straight Arrow Connector 30"/>
            <p:cNvCxnSpPr>
              <a:cxnSpLocks noChangeShapeType="1"/>
              <a:stCxn id="9" idx="0"/>
            </p:cNvCxnSpPr>
            <p:nvPr/>
          </p:nvCxnSpPr>
          <p:spPr bwMode="auto">
            <a:xfrm flipV="1">
              <a:off x="1672390" y="4379776"/>
              <a:ext cx="1320258" cy="1655915"/>
            </a:xfrm>
            <a:prstGeom prst="straightConnector1">
              <a:avLst/>
            </a:prstGeom>
            <a:noFill/>
            <a:ln w="38100">
              <a:solidFill>
                <a:srgbClr val="FF0000"/>
              </a:solidFill>
              <a:prstDash val="sysDash"/>
              <a:round/>
              <a:headEnd/>
              <a:tailEnd type="arrow" w="med" len="med"/>
            </a:ln>
          </p:spPr>
        </p:cxnSp>
        <p:sp>
          <p:nvSpPr>
            <p:cNvPr id="12" name="Rounded Rectangle 11"/>
            <p:cNvSpPr/>
            <p:nvPr/>
          </p:nvSpPr>
          <p:spPr>
            <a:xfrm>
              <a:off x="4742795" y="6028348"/>
              <a:ext cx="1771256"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Sensor Ports</a:t>
              </a:r>
              <a:endParaRPr lang="en-US" sz="2000" dirty="0">
                <a:solidFill>
                  <a:srgbClr val="FF0000"/>
                </a:solidFill>
              </a:endParaRPr>
            </a:p>
          </p:txBody>
        </p:sp>
        <p:cxnSp>
          <p:nvCxnSpPr>
            <p:cNvPr id="13" name="Straight Arrow Connector 30"/>
            <p:cNvCxnSpPr>
              <a:cxnSpLocks noChangeShapeType="1"/>
              <a:stCxn id="12" idx="0"/>
            </p:cNvCxnSpPr>
            <p:nvPr/>
          </p:nvCxnSpPr>
          <p:spPr bwMode="auto">
            <a:xfrm flipV="1">
              <a:off x="5628423" y="3834356"/>
              <a:ext cx="79506" cy="2193992"/>
            </a:xfrm>
            <a:prstGeom prst="straightConnector1">
              <a:avLst/>
            </a:prstGeom>
            <a:noFill/>
            <a:ln w="38100">
              <a:solidFill>
                <a:srgbClr val="FF0000"/>
              </a:solidFill>
              <a:prstDash val="sysDash"/>
              <a:round/>
              <a:headEnd/>
              <a:tailEnd type="arrow" w="med" len="med"/>
            </a:ln>
          </p:spPr>
        </p:cxnSp>
        <p:sp>
          <p:nvSpPr>
            <p:cNvPr id="14" name="Rounded Rectangle 13"/>
            <p:cNvSpPr/>
            <p:nvPr/>
          </p:nvSpPr>
          <p:spPr>
            <a:xfrm>
              <a:off x="6630903" y="6035691"/>
              <a:ext cx="1771256" cy="33168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Sensor Values</a:t>
              </a:r>
              <a:endParaRPr lang="en-US" sz="2000" dirty="0">
                <a:solidFill>
                  <a:srgbClr val="FF0000"/>
                </a:solidFill>
              </a:endParaRPr>
            </a:p>
          </p:txBody>
        </p:sp>
        <p:cxnSp>
          <p:nvCxnSpPr>
            <p:cNvPr id="15" name="Straight Arrow Connector 30"/>
            <p:cNvCxnSpPr>
              <a:cxnSpLocks noChangeShapeType="1"/>
              <a:stCxn id="14" idx="0"/>
            </p:cNvCxnSpPr>
            <p:nvPr/>
          </p:nvCxnSpPr>
          <p:spPr bwMode="auto">
            <a:xfrm flipH="1" flipV="1">
              <a:off x="6890391" y="4131591"/>
              <a:ext cx="626140" cy="1904100"/>
            </a:xfrm>
            <a:prstGeom prst="straightConnector1">
              <a:avLst/>
            </a:prstGeom>
            <a:noFill/>
            <a:ln w="38100">
              <a:solidFill>
                <a:srgbClr val="FF0000"/>
              </a:solidFill>
              <a:prstDash val="sysDash"/>
              <a:round/>
              <a:headEnd/>
              <a:tailEnd type="arrow" w="med" len="med"/>
            </a:ln>
          </p:spPr>
        </p:cxnSp>
      </p:grpSp>
      <p:pic>
        <p:nvPicPr>
          <p:cNvPr id="16" name="Picture 15"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6641825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7952"/>
            <a:ext cx="8229600" cy="1143000"/>
          </a:xfrm>
        </p:spPr>
        <p:txBody>
          <a:bodyPr>
            <a:normAutofit/>
          </a:bodyPr>
          <a:lstStyle/>
          <a:p>
            <a:r>
              <a:rPr lang="en-US" sz="3200" dirty="0" smtClean="0"/>
              <a:t>Reading Sensor Values From the Sensor List</a:t>
            </a:r>
            <a:endParaRPr lang="en-US" sz="3200" dirty="0"/>
          </a:p>
        </p:txBody>
      </p:sp>
      <p:sp>
        <p:nvSpPr>
          <p:cNvPr id="6" name="Content Placeholder 5"/>
          <p:cNvSpPr>
            <a:spLocks noGrp="1"/>
          </p:cNvSpPr>
          <p:nvPr>
            <p:ph idx="1"/>
          </p:nvPr>
        </p:nvSpPr>
        <p:spPr>
          <a:xfrm>
            <a:off x="914400" y="754522"/>
            <a:ext cx="8579138" cy="1100662"/>
          </a:xfrm>
        </p:spPr>
        <p:txBody>
          <a:bodyPr>
            <a:normAutofit fontScale="70000" lnSpcReduction="20000"/>
          </a:bodyPr>
          <a:lstStyle/>
          <a:p>
            <a:pPr marL="0" indent="0">
              <a:buNone/>
            </a:pPr>
            <a:r>
              <a:rPr lang="en-US" dirty="0" smtClean="0"/>
              <a:t>With the IR sensor plugged into analog port #0</a:t>
            </a:r>
          </a:p>
          <a:p>
            <a:r>
              <a:rPr lang="en-US" dirty="0" smtClean="0"/>
              <a:t>Over a white surface the value is (56)</a:t>
            </a:r>
          </a:p>
          <a:p>
            <a:r>
              <a:rPr lang="en-US" dirty="0" smtClean="0"/>
              <a:t>Over a black surface the value is (863)</a:t>
            </a:r>
            <a:endParaRPr lang="en-US" dirty="0"/>
          </a:p>
        </p:txBody>
      </p:sp>
      <p:grpSp>
        <p:nvGrpSpPr>
          <p:cNvPr id="13" name="Group 12"/>
          <p:cNvGrpSpPr/>
          <p:nvPr/>
        </p:nvGrpSpPr>
        <p:grpSpPr>
          <a:xfrm>
            <a:off x="314075" y="1962131"/>
            <a:ext cx="8502774" cy="3828468"/>
            <a:chOff x="314076" y="2470253"/>
            <a:chExt cx="8502774" cy="3828468"/>
          </a:xfrm>
        </p:grpSpPr>
        <p:pic>
          <p:nvPicPr>
            <p:cNvPr id="4" name="Picture 3" descr="IMG_4783.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789476" y="1994853"/>
              <a:ext cx="2882332" cy="3833132"/>
            </a:xfrm>
            <a:prstGeom prst="rect">
              <a:avLst/>
            </a:prstGeom>
          </p:spPr>
        </p:pic>
        <p:pic>
          <p:nvPicPr>
            <p:cNvPr id="7" name="Picture 6" descr="IMG_4784.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09921" y="2470254"/>
              <a:ext cx="4306929" cy="2882332"/>
            </a:xfrm>
            <a:prstGeom prst="rect">
              <a:avLst/>
            </a:prstGeom>
          </p:spPr>
        </p:pic>
        <p:grpSp>
          <p:nvGrpSpPr>
            <p:cNvPr id="19" name="Group 18"/>
            <p:cNvGrpSpPr/>
            <p:nvPr/>
          </p:nvGrpSpPr>
          <p:grpSpPr>
            <a:xfrm>
              <a:off x="457201" y="3212341"/>
              <a:ext cx="3279961" cy="3086380"/>
              <a:chOff x="4944077" y="-23789"/>
              <a:chExt cx="3279961" cy="3086380"/>
            </a:xfrm>
          </p:grpSpPr>
          <p:sp>
            <p:nvSpPr>
              <p:cNvPr id="9" name="Rounded Rectangle 8"/>
              <p:cNvSpPr/>
              <p:nvPr/>
            </p:nvSpPr>
            <p:spPr>
              <a:xfrm>
                <a:off x="4944077" y="2730910"/>
                <a:ext cx="3279961" cy="33168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 Value of 863 (Black Surface)</a:t>
                </a:r>
                <a:endParaRPr lang="en-US" sz="2000" dirty="0">
                  <a:solidFill>
                    <a:srgbClr val="FF0000"/>
                  </a:solidFill>
                </a:endParaRPr>
              </a:p>
            </p:txBody>
          </p:sp>
          <p:cxnSp>
            <p:nvCxnSpPr>
              <p:cNvPr id="10" name="Straight Arrow Connector 30"/>
              <p:cNvCxnSpPr>
                <a:cxnSpLocks noChangeShapeType="1"/>
              </p:cNvCxnSpPr>
              <p:nvPr/>
            </p:nvCxnSpPr>
            <p:spPr bwMode="auto">
              <a:xfrm flipV="1">
                <a:off x="6578693" y="-23789"/>
                <a:ext cx="0" cy="2754699"/>
              </a:xfrm>
              <a:prstGeom prst="straightConnector1">
                <a:avLst/>
              </a:prstGeom>
              <a:noFill/>
              <a:ln w="38100">
                <a:solidFill>
                  <a:srgbClr val="FF0000"/>
                </a:solidFill>
                <a:prstDash val="sysDash"/>
                <a:round/>
                <a:headEnd/>
                <a:tailEnd type="arrow" w="med" len="med"/>
              </a:ln>
            </p:spPr>
          </p:cxnSp>
        </p:grpSp>
        <p:grpSp>
          <p:nvGrpSpPr>
            <p:cNvPr id="16" name="Group 15"/>
            <p:cNvGrpSpPr/>
            <p:nvPr/>
          </p:nvGrpSpPr>
          <p:grpSpPr>
            <a:xfrm>
              <a:off x="5230839" y="2949384"/>
              <a:ext cx="3279961" cy="3349337"/>
              <a:chOff x="-68339" y="2796984"/>
              <a:chExt cx="3279961" cy="3349337"/>
            </a:xfrm>
          </p:grpSpPr>
          <p:sp>
            <p:nvSpPr>
              <p:cNvPr id="17" name="Rounded Rectangle 16"/>
              <p:cNvSpPr/>
              <p:nvPr/>
            </p:nvSpPr>
            <p:spPr>
              <a:xfrm>
                <a:off x="-68339" y="5814640"/>
                <a:ext cx="3279961" cy="33168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 Value of 56 (White Surface)</a:t>
                </a:r>
                <a:endParaRPr lang="en-US" sz="2000" dirty="0">
                  <a:solidFill>
                    <a:srgbClr val="FF0000"/>
                  </a:solidFill>
                </a:endParaRPr>
              </a:p>
            </p:txBody>
          </p:sp>
          <p:cxnSp>
            <p:nvCxnSpPr>
              <p:cNvPr id="18" name="Straight Arrow Connector 30"/>
              <p:cNvCxnSpPr>
                <a:cxnSpLocks noChangeShapeType="1"/>
                <a:stCxn id="17" idx="0"/>
              </p:cNvCxnSpPr>
              <p:nvPr/>
            </p:nvCxnSpPr>
            <p:spPr bwMode="auto">
              <a:xfrm flipH="1" flipV="1">
                <a:off x="1221682" y="2796984"/>
                <a:ext cx="349960" cy="3017656"/>
              </a:xfrm>
              <a:prstGeom prst="straightConnector1">
                <a:avLst/>
              </a:prstGeom>
              <a:noFill/>
              <a:ln w="38100">
                <a:solidFill>
                  <a:srgbClr val="FF0000"/>
                </a:solidFill>
                <a:prstDash val="sysDash"/>
                <a:round/>
                <a:headEnd/>
                <a:tailEnd type="arrow" w="med" len="med"/>
              </a:ln>
            </p:spPr>
          </p:cxnSp>
        </p:grpSp>
      </p:grpSp>
      <p:pic>
        <p:nvPicPr>
          <p:cNvPr id="14" name="Picture 1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141104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2 Demobot-0180.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56601"/>
            <a:ext cx="6049818" cy="3925455"/>
          </a:xfrm>
          <a:prstGeom prst="rect">
            <a:avLst/>
          </a:prstGeom>
        </p:spPr>
      </p:pic>
      <p:pic>
        <p:nvPicPr>
          <p:cNvPr id="4" name="Picture 3" descr="2012 Demobot-0181.bmp"/>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24387" y="100146"/>
            <a:ext cx="2076258" cy="3823065"/>
          </a:xfrm>
          <a:prstGeom prst="rect">
            <a:avLst/>
          </a:prstGeom>
        </p:spPr>
      </p:pic>
      <p:sp>
        <p:nvSpPr>
          <p:cNvPr id="10" name="Oval 9"/>
          <p:cNvSpPr/>
          <p:nvPr/>
        </p:nvSpPr>
        <p:spPr>
          <a:xfrm>
            <a:off x="4419600" y="489855"/>
            <a:ext cx="1600200" cy="1600200"/>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74171" y="4073499"/>
            <a:ext cx="8564845" cy="1804785"/>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Place everything in place (3 Hole LEGO, Thick Washer, Ball Bearing Caster with 2 long bolts) into position. You will have to hold this in place until it is secured in the next slide. You can have a partner help or you can rest the caster assembly on the table so that it stays in place.</a:t>
            </a:r>
            <a:endParaRPr lang="en-US" sz="2400" dirty="0">
              <a:solidFill>
                <a:schemeClr val="tx1"/>
              </a:solidFill>
            </a:endParaRPr>
          </a:p>
        </p:txBody>
      </p:sp>
    </p:spTree>
    <p:extLst>
      <p:ext uri="{BB962C8B-B14F-4D97-AF65-F5344CB8AC3E}">
        <p14:creationId xmlns:p14="http://schemas.microsoft.com/office/powerpoint/2010/main" val="3819929689"/>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784727"/>
            <a:ext cx="7920475" cy="2125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smtClean="0">
                <a:latin typeface="+mn-lt"/>
                <a:cs typeface="Times New Roman" charset="0"/>
              </a:rPr>
              <a:t>Line Following Activity</a:t>
            </a:r>
            <a:r>
              <a:rPr lang="en-US" sz="4000" dirty="0" smtClean="0">
                <a:latin typeface="+mn-lt"/>
                <a:cs typeface="Times New Roman" charset="0"/>
              </a:rPr>
              <a:t/>
            </a:r>
            <a:br>
              <a:rPr lang="en-US" sz="4000" dirty="0" smtClean="0">
                <a:latin typeface="+mn-lt"/>
                <a:cs typeface="Times New Roman" charset="0"/>
              </a:rPr>
            </a:br>
            <a:r>
              <a:rPr lang="en-US" sz="4000" dirty="0" smtClean="0">
                <a:latin typeface="+mn-lt"/>
                <a:cs typeface="Times New Roman" charset="0"/>
              </a:rPr>
              <a:t>Using </a:t>
            </a:r>
            <a:r>
              <a:rPr lang="en-US" sz="4000" dirty="0" smtClean="0">
                <a:solidFill>
                  <a:srgbClr val="0000FF"/>
                </a:solidFill>
                <a:latin typeface="Courier"/>
                <a:cs typeface="Courier"/>
              </a:rPr>
              <a:t>while</a:t>
            </a:r>
            <a:r>
              <a:rPr lang="en-US" sz="4000" dirty="0" smtClean="0">
                <a:latin typeface="+mn-lt"/>
                <a:cs typeface="Times New Roman" charset="0"/>
              </a:rPr>
              <a:t> and </a:t>
            </a:r>
            <a:r>
              <a:rPr lang="en-US" sz="4000" dirty="0" smtClean="0">
                <a:solidFill>
                  <a:srgbClr val="0000FF"/>
                </a:solidFill>
                <a:latin typeface="Courier"/>
                <a:cs typeface="Courier"/>
              </a:rPr>
              <a:t>if</a:t>
            </a:r>
            <a:endParaRPr lang="en-US" sz="2400" dirty="0">
              <a:solidFill>
                <a:srgbClr val="0000FF"/>
              </a:solidFill>
              <a:latin typeface="Courier"/>
              <a:cs typeface="Courier"/>
            </a:endParaRPr>
          </a:p>
        </p:txBody>
      </p:sp>
      <p:sp>
        <p:nvSpPr>
          <p:cNvPr id="3" name="Content Placeholder 2"/>
          <p:cNvSpPr>
            <a:spLocks noGrp="1"/>
          </p:cNvSpPr>
          <p:nvPr>
            <p:ph idx="1"/>
          </p:nvPr>
        </p:nvSpPr>
        <p:spPr/>
        <p:txBody>
          <a:bodyPr/>
          <a:lstStyle/>
          <a:p>
            <a:pPr marL="0" indent="0">
              <a:buNone/>
            </a:pPr>
            <a:r>
              <a:rPr lang="en-US" sz="2400" dirty="0" smtClean="0">
                <a:cs typeface="Times New Roman" charset="0"/>
              </a:rPr>
              <a:t>Write a program for  your robot that:</a:t>
            </a:r>
          </a:p>
          <a:p>
            <a:pPr marL="0" indent="0">
              <a:buNone/>
            </a:pPr>
            <a:r>
              <a:rPr lang="en-US" sz="2400" b="1" dirty="0" smtClean="0">
                <a:cs typeface="Times New Roman" charset="0"/>
              </a:rPr>
              <a:t>Psuedocode (Task Analysis)</a:t>
            </a:r>
          </a:p>
          <a:p>
            <a:pPr marL="0" indent="0">
              <a:buNone/>
            </a:pPr>
            <a:endParaRPr lang="en-US" sz="2000" dirty="0">
              <a:cs typeface="Times New Roman" charset="0"/>
            </a:endParaRPr>
          </a:p>
          <a:p>
            <a:pPr marL="457200" indent="-457200">
              <a:buFont typeface="+mj-lt"/>
              <a:buAutoNum type="arabicPeriod"/>
            </a:pPr>
            <a:r>
              <a:rPr lang="en-US" sz="2000" dirty="0" smtClean="0">
                <a:solidFill>
                  <a:srgbClr val="008000"/>
                </a:solidFill>
                <a:latin typeface="Courier"/>
                <a:cs typeface="Courier"/>
              </a:rPr>
              <a:t>//Announces program</a:t>
            </a:r>
          </a:p>
          <a:p>
            <a:pPr marL="457200" indent="-457200">
              <a:buFont typeface="+mj-lt"/>
              <a:buAutoNum type="arabicPeriod"/>
            </a:pPr>
            <a:r>
              <a:rPr lang="en-US" sz="2000" dirty="0" smtClean="0">
                <a:solidFill>
                  <a:srgbClr val="008000"/>
                </a:solidFill>
                <a:latin typeface="Courier"/>
                <a:cs typeface="Courier"/>
              </a:rPr>
              <a:t>//Checks the status of the a button</a:t>
            </a:r>
          </a:p>
          <a:p>
            <a:pPr marL="457200" indent="-457200">
              <a:buFont typeface="+mj-lt"/>
              <a:buAutoNum type="arabicPeriod"/>
            </a:pPr>
            <a:r>
              <a:rPr lang="en-US" sz="2000" dirty="0">
                <a:solidFill>
                  <a:srgbClr val="008000"/>
                </a:solidFill>
                <a:latin typeface="Courier"/>
                <a:cs typeface="Courier"/>
              </a:rPr>
              <a:t>/</a:t>
            </a:r>
            <a:r>
              <a:rPr lang="en-US" sz="2000" dirty="0" smtClean="0">
                <a:solidFill>
                  <a:srgbClr val="008000"/>
                </a:solidFill>
                <a:latin typeface="Courier"/>
                <a:cs typeface="Courier"/>
              </a:rPr>
              <a:t>/Checks the value from the reflectance sensor</a:t>
            </a:r>
          </a:p>
          <a:p>
            <a:pPr marL="457200" indent="-457200">
              <a:buFont typeface="+mj-lt"/>
              <a:buAutoNum type="arabicPeriod"/>
            </a:pPr>
            <a:r>
              <a:rPr lang="en-US" sz="2000" dirty="0" smtClean="0">
                <a:solidFill>
                  <a:srgbClr val="008000"/>
                </a:solidFill>
                <a:latin typeface="Courier"/>
                <a:cs typeface="Courier"/>
              </a:rPr>
              <a:t>//Turns left if value is &gt;= 512</a:t>
            </a:r>
          </a:p>
          <a:p>
            <a:pPr marL="457200" indent="-457200">
              <a:buFont typeface="+mj-lt"/>
              <a:buAutoNum type="arabicPeriod"/>
            </a:pPr>
            <a:r>
              <a:rPr lang="en-US" sz="2000" dirty="0">
                <a:solidFill>
                  <a:srgbClr val="008000"/>
                </a:solidFill>
                <a:latin typeface="Courier"/>
                <a:cs typeface="Courier"/>
              </a:rPr>
              <a:t>/</a:t>
            </a:r>
            <a:r>
              <a:rPr lang="en-US" sz="2000" dirty="0" smtClean="0">
                <a:solidFill>
                  <a:srgbClr val="008000"/>
                </a:solidFill>
                <a:latin typeface="Courier"/>
                <a:cs typeface="Courier"/>
              </a:rPr>
              <a:t>/Turns right if value is </a:t>
            </a:r>
            <a:r>
              <a:rPr lang="en-US" sz="2000" dirty="0">
                <a:solidFill>
                  <a:srgbClr val="008000"/>
                </a:solidFill>
                <a:latin typeface="Courier"/>
                <a:cs typeface="Courier"/>
              </a:rPr>
              <a:t>&lt;</a:t>
            </a:r>
            <a:r>
              <a:rPr lang="en-US" sz="2000" dirty="0" smtClean="0">
                <a:solidFill>
                  <a:srgbClr val="008000"/>
                </a:solidFill>
                <a:latin typeface="Courier"/>
                <a:cs typeface="Courier"/>
              </a:rPr>
              <a:t> </a:t>
            </a:r>
            <a:r>
              <a:rPr lang="en-US" sz="2000" dirty="0">
                <a:solidFill>
                  <a:srgbClr val="008000"/>
                </a:solidFill>
                <a:latin typeface="Courier"/>
                <a:cs typeface="Courier"/>
              </a:rPr>
              <a:t>512</a:t>
            </a:r>
          </a:p>
          <a:p>
            <a:pPr marL="0" indent="0">
              <a:buNone/>
            </a:pPr>
            <a:endParaRPr lang="en-US" sz="2400" dirty="0" smtClean="0">
              <a:solidFill>
                <a:srgbClr val="008000"/>
              </a:solidFill>
              <a:latin typeface="Courier"/>
              <a:cs typeface="Courier"/>
            </a:endParaRPr>
          </a:p>
          <a:p>
            <a:pPr marL="0" indent="0">
              <a:buNone/>
            </a:pPr>
            <a:endParaRPr lang="en-US" dirty="0"/>
          </a:p>
        </p:txBody>
      </p:sp>
      <p:pic>
        <p:nvPicPr>
          <p:cNvPr id="5" name="Picture 4"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77190798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creen Shot 2014-01-28 at 9.23.01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54390"/>
            <a:ext cx="7672813" cy="4939086"/>
          </a:xfrm>
          <a:prstGeom prst="rect">
            <a:avLst/>
          </a:prstGeom>
        </p:spPr>
      </p:pic>
      <p:sp>
        <p:nvSpPr>
          <p:cNvPr id="2" name="Title 1"/>
          <p:cNvSpPr>
            <a:spLocks noGrp="1"/>
          </p:cNvSpPr>
          <p:nvPr>
            <p:ph type="title"/>
          </p:nvPr>
        </p:nvSpPr>
        <p:spPr>
          <a:xfrm>
            <a:off x="457200" y="15479"/>
            <a:ext cx="8229600" cy="1143000"/>
          </a:xfrm>
        </p:spPr>
        <p:txBody>
          <a:bodyPr>
            <a:normAutofit fontScale="90000"/>
          </a:bodyPr>
          <a:lstStyle/>
          <a:p>
            <a:r>
              <a:rPr lang="en-US" dirty="0" smtClean="0">
                <a:latin typeface="+mn-lt"/>
                <a:cs typeface="Times New Roman" charset="0"/>
              </a:rPr>
              <a:t>Line Following Activity Solution</a:t>
            </a:r>
            <a:r>
              <a:rPr lang="en-US" sz="4000" dirty="0" smtClean="0">
                <a:latin typeface="+mn-lt"/>
                <a:cs typeface="Times New Roman" charset="0"/>
              </a:rPr>
              <a:t/>
            </a:r>
            <a:br>
              <a:rPr lang="en-US" sz="4000" dirty="0" smtClean="0">
                <a:latin typeface="+mn-lt"/>
                <a:cs typeface="Times New Roman" charset="0"/>
              </a:rPr>
            </a:br>
            <a:r>
              <a:rPr lang="en-US" sz="4000" dirty="0" smtClean="0">
                <a:latin typeface="+mn-lt"/>
                <a:cs typeface="Times New Roman" charset="0"/>
              </a:rPr>
              <a:t>Using </a:t>
            </a:r>
            <a:r>
              <a:rPr lang="en-US" sz="4000" dirty="0" smtClean="0">
                <a:solidFill>
                  <a:srgbClr val="0000FF"/>
                </a:solidFill>
                <a:latin typeface="Courier"/>
                <a:cs typeface="Courier"/>
              </a:rPr>
              <a:t>while</a:t>
            </a:r>
            <a:r>
              <a:rPr lang="en-US" sz="4000" dirty="0" smtClean="0">
                <a:latin typeface="+mn-lt"/>
                <a:cs typeface="Times New Roman" charset="0"/>
              </a:rPr>
              <a:t> and </a:t>
            </a:r>
            <a:r>
              <a:rPr lang="en-US" sz="4000" dirty="0" smtClean="0">
                <a:solidFill>
                  <a:srgbClr val="0000FF"/>
                </a:solidFill>
                <a:latin typeface="Courier"/>
                <a:cs typeface="Courier"/>
              </a:rPr>
              <a:t>if</a:t>
            </a:r>
            <a:endParaRPr lang="en-US" sz="2400" dirty="0">
              <a:solidFill>
                <a:srgbClr val="0000FF"/>
              </a:solidFill>
              <a:latin typeface="Courier"/>
              <a:cs typeface="Courier"/>
            </a:endParaRPr>
          </a:p>
        </p:txBody>
      </p:sp>
      <p:grpSp>
        <p:nvGrpSpPr>
          <p:cNvPr id="5" name="Group 4"/>
          <p:cNvGrpSpPr/>
          <p:nvPr/>
        </p:nvGrpSpPr>
        <p:grpSpPr>
          <a:xfrm>
            <a:off x="2884516" y="1158479"/>
            <a:ext cx="6054085" cy="1189136"/>
            <a:chOff x="4088090" y="3061438"/>
            <a:chExt cx="6054085" cy="1189136"/>
          </a:xfrm>
        </p:grpSpPr>
        <p:sp>
          <p:nvSpPr>
            <p:cNvPr id="6" name="TextBox 5"/>
            <p:cNvSpPr txBox="1"/>
            <p:nvPr/>
          </p:nvSpPr>
          <p:spPr>
            <a:xfrm>
              <a:off x="6077995" y="3061438"/>
              <a:ext cx="4064180" cy="1015663"/>
            </a:xfrm>
            <a:prstGeom prst="rect">
              <a:avLst/>
            </a:prstGeom>
            <a:noFill/>
          </p:spPr>
          <p:txBody>
            <a:bodyPr wrap="square" rtlCol="0">
              <a:spAutoFit/>
            </a:bodyPr>
            <a:lstStyle/>
            <a:p>
              <a:r>
                <a:rPr lang="en-US" sz="2000" dirty="0" smtClean="0">
                  <a:solidFill>
                    <a:srgbClr val="FF0000"/>
                  </a:solidFill>
                </a:rPr>
                <a:t>Notice the use of the a button for the </a:t>
              </a:r>
              <a:r>
                <a:rPr lang="en-US" sz="2000" dirty="0" smtClean="0">
                  <a:solidFill>
                    <a:srgbClr val="0000FF"/>
                  </a:solidFill>
                  <a:latin typeface="Courier"/>
                  <a:cs typeface="Courier"/>
                </a:rPr>
                <a:t>while</a:t>
              </a:r>
              <a:r>
                <a:rPr lang="en-US" sz="2000" dirty="0" smtClean="0">
                  <a:solidFill>
                    <a:srgbClr val="FF0000"/>
                  </a:solidFill>
                </a:rPr>
                <a:t> loop.</a:t>
              </a:r>
              <a:r>
                <a:rPr lang="en-US" sz="2000" dirty="0">
                  <a:solidFill>
                    <a:srgbClr val="FF0000"/>
                  </a:solidFill>
                </a:rPr>
                <a:t> </a:t>
              </a:r>
              <a:r>
                <a:rPr lang="en-US" sz="2000" dirty="0" smtClean="0">
                  <a:solidFill>
                    <a:srgbClr val="FF0000"/>
                  </a:solidFill>
                </a:rPr>
                <a:t>This lets the program run until the button is triggered.</a:t>
              </a:r>
              <a:endParaRPr lang="en-US" sz="2000" dirty="0">
                <a:solidFill>
                  <a:srgbClr val="FF0000"/>
                </a:solidFill>
              </a:endParaRPr>
            </a:p>
          </p:txBody>
        </p:sp>
        <p:cxnSp>
          <p:nvCxnSpPr>
            <p:cNvPr id="7" name="Straight Arrow Connector 6"/>
            <p:cNvCxnSpPr>
              <a:stCxn id="6" idx="1"/>
            </p:cNvCxnSpPr>
            <p:nvPr/>
          </p:nvCxnSpPr>
          <p:spPr>
            <a:xfrm flipH="1">
              <a:off x="4088090" y="3569270"/>
              <a:ext cx="1989905" cy="6813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Rounded Rectangle 8"/>
          <p:cNvSpPr/>
          <p:nvPr/>
        </p:nvSpPr>
        <p:spPr>
          <a:xfrm>
            <a:off x="6440499" y="2725040"/>
            <a:ext cx="2401806" cy="2228769"/>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smtClean="0">
                <a:solidFill>
                  <a:schemeClr val="tx1"/>
                </a:solidFill>
              </a:rPr>
              <a:t>The value of 512 or the “threshold” value is ½ way between the 1024 possible values. Remember black reflects less IR than white so the value is lower.</a:t>
            </a:r>
          </a:p>
          <a:p>
            <a:endParaRPr lang="en-US" sz="1400" dirty="0">
              <a:solidFill>
                <a:schemeClr val="tx1"/>
              </a:solidFill>
            </a:endParaRPr>
          </a:p>
          <a:p>
            <a:r>
              <a:rPr lang="en-US" sz="1400" dirty="0" smtClean="0">
                <a:solidFill>
                  <a:schemeClr val="tx1"/>
                </a:solidFill>
              </a:rPr>
              <a:t>Notice the Boolean operators &gt;= 512 or &lt; 512</a:t>
            </a:r>
            <a:endParaRPr lang="en-US" sz="1400" dirty="0">
              <a:solidFill>
                <a:schemeClr val="tx1"/>
              </a:solidFill>
            </a:endParaRPr>
          </a:p>
        </p:txBody>
      </p:sp>
      <p:cxnSp>
        <p:nvCxnSpPr>
          <p:cNvPr id="10" name="Straight Arrow Connector 9"/>
          <p:cNvCxnSpPr/>
          <p:nvPr/>
        </p:nvCxnSpPr>
        <p:spPr>
          <a:xfrm flipH="1">
            <a:off x="3251200" y="2935912"/>
            <a:ext cx="3189299"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251199" y="4047295"/>
            <a:ext cx="3189300"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2966028" y="2838351"/>
            <a:ext cx="4307491" cy="1208944"/>
            <a:chOff x="5727825" y="3446451"/>
            <a:chExt cx="4307491" cy="1208944"/>
          </a:xfrm>
        </p:grpSpPr>
        <p:sp>
          <p:nvSpPr>
            <p:cNvPr id="24" name="TextBox 23"/>
            <p:cNvSpPr txBox="1"/>
            <p:nvPr/>
          </p:nvSpPr>
          <p:spPr>
            <a:xfrm>
              <a:off x="6108824" y="4132175"/>
              <a:ext cx="3926492" cy="523220"/>
            </a:xfrm>
            <a:prstGeom prst="rect">
              <a:avLst/>
            </a:prstGeom>
            <a:noFill/>
          </p:spPr>
          <p:txBody>
            <a:bodyPr wrap="square" rtlCol="0">
              <a:spAutoFit/>
            </a:bodyPr>
            <a:lstStyle/>
            <a:p>
              <a:r>
                <a:rPr lang="en-US" sz="1400" dirty="0" smtClean="0">
                  <a:solidFill>
                    <a:srgbClr val="FF0000"/>
                  </a:solidFill>
                </a:rPr>
                <a:t>Notice  </a:t>
              </a:r>
              <a:r>
                <a:rPr lang="en-US" sz="1400" u="sng" dirty="0" smtClean="0">
                  <a:solidFill>
                    <a:srgbClr val="FF0000"/>
                  </a:solidFill>
                </a:rPr>
                <a:t>NO</a:t>
              </a:r>
              <a:r>
                <a:rPr lang="en-US" sz="1400" dirty="0" smtClean="0">
                  <a:solidFill>
                    <a:srgbClr val="FF0000"/>
                  </a:solidFill>
                </a:rPr>
                <a:t> semicolon</a:t>
              </a:r>
            </a:p>
            <a:p>
              <a:r>
                <a:rPr lang="en-US" sz="1400" dirty="0" smtClean="0">
                  <a:solidFill>
                    <a:srgbClr val="FF0000"/>
                  </a:solidFill>
                </a:rPr>
                <a:t>after the </a:t>
              </a:r>
              <a:r>
                <a:rPr lang="en-US" sz="1400" dirty="0" smtClean="0">
                  <a:solidFill>
                    <a:srgbClr val="0000FF"/>
                  </a:solidFill>
                  <a:latin typeface="Courier"/>
                  <a:cs typeface="Courier"/>
                </a:rPr>
                <a:t>if </a:t>
              </a:r>
              <a:r>
                <a:rPr lang="en-US" sz="1400" dirty="0" smtClean="0">
                  <a:solidFill>
                    <a:srgbClr val="FF0000"/>
                  </a:solidFill>
                </a:rPr>
                <a:t>statements</a:t>
              </a:r>
              <a:endParaRPr lang="en-US" sz="1400" dirty="0">
                <a:solidFill>
                  <a:srgbClr val="FF0000"/>
                </a:solidFill>
              </a:endParaRPr>
            </a:p>
          </p:txBody>
        </p:sp>
        <p:cxnSp>
          <p:nvCxnSpPr>
            <p:cNvPr id="25" name="Straight Arrow Connector 24"/>
            <p:cNvCxnSpPr/>
            <p:nvPr/>
          </p:nvCxnSpPr>
          <p:spPr>
            <a:xfrm flipH="1" flipV="1">
              <a:off x="5727825" y="3446451"/>
              <a:ext cx="380999" cy="7492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p:nvPr/>
        </p:nvCxnSpPr>
        <p:spPr>
          <a:xfrm flipH="1">
            <a:off x="2884516" y="3785685"/>
            <a:ext cx="448992" cy="2088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61926645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4-01-28 at 9.23.01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1194" y="798091"/>
            <a:ext cx="7473142" cy="5236327"/>
          </a:xfrm>
          <a:prstGeom prst="rect">
            <a:avLst/>
          </a:prstGeom>
        </p:spPr>
      </p:pic>
      <p:sp>
        <p:nvSpPr>
          <p:cNvPr id="2" name="Title 1"/>
          <p:cNvSpPr>
            <a:spLocks noGrp="1"/>
          </p:cNvSpPr>
          <p:nvPr>
            <p:ph type="title"/>
          </p:nvPr>
        </p:nvSpPr>
        <p:spPr>
          <a:xfrm>
            <a:off x="457200" y="15479"/>
            <a:ext cx="8229600" cy="1143000"/>
          </a:xfrm>
        </p:spPr>
        <p:txBody>
          <a:bodyPr>
            <a:normAutofit fontScale="90000"/>
          </a:bodyPr>
          <a:lstStyle/>
          <a:p>
            <a:r>
              <a:rPr lang="en-US" dirty="0" smtClean="0">
                <a:latin typeface="+mn-lt"/>
                <a:cs typeface="Times New Roman" charset="0"/>
              </a:rPr>
              <a:t>Line Following Activity Solution</a:t>
            </a:r>
            <a:r>
              <a:rPr lang="en-US" sz="4000" dirty="0" smtClean="0">
                <a:latin typeface="+mn-lt"/>
                <a:cs typeface="Times New Roman" charset="0"/>
              </a:rPr>
              <a:t/>
            </a:r>
            <a:br>
              <a:rPr lang="en-US" sz="4000" dirty="0" smtClean="0">
                <a:latin typeface="+mn-lt"/>
                <a:cs typeface="Times New Roman" charset="0"/>
              </a:rPr>
            </a:br>
            <a:r>
              <a:rPr lang="en-US" sz="4000" dirty="0" smtClean="0">
                <a:latin typeface="+mn-lt"/>
                <a:cs typeface="Times New Roman" charset="0"/>
              </a:rPr>
              <a:t>Tip</a:t>
            </a:r>
            <a:endParaRPr lang="en-US" sz="2400" dirty="0">
              <a:solidFill>
                <a:srgbClr val="0000FF"/>
              </a:solidFill>
              <a:latin typeface="Courier"/>
              <a:cs typeface="Courier"/>
            </a:endParaRPr>
          </a:p>
        </p:txBody>
      </p:sp>
      <p:sp>
        <p:nvSpPr>
          <p:cNvPr id="9" name="Rounded Rectangle 8"/>
          <p:cNvSpPr/>
          <p:nvPr/>
        </p:nvSpPr>
        <p:spPr>
          <a:xfrm>
            <a:off x="2975375" y="4772536"/>
            <a:ext cx="2401806" cy="1115782"/>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smtClean="0">
                <a:solidFill>
                  <a:schemeClr val="tx1"/>
                </a:solidFill>
              </a:rPr>
              <a:t>The program can get hard to read. One way to make it easier is to make sure your curly braces { } are lined up</a:t>
            </a:r>
          </a:p>
        </p:txBody>
      </p:sp>
      <p:pic>
        <p:nvPicPr>
          <p:cNvPr id="10" name="Picture 9"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cxnSp>
        <p:nvCxnSpPr>
          <p:cNvPr id="6" name="Straight Arrow Connector 5"/>
          <p:cNvCxnSpPr/>
          <p:nvPr/>
        </p:nvCxnSpPr>
        <p:spPr>
          <a:xfrm flipV="1">
            <a:off x="720649" y="1879858"/>
            <a:ext cx="0" cy="375617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105060" y="2531677"/>
            <a:ext cx="0" cy="245253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891064"/>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848"/>
            <a:ext cx="8229600" cy="1143000"/>
          </a:xfrm>
        </p:spPr>
        <p:txBody>
          <a:bodyPr>
            <a:normAutofit/>
          </a:bodyPr>
          <a:lstStyle/>
          <a:p>
            <a:r>
              <a:rPr lang="en-US" dirty="0" smtClean="0">
                <a:latin typeface="+mn-lt"/>
                <a:cs typeface="Times New Roman" charset="0"/>
              </a:rPr>
              <a:t>Follow Me </a:t>
            </a:r>
            <a:endParaRPr lang="en-US" sz="2400" dirty="0">
              <a:solidFill>
                <a:srgbClr val="0000FF"/>
              </a:solidFill>
              <a:latin typeface="Courier"/>
              <a:cs typeface="Courier"/>
            </a:endParaRPr>
          </a:p>
        </p:txBody>
      </p:sp>
      <p:sp>
        <p:nvSpPr>
          <p:cNvPr id="5" name="Rectangle 4"/>
          <p:cNvSpPr/>
          <p:nvPr/>
        </p:nvSpPr>
        <p:spPr>
          <a:xfrm>
            <a:off x="91695" y="951152"/>
            <a:ext cx="8928561" cy="3539430"/>
          </a:xfrm>
          <a:prstGeom prst="rect">
            <a:avLst/>
          </a:prstGeom>
        </p:spPr>
        <p:txBody>
          <a:bodyPr wrap="square">
            <a:spAutoFit/>
          </a:bodyPr>
          <a:lstStyle/>
          <a:p>
            <a:r>
              <a:rPr lang="en-US" sz="2400" dirty="0" smtClean="0"/>
              <a:t>      Using </a:t>
            </a:r>
            <a:r>
              <a:rPr lang="en-US" sz="2400" dirty="0"/>
              <a:t>the reflectance sensor(s) have your robot follow the </a:t>
            </a:r>
            <a:r>
              <a:rPr lang="en-US" sz="2400" dirty="0" smtClean="0"/>
              <a:t>line</a:t>
            </a:r>
          </a:p>
          <a:p>
            <a:pPr marL="342900" indent="-342900">
              <a:buFont typeface="Arial"/>
              <a:buChar char="•"/>
            </a:pPr>
            <a:r>
              <a:rPr lang="en-US" sz="2000" dirty="0" smtClean="0"/>
              <a:t>You can make this a time trial</a:t>
            </a:r>
            <a:endParaRPr lang="en-US" sz="2000" dirty="0"/>
          </a:p>
          <a:p>
            <a:pPr marL="342900" indent="-342900">
              <a:buFont typeface="Arial"/>
              <a:buChar char="•"/>
            </a:pPr>
            <a:r>
              <a:rPr lang="en-US" sz="2000" dirty="0" smtClean="0"/>
              <a:t>Start </a:t>
            </a:r>
            <a:r>
              <a:rPr lang="en-US" sz="2000" dirty="0"/>
              <a:t>with a straight line and then move on to curved </a:t>
            </a:r>
            <a:r>
              <a:rPr lang="en-US" sz="2000" dirty="0" smtClean="0"/>
              <a:t>lines </a:t>
            </a:r>
            <a:endParaRPr lang="en-US" sz="2000" dirty="0"/>
          </a:p>
          <a:p>
            <a:pPr marL="800100" lvl="1" indent="-342900">
              <a:buFont typeface="Courier New"/>
              <a:buChar char="o"/>
            </a:pPr>
            <a:r>
              <a:rPr lang="en-US" sz="2000" dirty="0" smtClean="0"/>
              <a:t>The tighter the turn the harder it is to follow</a:t>
            </a:r>
            <a:endParaRPr lang="en-US" sz="2000" dirty="0"/>
          </a:p>
          <a:p>
            <a:pPr marL="342900" indent="-342900">
              <a:buFont typeface="Arial"/>
              <a:buChar char="•"/>
            </a:pPr>
            <a:r>
              <a:rPr lang="en-US" sz="2000" dirty="0" smtClean="0"/>
              <a:t>Have </a:t>
            </a:r>
            <a:r>
              <a:rPr lang="en-US" sz="2000" dirty="0"/>
              <a:t>the line come to a T </a:t>
            </a:r>
            <a:r>
              <a:rPr lang="en-US" sz="2000" dirty="0" smtClean="0"/>
              <a:t>intersection</a:t>
            </a:r>
          </a:p>
          <a:p>
            <a:r>
              <a:rPr lang="en-US" sz="2000" dirty="0" smtClean="0"/>
              <a:t>Engineering*</a:t>
            </a:r>
          </a:p>
          <a:p>
            <a:pPr marL="342900" indent="-342900">
              <a:buFont typeface="Arial"/>
              <a:buChar char="•"/>
            </a:pPr>
            <a:r>
              <a:rPr lang="en-US" sz="2000" dirty="0" smtClean="0"/>
              <a:t>Students </a:t>
            </a:r>
            <a:r>
              <a:rPr lang="en-US" sz="2000" dirty="0"/>
              <a:t>need to attach the </a:t>
            </a:r>
            <a:r>
              <a:rPr lang="en-US" sz="2000" dirty="0" smtClean="0"/>
              <a:t>reflectance sensor(s) </a:t>
            </a:r>
            <a:r>
              <a:rPr lang="en-US" sz="2000" dirty="0"/>
              <a:t>to the front of their </a:t>
            </a:r>
            <a:r>
              <a:rPr lang="en-US" sz="2000" dirty="0" smtClean="0"/>
              <a:t>robot</a:t>
            </a:r>
          </a:p>
          <a:p>
            <a:pPr marL="342900" indent="-342900">
              <a:buFont typeface="Arial"/>
              <a:buChar char="•"/>
            </a:pPr>
            <a:r>
              <a:rPr lang="en-US" sz="2000" dirty="0" smtClean="0"/>
              <a:t>Have the students use a sensor on each side of the line to see if it improves performance</a:t>
            </a:r>
          </a:p>
          <a:p>
            <a:pPr marL="342900" indent="-342900">
              <a:buFont typeface="Arial"/>
              <a:buChar char="•"/>
            </a:pPr>
            <a:r>
              <a:rPr lang="en-US" sz="2000" dirty="0" smtClean="0"/>
              <a:t>Is it better to have the sensor(s) in the front or the back of the robot?</a:t>
            </a:r>
          </a:p>
          <a:p>
            <a:pPr marL="342900" indent="-342900">
              <a:buFont typeface="Arial"/>
              <a:buChar char="•"/>
            </a:pPr>
            <a:r>
              <a:rPr lang="en-US" sz="2000" dirty="0" smtClean="0"/>
              <a:t>How far apart should they be?</a:t>
            </a:r>
            <a:endParaRPr lang="en-US" sz="2000" dirty="0"/>
          </a:p>
        </p:txBody>
      </p:sp>
      <p:grpSp>
        <p:nvGrpSpPr>
          <p:cNvPr id="88" name="Group 87"/>
          <p:cNvGrpSpPr/>
          <p:nvPr/>
        </p:nvGrpSpPr>
        <p:grpSpPr>
          <a:xfrm>
            <a:off x="1077005" y="4681822"/>
            <a:ext cx="6086468" cy="1398045"/>
            <a:chOff x="284191" y="4408323"/>
            <a:chExt cx="7434175" cy="1707609"/>
          </a:xfrm>
        </p:grpSpPr>
        <p:sp>
          <p:nvSpPr>
            <p:cNvPr id="74" name="Rectangle 73"/>
            <p:cNvSpPr/>
            <p:nvPr/>
          </p:nvSpPr>
          <p:spPr>
            <a:xfrm>
              <a:off x="2798184" y="4408323"/>
              <a:ext cx="2398265" cy="1707609"/>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284191" y="4408323"/>
              <a:ext cx="2398265" cy="1707609"/>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p:nvSpPr>
          <p:spPr>
            <a:xfrm>
              <a:off x="5320101" y="4408323"/>
              <a:ext cx="2398265" cy="1707609"/>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flipV="1">
              <a:off x="284191" y="4846277"/>
              <a:ext cx="2398265" cy="129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284191" y="5633617"/>
              <a:ext cx="1050558" cy="129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387272" y="5423194"/>
              <a:ext cx="0" cy="4602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320101" y="5653342"/>
              <a:ext cx="1050558" cy="129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488477" y="4625992"/>
              <a:ext cx="2824" cy="14899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Freeform 78"/>
            <p:cNvSpPr/>
            <p:nvPr/>
          </p:nvSpPr>
          <p:spPr>
            <a:xfrm>
              <a:off x="1321790" y="5429385"/>
              <a:ext cx="1360666" cy="414655"/>
            </a:xfrm>
            <a:custGeom>
              <a:avLst/>
              <a:gdLst>
                <a:gd name="connsiteX0" fmla="*/ 0 w 1360666"/>
                <a:gd name="connsiteY0" fmla="*/ 220285 h 414655"/>
                <a:gd name="connsiteX1" fmla="*/ 90711 w 1360666"/>
                <a:gd name="connsiteY1" fmla="*/ 233243 h 414655"/>
                <a:gd name="connsiteX2" fmla="*/ 129587 w 1360666"/>
                <a:gd name="connsiteY2" fmla="*/ 259159 h 414655"/>
                <a:gd name="connsiteX3" fmla="*/ 207339 w 1360666"/>
                <a:gd name="connsiteY3" fmla="*/ 298033 h 414655"/>
                <a:gd name="connsiteX4" fmla="*/ 311009 w 1360666"/>
                <a:gd name="connsiteY4" fmla="*/ 375781 h 414655"/>
                <a:gd name="connsiteX5" fmla="*/ 349885 w 1360666"/>
                <a:gd name="connsiteY5" fmla="*/ 388739 h 414655"/>
                <a:gd name="connsiteX6" fmla="*/ 453555 w 1360666"/>
                <a:gd name="connsiteY6" fmla="*/ 414655 h 414655"/>
                <a:gd name="connsiteX7" fmla="*/ 596101 w 1360666"/>
                <a:gd name="connsiteY7" fmla="*/ 401697 h 414655"/>
                <a:gd name="connsiteX8" fmla="*/ 622019 w 1360666"/>
                <a:gd name="connsiteY8" fmla="*/ 375781 h 414655"/>
                <a:gd name="connsiteX9" fmla="*/ 660895 w 1360666"/>
                <a:gd name="connsiteY9" fmla="*/ 362823 h 414655"/>
                <a:gd name="connsiteX10" fmla="*/ 699771 w 1360666"/>
                <a:gd name="connsiteY10" fmla="*/ 336907 h 414655"/>
                <a:gd name="connsiteX11" fmla="*/ 725688 w 1360666"/>
                <a:gd name="connsiteY11" fmla="*/ 298033 h 414655"/>
                <a:gd name="connsiteX12" fmla="*/ 751606 w 1360666"/>
                <a:gd name="connsiteY12" fmla="*/ 272117 h 414655"/>
                <a:gd name="connsiteX13" fmla="*/ 764565 w 1360666"/>
                <a:gd name="connsiteY13" fmla="*/ 220285 h 414655"/>
                <a:gd name="connsiteX14" fmla="*/ 816400 w 1360666"/>
                <a:gd name="connsiteY14" fmla="*/ 142538 h 414655"/>
                <a:gd name="connsiteX15" fmla="*/ 868234 w 1360666"/>
                <a:gd name="connsiteY15" fmla="*/ 64790 h 414655"/>
                <a:gd name="connsiteX16" fmla="*/ 945987 w 1360666"/>
                <a:gd name="connsiteY16" fmla="*/ 38874 h 414655"/>
                <a:gd name="connsiteX17" fmla="*/ 997822 w 1360666"/>
                <a:gd name="connsiteY17" fmla="*/ 25916 h 414655"/>
                <a:gd name="connsiteX18" fmla="*/ 1075574 w 1360666"/>
                <a:gd name="connsiteY18" fmla="*/ 0 h 414655"/>
                <a:gd name="connsiteX19" fmla="*/ 1360666 w 1360666"/>
                <a:gd name="connsiteY19" fmla="*/ 12958 h 41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0666" h="414655">
                  <a:moveTo>
                    <a:pt x="0" y="220285"/>
                  </a:moveTo>
                  <a:cubicBezTo>
                    <a:pt x="30237" y="224604"/>
                    <a:pt x="61455" y="224467"/>
                    <a:pt x="90711" y="233243"/>
                  </a:cubicBezTo>
                  <a:cubicBezTo>
                    <a:pt x="105628" y="237718"/>
                    <a:pt x="115657" y="252194"/>
                    <a:pt x="129587" y="259159"/>
                  </a:cubicBezTo>
                  <a:cubicBezTo>
                    <a:pt x="193461" y="291094"/>
                    <a:pt x="145441" y="248518"/>
                    <a:pt x="207339" y="298033"/>
                  </a:cubicBezTo>
                  <a:cubicBezTo>
                    <a:pt x="251197" y="333117"/>
                    <a:pt x="233509" y="349949"/>
                    <a:pt x="311009" y="375781"/>
                  </a:cubicBezTo>
                  <a:cubicBezTo>
                    <a:pt x="323968" y="380100"/>
                    <a:pt x="336707" y="385145"/>
                    <a:pt x="349885" y="388739"/>
                  </a:cubicBezTo>
                  <a:cubicBezTo>
                    <a:pt x="384250" y="398111"/>
                    <a:pt x="453555" y="414655"/>
                    <a:pt x="453555" y="414655"/>
                  </a:cubicBezTo>
                  <a:cubicBezTo>
                    <a:pt x="501070" y="410336"/>
                    <a:pt x="549611" y="412425"/>
                    <a:pt x="596101" y="401697"/>
                  </a:cubicBezTo>
                  <a:cubicBezTo>
                    <a:pt x="608006" y="398950"/>
                    <a:pt x="611543" y="382067"/>
                    <a:pt x="622019" y="375781"/>
                  </a:cubicBezTo>
                  <a:cubicBezTo>
                    <a:pt x="633732" y="368754"/>
                    <a:pt x="648677" y="368931"/>
                    <a:pt x="660895" y="362823"/>
                  </a:cubicBezTo>
                  <a:cubicBezTo>
                    <a:pt x="674825" y="355858"/>
                    <a:pt x="686812" y="345546"/>
                    <a:pt x="699771" y="336907"/>
                  </a:cubicBezTo>
                  <a:cubicBezTo>
                    <a:pt x="708410" y="323949"/>
                    <a:pt x="715959" y="310194"/>
                    <a:pt x="725688" y="298033"/>
                  </a:cubicBezTo>
                  <a:cubicBezTo>
                    <a:pt x="733320" y="288493"/>
                    <a:pt x="746142" y="283044"/>
                    <a:pt x="751606" y="272117"/>
                  </a:cubicBezTo>
                  <a:cubicBezTo>
                    <a:pt x="759571" y="256188"/>
                    <a:pt x="758312" y="236960"/>
                    <a:pt x="764565" y="220285"/>
                  </a:cubicBezTo>
                  <a:cubicBezTo>
                    <a:pt x="795903" y="136722"/>
                    <a:pt x="776849" y="195269"/>
                    <a:pt x="816400" y="142538"/>
                  </a:cubicBezTo>
                  <a:cubicBezTo>
                    <a:pt x="835089" y="117621"/>
                    <a:pt x="838685" y="74639"/>
                    <a:pt x="868234" y="64790"/>
                  </a:cubicBezTo>
                  <a:cubicBezTo>
                    <a:pt x="894152" y="56151"/>
                    <a:pt x="919483" y="45500"/>
                    <a:pt x="945987" y="38874"/>
                  </a:cubicBezTo>
                  <a:cubicBezTo>
                    <a:pt x="963265" y="34555"/>
                    <a:pt x="980763" y="31033"/>
                    <a:pt x="997822" y="25916"/>
                  </a:cubicBezTo>
                  <a:cubicBezTo>
                    <a:pt x="1023989" y="18066"/>
                    <a:pt x="1075574" y="0"/>
                    <a:pt x="1075574" y="0"/>
                  </a:cubicBezTo>
                  <a:lnTo>
                    <a:pt x="1360666" y="12958"/>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2" name="Freeform 81"/>
            <p:cNvSpPr/>
            <p:nvPr/>
          </p:nvSpPr>
          <p:spPr>
            <a:xfrm>
              <a:off x="2820999" y="4776533"/>
              <a:ext cx="2215942" cy="997763"/>
            </a:xfrm>
            <a:custGeom>
              <a:avLst/>
              <a:gdLst>
                <a:gd name="connsiteX0" fmla="*/ 0 w 2215942"/>
                <a:gd name="connsiteY0" fmla="*/ 51832 h 997763"/>
                <a:gd name="connsiteX1" fmla="*/ 64793 w 2215942"/>
                <a:gd name="connsiteY1" fmla="*/ 38874 h 997763"/>
                <a:gd name="connsiteX2" fmla="*/ 103669 w 2215942"/>
                <a:gd name="connsiteY2" fmla="*/ 25916 h 997763"/>
                <a:gd name="connsiteX3" fmla="*/ 453555 w 2215942"/>
                <a:gd name="connsiteY3" fmla="*/ 38874 h 997763"/>
                <a:gd name="connsiteX4" fmla="*/ 505390 w 2215942"/>
                <a:gd name="connsiteY4" fmla="*/ 51832 h 997763"/>
                <a:gd name="connsiteX5" fmla="*/ 531307 w 2215942"/>
                <a:gd name="connsiteY5" fmla="*/ 90706 h 997763"/>
                <a:gd name="connsiteX6" fmla="*/ 557225 w 2215942"/>
                <a:gd name="connsiteY6" fmla="*/ 116622 h 997763"/>
                <a:gd name="connsiteX7" fmla="*/ 570184 w 2215942"/>
                <a:gd name="connsiteY7" fmla="*/ 168453 h 997763"/>
                <a:gd name="connsiteX8" fmla="*/ 583142 w 2215942"/>
                <a:gd name="connsiteY8" fmla="*/ 207327 h 997763"/>
                <a:gd name="connsiteX9" fmla="*/ 570184 w 2215942"/>
                <a:gd name="connsiteY9" fmla="*/ 349865 h 997763"/>
                <a:gd name="connsiteX10" fmla="*/ 531307 w 2215942"/>
                <a:gd name="connsiteY10" fmla="*/ 414655 h 997763"/>
                <a:gd name="connsiteX11" fmla="*/ 492431 w 2215942"/>
                <a:gd name="connsiteY11" fmla="*/ 440571 h 997763"/>
                <a:gd name="connsiteX12" fmla="*/ 323968 w 2215942"/>
                <a:gd name="connsiteY12" fmla="*/ 466487 h 997763"/>
                <a:gd name="connsiteX13" fmla="*/ 285092 w 2215942"/>
                <a:gd name="connsiteY13" fmla="*/ 492402 h 997763"/>
                <a:gd name="connsiteX14" fmla="*/ 246215 w 2215942"/>
                <a:gd name="connsiteY14" fmla="*/ 570150 h 997763"/>
                <a:gd name="connsiteX15" fmla="*/ 259174 w 2215942"/>
                <a:gd name="connsiteY15" fmla="*/ 738604 h 997763"/>
                <a:gd name="connsiteX16" fmla="*/ 272133 w 2215942"/>
                <a:gd name="connsiteY16" fmla="*/ 777478 h 997763"/>
                <a:gd name="connsiteX17" fmla="*/ 311009 w 2215942"/>
                <a:gd name="connsiteY17" fmla="*/ 803393 h 997763"/>
                <a:gd name="connsiteX18" fmla="*/ 323968 w 2215942"/>
                <a:gd name="connsiteY18" fmla="*/ 842267 h 997763"/>
                <a:gd name="connsiteX19" fmla="*/ 362844 w 2215942"/>
                <a:gd name="connsiteY19" fmla="*/ 868183 h 997763"/>
                <a:gd name="connsiteX20" fmla="*/ 414679 w 2215942"/>
                <a:gd name="connsiteY20" fmla="*/ 907057 h 997763"/>
                <a:gd name="connsiteX21" fmla="*/ 492431 w 2215942"/>
                <a:gd name="connsiteY21" fmla="*/ 932973 h 997763"/>
                <a:gd name="connsiteX22" fmla="*/ 725688 w 2215942"/>
                <a:gd name="connsiteY22" fmla="*/ 920015 h 997763"/>
                <a:gd name="connsiteX23" fmla="*/ 751606 w 2215942"/>
                <a:gd name="connsiteY23" fmla="*/ 894099 h 997763"/>
                <a:gd name="connsiteX24" fmla="*/ 803441 w 2215942"/>
                <a:gd name="connsiteY24" fmla="*/ 881141 h 997763"/>
                <a:gd name="connsiteX25" fmla="*/ 881193 w 2215942"/>
                <a:gd name="connsiteY25" fmla="*/ 816351 h 997763"/>
                <a:gd name="connsiteX26" fmla="*/ 920069 w 2215942"/>
                <a:gd name="connsiteY26" fmla="*/ 790435 h 997763"/>
                <a:gd name="connsiteX27" fmla="*/ 945987 w 2215942"/>
                <a:gd name="connsiteY27" fmla="*/ 751562 h 997763"/>
                <a:gd name="connsiteX28" fmla="*/ 971904 w 2215942"/>
                <a:gd name="connsiteY28" fmla="*/ 673814 h 997763"/>
                <a:gd name="connsiteX29" fmla="*/ 984863 w 2215942"/>
                <a:gd name="connsiteY29" fmla="*/ 544234 h 997763"/>
                <a:gd name="connsiteX30" fmla="*/ 997821 w 2215942"/>
                <a:gd name="connsiteY30" fmla="*/ 38874 h 997763"/>
                <a:gd name="connsiteX31" fmla="*/ 1023739 w 2215942"/>
                <a:gd name="connsiteY31" fmla="*/ 12958 h 997763"/>
                <a:gd name="connsiteX32" fmla="*/ 1062615 w 2215942"/>
                <a:gd name="connsiteY32" fmla="*/ 0 h 997763"/>
                <a:gd name="connsiteX33" fmla="*/ 1269955 w 2215942"/>
                <a:gd name="connsiteY33" fmla="*/ 25916 h 997763"/>
                <a:gd name="connsiteX34" fmla="*/ 1308831 w 2215942"/>
                <a:gd name="connsiteY34" fmla="*/ 51832 h 997763"/>
                <a:gd name="connsiteX35" fmla="*/ 1373624 w 2215942"/>
                <a:gd name="connsiteY35" fmla="*/ 168453 h 997763"/>
                <a:gd name="connsiteX36" fmla="*/ 1386583 w 2215942"/>
                <a:gd name="connsiteY36" fmla="*/ 220285 h 997763"/>
                <a:gd name="connsiteX37" fmla="*/ 1373624 w 2215942"/>
                <a:gd name="connsiteY37" fmla="*/ 453529 h 997763"/>
                <a:gd name="connsiteX38" fmla="*/ 1360666 w 2215942"/>
                <a:gd name="connsiteY38" fmla="*/ 505360 h 997763"/>
                <a:gd name="connsiteX39" fmla="*/ 1347707 w 2215942"/>
                <a:gd name="connsiteY39" fmla="*/ 583108 h 997763"/>
                <a:gd name="connsiteX40" fmla="*/ 1360666 w 2215942"/>
                <a:gd name="connsiteY40" fmla="*/ 881141 h 997763"/>
                <a:gd name="connsiteX41" fmla="*/ 1386583 w 2215942"/>
                <a:gd name="connsiteY41" fmla="*/ 920015 h 997763"/>
                <a:gd name="connsiteX42" fmla="*/ 1425459 w 2215942"/>
                <a:gd name="connsiteY42" fmla="*/ 932973 h 997763"/>
                <a:gd name="connsiteX43" fmla="*/ 1451377 w 2215942"/>
                <a:gd name="connsiteY43" fmla="*/ 958889 h 997763"/>
                <a:gd name="connsiteX44" fmla="*/ 1619840 w 2215942"/>
                <a:gd name="connsiteY44" fmla="*/ 997763 h 997763"/>
                <a:gd name="connsiteX45" fmla="*/ 1956767 w 2215942"/>
                <a:gd name="connsiteY45" fmla="*/ 984805 h 997763"/>
                <a:gd name="connsiteX46" fmla="*/ 2021561 w 2215942"/>
                <a:gd name="connsiteY46" fmla="*/ 971847 h 997763"/>
                <a:gd name="connsiteX47" fmla="*/ 2060437 w 2215942"/>
                <a:gd name="connsiteY47" fmla="*/ 945931 h 997763"/>
                <a:gd name="connsiteX48" fmla="*/ 2086354 w 2215942"/>
                <a:gd name="connsiteY48" fmla="*/ 907057 h 997763"/>
                <a:gd name="connsiteX49" fmla="*/ 2112272 w 2215942"/>
                <a:gd name="connsiteY49" fmla="*/ 881141 h 997763"/>
                <a:gd name="connsiteX50" fmla="*/ 2190024 w 2215942"/>
                <a:gd name="connsiteY50" fmla="*/ 751562 h 997763"/>
                <a:gd name="connsiteX51" fmla="*/ 2215942 w 2215942"/>
                <a:gd name="connsiteY51" fmla="*/ 647898 h 997763"/>
                <a:gd name="connsiteX52" fmla="*/ 2202983 w 2215942"/>
                <a:gd name="connsiteY52" fmla="*/ 194369 h 997763"/>
                <a:gd name="connsiteX53" fmla="*/ 2177065 w 2215942"/>
                <a:gd name="connsiteY53" fmla="*/ 116622 h 997763"/>
                <a:gd name="connsiteX54" fmla="*/ 2138189 w 2215942"/>
                <a:gd name="connsiteY54" fmla="*/ 90706 h 997763"/>
                <a:gd name="connsiteX55" fmla="*/ 2047478 w 2215942"/>
                <a:gd name="connsiteY55" fmla="*/ 103664 h 997763"/>
                <a:gd name="connsiteX56" fmla="*/ 1995643 w 2215942"/>
                <a:gd name="connsiteY56" fmla="*/ 375781 h 997763"/>
                <a:gd name="connsiteX57" fmla="*/ 1969726 w 2215942"/>
                <a:gd name="connsiteY57" fmla="*/ 725646 h 997763"/>
                <a:gd name="connsiteX58" fmla="*/ 1969726 w 2215942"/>
                <a:gd name="connsiteY58" fmla="*/ 790435 h 99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215942" h="997763">
                  <a:moveTo>
                    <a:pt x="0" y="51832"/>
                  </a:moveTo>
                  <a:cubicBezTo>
                    <a:pt x="21598" y="47513"/>
                    <a:pt x="43425" y="44216"/>
                    <a:pt x="64793" y="38874"/>
                  </a:cubicBezTo>
                  <a:cubicBezTo>
                    <a:pt x="78045" y="35561"/>
                    <a:pt x="90009" y="25916"/>
                    <a:pt x="103669" y="25916"/>
                  </a:cubicBezTo>
                  <a:cubicBezTo>
                    <a:pt x="220378" y="25916"/>
                    <a:pt x="336926" y="34555"/>
                    <a:pt x="453555" y="38874"/>
                  </a:cubicBezTo>
                  <a:cubicBezTo>
                    <a:pt x="470833" y="43193"/>
                    <a:pt x="490571" y="41953"/>
                    <a:pt x="505390" y="51832"/>
                  </a:cubicBezTo>
                  <a:cubicBezTo>
                    <a:pt x="518348" y="60470"/>
                    <a:pt x="521578" y="78545"/>
                    <a:pt x="531307" y="90706"/>
                  </a:cubicBezTo>
                  <a:cubicBezTo>
                    <a:pt x="538939" y="100246"/>
                    <a:pt x="548586" y="107983"/>
                    <a:pt x="557225" y="116622"/>
                  </a:cubicBezTo>
                  <a:cubicBezTo>
                    <a:pt x="561545" y="133899"/>
                    <a:pt x="565291" y="151329"/>
                    <a:pt x="570184" y="168453"/>
                  </a:cubicBezTo>
                  <a:cubicBezTo>
                    <a:pt x="573937" y="181586"/>
                    <a:pt x="583142" y="193668"/>
                    <a:pt x="583142" y="207327"/>
                  </a:cubicBezTo>
                  <a:cubicBezTo>
                    <a:pt x="583142" y="255036"/>
                    <a:pt x="576931" y="302636"/>
                    <a:pt x="570184" y="349865"/>
                  </a:cubicBezTo>
                  <a:cubicBezTo>
                    <a:pt x="565498" y="382667"/>
                    <a:pt x="556028" y="394879"/>
                    <a:pt x="531307" y="414655"/>
                  </a:cubicBezTo>
                  <a:cubicBezTo>
                    <a:pt x="519145" y="424384"/>
                    <a:pt x="506361" y="433606"/>
                    <a:pt x="492431" y="440571"/>
                  </a:cubicBezTo>
                  <a:cubicBezTo>
                    <a:pt x="445730" y="463921"/>
                    <a:pt x="361132" y="462771"/>
                    <a:pt x="323968" y="466487"/>
                  </a:cubicBezTo>
                  <a:cubicBezTo>
                    <a:pt x="311009" y="475125"/>
                    <a:pt x="296105" y="481390"/>
                    <a:pt x="285092" y="492402"/>
                  </a:cubicBezTo>
                  <a:cubicBezTo>
                    <a:pt x="259971" y="517521"/>
                    <a:pt x="256755" y="538532"/>
                    <a:pt x="246215" y="570150"/>
                  </a:cubicBezTo>
                  <a:cubicBezTo>
                    <a:pt x="250535" y="626301"/>
                    <a:pt x="252188" y="682722"/>
                    <a:pt x="259174" y="738604"/>
                  </a:cubicBezTo>
                  <a:cubicBezTo>
                    <a:pt x="260868" y="752158"/>
                    <a:pt x="263600" y="766812"/>
                    <a:pt x="272133" y="777478"/>
                  </a:cubicBezTo>
                  <a:cubicBezTo>
                    <a:pt x="281862" y="789639"/>
                    <a:pt x="298050" y="794755"/>
                    <a:pt x="311009" y="803393"/>
                  </a:cubicBezTo>
                  <a:cubicBezTo>
                    <a:pt x="315329" y="816351"/>
                    <a:pt x="315435" y="831601"/>
                    <a:pt x="323968" y="842267"/>
                  </a:cubicBezTo>
                  <a:cubicBezTo>
                    <a:pt x="333697" y="854428"/>
                    <a:pt x="350171" y="859131"/>
                    <a:pt x="362844" y="868183"/>
                  </a:cubicBezTo>
                  <a:cubicBezTo>
                    <a:pt x="380419" y="880736"/>
                    <a:pt x="395361" y="897399"/>
                    <a:pt x="414679" y="907057"/>
                  </a:cubicBezTo>
                  <a:cubicBezTo>
                    <a:pt x="439114" y="919274"/>
                    <a:pt x="492431" y="932973"/>
                    <a:pt x="492431" y="932973"/>
                  </a:cubicBezTo>
                  <a:cubicBezTo>
                    <a:pt x="570183" y="928654"/>
                    <a:pt x="648677" y="931566"/>
                    <a:pt x="725688" y="920015"/>
                  </a:cubicBezTo>
                  <a:cubicBezTo>
                    <a:pt x="737770" y="918203"/>
                    <a:pt x="740678" y="899563"/>
                    <a:pt x="751606" y="894099"/>
                  </a:cubicBezTo>
                  <a:cubicBezTo>
                    <a:pt x="767536" y="886135"/>
                    <a:pt x="786163" y="885460"/>
                    <a:pt x="803441" y="881141"/>
                  </a:cubicBezTo>
                  <a:cubicBezTo>
                    <a:pt x="899963" y="816796"/>
                    <a:pt x="781415" y="899495"/>
                    <a:pt x="881193" y="816351"/>
                  </a:cubicBezTo>
                  <a:cubicBezTo>
                    <a:pt x="893158" y="806381"/>
                    <a:pt x="907110" y="799074"/>
                    <a:pt x="920069" y="790435"/>
                  </a:cubicBezTo>
                  <a:cubicBezTo>
                    <a:pt x="928708" y="777477"/>
                    <a:pt x="939662" y="765793"/>
                    <a:pt x="945987" y="751562"/>
                  </a:cubicBezTo>
                  <a:cubicBezTo>
                    <a:pt x="957082" y="726599"/>
                    <a:pt x="971904" y="673814"/>
                    <a:pt x="971904" y="673814"/>
                  </a:cubicBezTo>
                  <a:cubicBezTo>
                    <a:pt x="976224" y="630621"/>
                    <a:pt x="983093" y="587607"/>
                    <a:pt x="984863" y="544234"/>
                  </a:cubicBezTo>
                  <a:cubicBezTo>
                    <a:pt x="991735" y="375866"/>
                    <a:pt x="985523" y="206933"/>
                    <a:pt x="997821" y="38874"/>
                  </a:cubicBezTo>
                  <a:cubicBezTo>
                    <a:pt x="998713" y="26689"/>
                    <a:pt x="1013263" y="19244"/>
                    <a:pt x="1023739" y="12958"/>
                  </a:cubicBezTo>
                  <a:cubicBezTo>
                    <a:pt x="1035452" y="5931"/>
                    <a:pt x="1049656" y="4319"/>
                    <a:pt x="1062615" y="0"/>
                  </a:cubicBezTo>
                  <a:cubicBezTo>
                    <a:pt x="1094765" y="2473"/>
                    <a:pt x="1214012" y="-2054"/>
                    <a:pt x="1269955" y="25916"/>
                  </a:cubicBezTo>
                  <a:cubicBezTo>
                    <a:pt x="1283885" y="32881"/>
                    <a:pt x="1295872" y="43193"/>
                    <a:pt x="1308831" y="51832"/>
                  </a:cubicBezTo>
                  <a:cubicBezTo>
                    <a:pt x="1355242" y="121444"/>
                    <a:pt x="1356517" y="108582"/>
                    <a:pt x="1373624" y="168453"/>
                  </a:cubicBezTo>
                  <a:cubicBezTo>
                    <a:pt x="1378517" y="185577"/>
                    <a:pt x="1382263" y="203008"/>
                    <a:pt x="1386583" y="220285"/>
                  </a:cubicBezTo>
                  <a:cubicBezTo>
                    <a:pt x="1382263" y="298033"/>
                    <a:pt x="1380674" y="375981"/>
                    <a:pt x="1373624" y="453529"/>
                  </a:cubicBezTo>
                  <a:cubicBezTo>
                    <a:pt x="1372012" y="471265"/>
                    <a:pt x="1364159" y="487897"/>
                    <a:pt x="1360666" y="505360"/>
                  </a:cubicBezTo>
                  <a:cubicBezTo>
                    <a:pt x="1355513" y="531123"/>
                    <a:pt x="1352027" y="557192"/>
                    <a:pt x="1347707" y="583108"/>
                  </a:cubicBezTo>
                  <a:cubicBezTo>
                    <a:pt x="1352027" y="682452"/>
                    <a:pt x="1349267" y="782358"/>
                    <a:pt x="1360666" y="881141"/>
                  </a:cubicBezTo>
                  <a:cubicBezTo>
                    <a:pt x="1362451" y="896612"/>
                    <a:pt x="1374422" y="910286"/>
                    <a:pt x="1386583" y="920015"/>
                  </a:cubicBezTo>
                  <a:cubicBezTo>
                    <a:pt x="1397250" y="928548"/>
                    <a:pt x="1412500" y="928654"/>
                    <a:pt x="1425459" y="932973"/>
                  </a:cubicBezTo>
                  <a:cubicBezTo>
                    <a:pt x="1434098" y="941612"/>
                    <a:pt x="1441211" y="952112"/>
                    <a:pt x="1451377" y="958889"/>
                  </a:cubicBezTo>
                  <a:cubicBezTo>
                    <a:pt x="1512152" y="999403"/>
                    <a:pt x="1536752" y="988531"/>
                    <a:pt x="1619840" y="997763"/>
                  </a:cubicBezTo>
                  <a:cubicBezTo>
                    <a:pt x="1732149" y="993444"/>
                    <a:pt x="1844608" y="992041"/>
                    <a:pt x="1956767" y="984805"/>
                  </a:cubicBezTo>
                  <a:cubicBezTo>
                    <a:pt x="1978747" y="983387"/>
                    <a:pt x="2000938" y="979580"/>
                    <a:pt x="2021561" y="971847"/>
                  </a:cubicBezTo>
                  <a:cubicBezTo>
                    <a:pt x="2036144" y="966379"/>
                    <a:pt x="2047478" y="954570"/>
                    <a:pt x="2060437" y="945931"/>
                  </a:cubicBezTo>
                  <a:cubicBezTo>
                    <a:pt x="2069076" y="932973"/>
                    <a:pt x="2076625" y="919218"/>
                    <a:pt x="2086354" y="907057"/>
                  </a:cubicBezTo>
                  <a:cubicBezTo>
                    <a:pt x="2093986" y="897517"/>
                    <a:pt x="2104941" y="890915"/>
                    <a:pt x="2112272" y="881141"/>
                  </a:cubicBezTo>
                  <a:cubicBezTo>
                    <a:pt x="2142979" y="840200"/>
                    <a:pt x="2169924" y="798459"/>
                    <a:pt x="2190024" y="751562"/>
                  </a:cubicBezTo>
                  <a:cubicBezTo>
                    <a:pt x="2204967" y="716696"/>
                    <a:pt x="2208335" y="685928"/>
                    <a:pt x="2215942" y="647898"/>
                  </a:cubicBezTo>
                  <a:cubicBezTo>
                    <a:pt x="2211622" y="496722"/>
                    <a:pt x="2214021" y="345204"/>
                    <a:pt x="2202983" y="194369"/>
                  </a:cubicBezTo>
                  <a:cubicBezTo>
                    <a:pt x="2200989" y="167124"/>
                    <a:pt x="2199795" y="131775"/>
                    <a:pt x="2177065" y="116622"/>
                  </a:cubicBezTo>
                  <a:lnTo>
                    <a:pt x="2138189" y="90706"/>
                  </a:lnTo>
                  <a:cubicBezTo>
                    <a:pt x="2107952" y="95025"/>
                    <a:pt x="2073670" y="87950"/>
                    <a:pt x="2047478" y="103664"/>
                  </a:cubicBezTo>
                  <a:cubicBezTo>
                    <a:pt x="1978116" y="145278"/>
                    <a:pt x="1996036" y="370273"/>
                    <a:pt x="1995643" y="375781"/>
                  </a:cubicBezTo>
                  <a:cubicBezTo>
                    <a:pt x="1982132" y="564922"/>
                    <a:pt x="1980100" y="518161"/>
                    <a:pt x="1969726" y="725646"/>
                  </a:cubicBezTo>
                  <a:cubicBezTo>
                    <a:pt x="1968648" y="747215"/>
                    <a:pt x="1969726" y="768839"/>
                    <a:pt x="1969726" y="79043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3" name="Freeform 82"/>
            <p:cNvSpPr/>
            <p:nvPr/>
          </p:nvSpPr>
          <p:spPr>
            <a:xfrm>
              <a:off x="6385953" y="4871621"/>
              <a:ext cx="1102524" cy="844015"/>
            </a:xfrm>
            <a:custGeom>
              <a:avLst/>
              <a:gdLst>
                <a:gd name="connsiteX0" fmla="*/ 1032 w 1102524"/>
                <a:gd name="connsiteY0" fmla="*/ 609596 h 844015"/>
                <a:gd name="connsiteX1" fmla="*/ 26950 w 1102524"/>
                <a:gd name="connsiteY1" fmla="*/ 156067 h 844015"/>
                <a:gd name="connsiteX2" fmla="*/ 39909 w 1102524"/>
                <a:gd name="connsiteY2" fmla="*/ 117193 h 844015"/>
                <a:gd name="connsiteX3" fmla="*/ 52867 w 1102524"/>
                <a:gd name="connsiteY3" fmla="*/ 65362 h 844015"/>
                <a:gd name="connsiteX4" fmla="*/ 117661 w 1102524"/>
                <a:gd name="connsiteY4" fmla="*/ 26488 h 844015"/>
                <a:gd name="connsiteX5" fmla="*/ 156537 w 1102524"/>
                <a:gd name="connsiteY5" fmla="*/ 572 h 844015"/>
                <a:gd name="connsiteX6" fmla="*/ 493464 w 1102524"/>
                <a:gd name="connsiteY6" fmla="*/ 39446 h 844015"/>
                <a:gd name="connsiteX7" fmla="*/ 532340 w 1102524"/>
                <a:gd name="connsiteY7" fmla="*/ 65362 h 844015"/>
                <a:gd name="connsiteX8" fmla="*/ 597134 w 1102524"/>
                <a:gd name="connsiteY8" fmla="*/ 181983 h 844015"/>
                <a:gd name="connsiteX9" fmla="*/ 584175 w 1102524"/>
                <a:gd name="connsiteY9" fmla="*/ 337479 h 844015"/>
                <a:gd name="connsiteX10" fmla="*/ 558258 w 1102524"/>
                <a:gd name="connsiteY10" fmla="*/ 415226 h 844015"/>
                <a:gd name="connsiteX11" fmla="*/ 532340 w 1102524"/>
                <a:gd name="connsiteY11" fmla="*/ 505932 h 844015"/>
                <a:gd name="connsiteX12" fmla="*/ 558258 w 1102524"/>
                <a:gd name="connsiteY12" fmla="*/ 739175 h 844015"/>
                <a:gd name="connsiteX13" fmla="*/ 584175 w 1102524"/>
                <a:gd name="connsiteY13" fmla="*/ 778049 h 844015"/>
                <a:gd name="connsiteX14" fmla="*/ 623051 w 1102524"/>
                <a:gd name="connsiteY14" fmla="*/ 791007 h 844015"/>
                <a:gd name="connsiteX15" fmla="*/ 648969 w 1102524"/>
                <a:gd name="connsiteY15" fmla="*/ 816923 h 844015"/>
                <a:gd name="connsiteX16" fmla="*/ 700804 w 1102524"/>
                <a:gd name="connsiteY16" fmla="*/ 829881 h 844015"/>
                <a:gd name="connsiteX17" fmla="*/ 856308 w 1102524"/>
                <a:gd name="connsiteY17" fmla="*/ 842839 h 844015"/>
                <a:gd name="connsiteX18" fmla="*/ 1102524 w 1102524"/>
                <a:gd name="connsiteY18" fmla="*/ 842839 h 84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524" h="844015">
                  <a:moveTo>
                    <a:pt x="1032" y="609596"/>
                  </a:moveTo>
                  <a:cubicBezTo>
                    <a:pt x="8348" y="382804"/>
                    <a:pt x="-17677" y="312250"/>
                    <a:pt x="26950" y="156067"/>
                  </a:cubicBezTo>
                  <a:cubicBezTo>
                    <a:pt x="30703" y="142934"/>
                    <a:pt x="36156" y="130326"/>
                    <a:pt x="39909" y="117193"/>
                  </a:cubicBezTo>
                  <a:cubicBezTo>
                    <a:pt x="44802" y="100070"/>
                    <a:pt x="44902" y="81290"/>
                    <a:pt x="52867" y="65362"/>
                  </a:cubicBezTo>
                  <a:cubicBezTo>
                    <a:pt x="69741" y="31616"/>
                    <a:pt x="88105" y="41265"/>
                    <a:pt x="117661" y="26488"/>
                  </a:cubicBezTo>
                  <a:cubicBezTo>
                    <a:pt x="131591" y="19523"/>
                    <a:pt x="143578" y="9211"/>
                    <a:pt x="156537" y="572"/>
                  </a:cubicBezTo>
                  <a:cubicBezTo>
                    <a:pt x="169478" y="1219"/>
                    <a:pt x="420036" y="-9503"/>
                    <a:pt x="493464" y="39446"/>
                  </a:cubicBezTo>
                  <a:lnTo>
                    <a:pt x="532340" y="65362"/>
                  </a:lnTo>
                  <a:cubicBezTo>
                    <a:pt x="591752" y="154474"/>
                    <a:pt x="574325" y="113560"/>
                    <a:pt x="597134" y="181983"/>
                  </a:cubicBezTo>
                  <a:cubicBezTo>
                    <a:pt x="592814" y="233815"/>
                    <a:pt x="592726" y="286175"/>
                    <a:pt x="584175" y="337479"/>
                  </a:cubicBezTo>
                  <a:cubicBezTo>
                    <a:pt x="579684" y="364425"/>
                    <a:pt x="564884" y="388724"/>
                    <a:pt x="558258" y="415226"/>
                  </a:cubicBezTo>
                  <a:cubicBezTo>
                    <a:pt x="541986" y="480309"/>
                    <a:pt x="550931" y="450163"/>
                    <a:pt x="532340" y="505932"/>
                  </a:cubicBezTo>
                  <a:cubicBezTo>
                    <a:pt x="533960" y="530231"/>
                    <a:pt x="527339" y="677342"/>
                    <a:pt x="558258" y="739175"/>
                  </a:cubicBezTo>
                  <a:cubicBezTo>
                    <a:pt x="565223" y="753104"/>
                    <a:pt x="572014" y="768320"/>
                    <a:pt x="584175" y="778049"/>
                  </a:cubicBezTo>
                  <a:cubicBezTo>
                    <a:pt x="594842" y="786582"/>
                    <a:pt x="610092" y="786688"/>
                    <a:pt x="623051" y="791007"/>
                  </a:cubicBezTo>
                  <a:cubicBezTo>
                    <a:pt x="631690" y="799646"/>
                    <a:pt x="638041" y="811459"/>
                    <a:pt x="648969" y="816923"/>
                  </a:cubicBezTo>
                  <a:cubicBezTo>
                    <a:pt x="664899" y="824887"/>
                    <a:pt x="683131" y="827672"/>
                    <a:pt x="700804" y="829881"/>
                  </a:cubicBezTo>
                  <a:cubicBezTo>
                    <a:pt x="752417" y="836332"/>
                    <a:pt x="804321" y="841162"/>
                    <a:pt x="856308" y="842839"/>
                  </a:cubicBezTo>
                  <a:cubicBezTo>
                    <a:pt x="938337" y="845485"/>
                    <a:pt x="1020452" y="842839"/>
                    <a:pt x="1102524" y="84283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84" name="Straight Connector 83"/>
            <p:cNvCxnSpPr/>
            <p:nvPr/>
          </p:nvCxnSpPr>
          <p:spPr>
            <a:xfrm flipV="1">
              <a:off x="5320101" y="4625991"/>
              <a:ext cx="2171200" cy="129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5496116" y="5409580"/>
              <a:ext cx="578049" cy="513439"/>
              <a:chOff x="165437" y="3121025"/>
              <a:chExt cx="857252" cy="736600"/>
            </a:xfrm>
          </p:grpSpPr>
          <p:sp>
            <p:nvSpPr>
              <p:cNvPr id="66" name="Rectangle 65"/>
              <p:cNvSpPr/>
              <p:nvPr/>
            </p:nvSpPr>
            <p:spPr>
              <a:xfrm>
                <a:off x="165437"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292439" y="330200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355937" y="3375025"/>
                <a:ext cx="206375" cy="244476"/>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ounded Rectangle 68"/>
              <p:cNvSpPr/>
              <p:nvPr/>
            </p:nvSpPr>
            <p:spPr>
              <a:xfrm>
                <a:off x="355937" y="3714751"/>
                <a:ext cx="158750" cy="142874"/>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ounded Rectangle 69"/>
              <p:cNvSpPr/>
              <p:nvPr/>
            </p:nvSpPr>
            <p:spPr>
              <a:xfrm>
                <a:off x="371812" y="3121025"/>
                <a:ext cx="158750" cy="142874"/>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Rectangle 70"/>
              <p:cNvSpPr/>
              <p:nvPr/>
            </p:nvSpPr>
            <p:spPr>
              <a:xfrm>
                <a:off x="657565" y="3460751"/>
                <a:ext cx="158750" cy="14287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p:cNvCxnSpPr/>
              <p:nvPr/>
            </p:nvCxnSpPr>
            <p:spPr>
              <a:xfrm>
                <a:off x="673439" y="3460751"/>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rot="5652788">
              <a:off x="3889114" y="5076925"/>
              <a:ext cx="578048" cy="513438"/>
              <a:chOff x="956426" y="3381025"/>
              <a:chExt cx="857250" cy="736600"/>
            </a:xfrm>
          </p:grpSpPr>
          <p:sp>
            <p:nvSpPr>
              <p:cNvPr id="50" name="Rectangle 49"/>
              <p:cNvSpPr/>
              <p:nvPr/>
            </p:nvSpPr>
            <p:spPr>
              <a:xfrm>
                <a:off x="956426" y="3539774"/>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1083428" y="356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1146925" y="3635024"/>
                <a:ext cx="206375" cy="244474"/>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Rounded Rectangle 52"/>
              <p:cNvSpPr/>
              <p:nvPr/>
            </p:nvSpPr>
            <p:spPr>
              <a:xfrm>
                <a:off x="1146926" y="397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ounded Rectangle 53"/>
              <p:cNvSpPr/>
              <p:nvPr/>
            </p:nvSpPr>
            <p:spPr>
              <a:xfrm>
                <a:off x="1162800" y="338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1448553" y="3720751"/>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6" name="Straight Connector 55"/>
              <p:cNvCxnSpPr/>
              <p:nvPr/>
            </p:nvCxnSpPr>
            <p:spPr>
              <a:xfrm>
                <a:off x="1464426" y="372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rot="850182">
              <a:off x="1434313" y="5500317"/>
              <a:ext cx="578049" cy="513439"/>
              <a:chOff x="936624" y="3121025"/>
              <a:chExt cx="857251" cy="736600"/>
            </a:xfrm>
          </p:grpSpPr>
          <p:sp>
            <p:nvSpPr>
              <p:cNvPr id="33" name="Rectangle 3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ed Rectangle 3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ed Rectangle 3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Connector 3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pic>
        <p:nvPicPr>
          <p:cNvPr id="41" name="Picture 4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2" name="Picture 41"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417289003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848"/>
            <a:ext cx="8229600" cy="1143000"/>
          </a:xfrm>
        </p:spPr>
        <p:txBody>
          <a:bodyPr>
            <a:normAutofit/>
          </a:bodyPr>
          <a:lstStyle/>
          <a:p>
            <a:r>
              <a:rPr lang="en-US" dirty="0" smtClean="0">
                <a:latin typeface="+mn-lt"/>
                <a:cs typeface="Times New Roman" charset="0"/>
              </a:rPr>
              <a:t>Find Black and STOP </a:t>
            </a:r>
            <a:endParaRPr lang="en-US" sz="2400" dirty="0">
              <a:solidFill>
                <a:srgbClr val="0000FF"/>
              </a:solidFill>
              <a:latin typeface="Courier"/>
              <a:cs typeface="Courier"/>
            </a:endParaRPr>
          </a:p>
        </p:txBody>
      </p:sp>
      <p:sp>
        <p:nvSpPr>
          <p:cNvPr id="5" name="Rectangle 4"/>
          <p:cNvSpPr/>
          <p:nvPr/>
        </p:nvSpPr>
        <p:spPr>
          <a:xfrm>
            <a:off x="215439" y="1342541"/>
            <a:ext cx="8928561" cy="1938992"/>
          </a:xfrm>
          <a:prstGeom prst="rect">
            <a:avLst/>
          </a:prstGeom>
        </p:spPr>
        <p:txBody>
          <a:bodyPr wrap="square">
            <a:spAutoFit/>
          </a:bodyPr>
          <a:lstStyle/>
          <a:p>
            <a:r>
              <a:rPr lang="en-US" sz="2400" dirty="0"/>
              <a:t>Using the reflectance sensor(s) have your robot </a:t>
            </a:r>
            <a:r>
              <a:rPr lang="en-US" sz="2400" dirty="0" smtClean="0"/>
              <a:t>drive forward until it senses a black line at which point it stops</a:t>
            </a:r>
          </a:p>
          <a:p>
            <a:pPr marL="342900" indent="-342900">
              <a:buFont typeface="Arial"/>
              <a:buChar char="•"/>
            </a:pPr>
            <a:r>
              <a:rPr lang="en-US" sz="2400" dirty="0" smtClean="0"/>
              <a:t>Move the line to various distances</a:t>
            </a:r>
          </a:p>
          <a:p>
            <a:pPr marL="342900" indent="-342900">
              <a:buFont typeface="Arial"/>
              <a:buChar char="•"/>
            </a:pPr>
            <a:r>
              <a:rPr lang="en-US" sz="2400" dirty="0" smtClean="0"/>
              <a:t>Make the robot find the line, stop and then back up to the starting line</a:t>
            </a:r>
          </a:p>
        </p:txBody>
      </p:sp>
      <p:grpSp>
        <p:nvGrpSpPr>
          <p:cNvPr id="13" name="Group 12"/>
          <p:cNvGrpSpPr/>
          <p:nvPr/>
        </p:nvGrpSpPr>
        <p:grpSpPr>
          <a:xfrm>
            <a:off x="1192979" y="4109652"/>
            <a:ext cx="6318605" cy="1707609"/>
            <a:chOff x="431942" y="3360808"/>
            <a:chExt cx="6318605" cy="1707609"/>
          </a:xfrm>
        </p:grpSpPr>
        <p:grpSp>
          <p:nvGrpSpPr>
            <p:cNvPr id="9" name="Group 8"/>
            <p:cNvGrpSpPr/>
            <p:nvPr/>
          </p:nvGrpSpPr>
          <p:grpSpPr>
            <a:xfrm>
              <a:off x="431942" y="3360808"/>
              <a:ext cx="2398265" cy="1707609"/>
              <a:chOff x="431942" y="3360808"/>
              <a:chExt cx="2398265" cy="1707609"/>
            </a:xfrm>
          </p:grpSpPr>
          <p:sp>
            <p:nvSpPr>
              <p:cNvPr id="16" name="Rectangle 15"/>
              <p:cNvSpPr/>
              <p:nvPr/>
            </p:nvSpPr>
            <p:spPr>
              <a:xfrm>
                <a:off x="431942" y="3360808"/>
                <a:ext cx="2398265" cy="1707609"/>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920069" y="3360808"/>
                <a:ext cx="0" cy="17076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2475116" y="3757809"/>
                <a:ext cx="0" cy="855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466864" y="3932604"/>
                <a:ext cx="578049" cy="513439"/>
                <a:chOff x="936624" y="3121025"/>
                <a:chExt cx="857251" cy="736600"/>
              </a:xfrm>
            </p:grpSpPr>
            <p:sp>
              <p:nvSpPr>
                <p:cNvPr id="33" name="Rectangle 3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ed Rectangle 3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ed Rectangle 3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Connector 3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46" name="Group 45"/>
            <p:cNvGrpSpPr/>
            <p:nvPr/>
          </p:nvGrpSpPr>
          <p:grpSpPr>
            <a:xfrm>
              <a:off x="4352282" y="3360808"/>
              <a:ext cx="2398265" cy="1707609"/>
              <a:chOff x="431942" y="3360808"/>
              <a:chExt cx="2398265" cy="1707609"/>
            </a:xfrm>
          </p:grpSpPr>
          <p:sp>
            <p:nvSpPr>
              <p:cNvPr id="47" name="Rectangle 46"/>
              <p:cNvSpPr/>
              <p:nvPr/>
            </p:nvSpPr>
            <p:spPr>
              <a:xfrm>
                <a:off x="431942" y="3360808"/>
                <a:ext cx="2398265" cy="1707609"/>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Connector 47"/>
              <p:cNvCxnSpPr/>
              <p:nvPr/>
            </p:nvCxnSpPr>
            <p:spPr>
              <a:xfrm>
                <a:off x="920069" y="3360808"/>
                <a:ext cx="0" cy="17076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2475116" y="3757809"/>
                <a:ext cx="0" cy="855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857673" y="3912686"/>
              <a:ext cx="578049" cy="513439"/>
              <a:chOff x="936624" y="3121025"/>
              <a:chExt cx="857251" cy="736600"/>
            </a:xfrm>
          </p:grpSpPr>
          <p:sp>
            <p:nvSpPr>
              <p:cNvPr id="66" name="Rectangle 65"/>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ounded Rectangle 68"/>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ounded Rectangle 69"/>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Rectangle 70"/>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a:off x="5435722" y="4610737"/>
              <a:ext cx="82857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5439559" y="4249077"/>
              <a:ext cx="82857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1315580" y="4169406"/>
              <a:ext cx="82857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0" name="Picture 39"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82865816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Measuring Distance Using the ET</a:t>
            </a:r>
            <a:endParaRPr lang="en-US" sz="3600" dirty="0"/>
          </a:p>
        </p:txBody>
      </p:sp>
      <p:sp>
        <p:nvSpPr>
          <p:cNvPr id="4" name="Rectangle 3"/>
          <p:cNvSpPr/>
          <p:nvPr/>
        </p:nvSpPr>
        <p:spPr>
          <a:xfrm>
            <a:off x="342064" y="995599"/>
            <a:ext cx="8549114" cy="4524315"/>
          </a:xfrm>
          <a:prstGeom prst="rect">
            <a:avLst/>
          </a:prstGeom>
        </p:spPr>
        <p:txBody>
          <a:bodyPr wrap="square">
            <a:spAutoFit/>
          </a:bodyPr>
          <a:lstStyle/>
          <a:p>
            <a:pPr lvl="0"/>
            <a:r>
              <a:rPr lang="en-US" sz="2400" b="1" dirty="0" smtClean="0"/>
              <a:t>Goals</a:t>
            </a:r>
          </a:p>
          <a:p>
            <a:pPr marL="285750" lvl="0" indent="-285750">
              <a:buFont typeface="Arial"/>
              <a:buChar char="•"/>
            </a:pPr>
            <a:r>
              <a:rPr lang="en-US" sz="2400" dirty="0" smtClean="0"/>
              <a:t>To help students understand how to use sensors with their robots</a:t>
            </a:r>
          </a:p>
          <a:p>
            <a:pPr marL="285750" lvl="0" indent="-285750">
              <a:buFont typeface="Arial"/>
              <a:buChar char="•"/>
            </a:pPr>
            <a:r>
              <a:rPr lang="en-US" sz="2400" dirty="0" smtClean="0"/>
              <a:t>To understand the logic of programming with sensors</a:t>
            </a:r>
          </a:p>
          <a:p>
            <a:pPr marL="285750" lvl="0" indent="-285750">
              <a:buFont typeface="Arial"/>
              <a:buChar char="•"/>
            </a:pPr>
            <a:r>
              <a:rPr lang="en-US" sz="2400" dirty="0" smtClean="0"/>
              <a:t>To write a program to print a sensor value to the screen</a:t>
            </a:r>
          </a:p>
          <a:p>
            <a:pPr marL="285750" lvl="0" indent="-285750">
              <a:buFont typeface="Arial"/>
              <a:buChar char="•"/>
            </a:pPr>
            <a:r>
              <a:rPr lang="en-US" sz="2400" dirty="0" smtClean="0"/>
              <a:t>To use a range finder sensor (ET) to measure a distance</a:t>
            </a:r>
          </a:p>
          <a:p>
            <a:pPr lvl="0"/>
            <a:r>
              <a:rPr lang="en-US" sz="2400" b="1" dirty="0" smtClean="0"/>
              <a:t>Preparation</a:t>
            </a:r>
          </a:p>
          <a:p>
            <a:pPr marL="285750" lvl="0" indent="-285750">
              <a:buFont typeface="Arial"/>
              <a:buChar char="•"/>
            </a:pPr>
            <a:r>
              <a:rPr lang="en-US" sz="2400" dirty="0" smtClean="0"/>
              <a:t>Have KISS IDE up and running</a:t>
            </a:r>
          </a:p>
          <a:p>
            <a:pPr marL="285750" lvl="0" indent="-285750">
              <a:buFont typeface="Arial"/>
              <a:buChar char="•"/>
            </a:pPr>
            <a:r>
              <a:rPr lang="en-US" sz="2400" dirty="0" smtClean="0"/>
              <a:t>Have a robot ready to go</a:t>
            </a:r>
          </a:p>
          <a:p>
            <a:pPr marL="285750" lvl="0" indent="-285750">
              <a:buFont typeface="Arial"/>
              <a:buChar char="•"/>
            </a:pPr>
            <a:r>
              <a:rPr lang="en-US" sz="2400" dirty="0" smtClean="0"/>
              <a:t>Students will need a range finder sensor</a:t>
            </a:r>
          </a:p>
          <a:p>
            <a:pPr lvl="0"/>
            <a:r>
              <a:rPr lang="en-US" sz="2400" b="1" dirty="0" smtClean="0"/>
              <a:t>Activity</a:t>
            </a:r>
          </a:p>
          <a:p>
            <a:pPr lvl="0"/>
            <a:r>
              <a:rPr lang="en-US" sz="2400" dirty="0" smtClean="0"/>
              <a:t>Follow the slides and complete the activity</a:t>
            </a:r>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64696266"/>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298" y="1448774"/>
            <a:ext cx="8362832" cy="4708525"/>
          </a:xfrm>
        </p:spPr>
        <p:txBody>
          <a:bodyPr>
            <a:normAutofit fontScale="77500" lnSpcReduction="20000"/>
          </a:bodyPr>
          <a:lstStyle/>
          <a:p>
            <a:pPr marL="0" indent="0">
              <a:buNone/>
            </a:pPr>
            <a:r>
              <a:rPr lang="en-US" b="1" dirty="0" smtClean="0"/>
              <a:t>You will need the ET Sensor</a:t>
            </a:r>
          </a:p>
          <a:p>
            <a:pPr marL="0" indent="0">
              <a:buNone/>
            </a:pPr>
            <a:r>
              <a:rPr lang="en-US" dirty="0" smtClean="0"/>
              <a:t>The </a:t>
            </a:r>
            <a:r>
              <a:rPr lang="en-US" dirty="0"/>
              <a:t>“ET” sensor gets its name from the shape of the sensor resembling a famous movie Extra Terrestrial. </a:t>
            </a:r>
            <a:endParaRPr lang="en-US" dirty="0" smtClean="0"/>
          </a:p>
          <a:p>
            <a:pPr marL="0" indent="0">
              <a:buNone/>
            </a:pPr>
            <a:r>
              <a:rPr lang="en-US" dirty="0" smtClean="0"/>
              <a:t>This </a:t>
            </a:r>
            <a:r>
              <a:rPr lang="en-US" dirty="0"/>
              <a:t>sensor works by sending out </a:t>
            </a:r>
            <a:r>
              <a:rPr lang="en-US" dirty="0" smtClean="0"/>
              <a:t>an IR </a:t>
            </a:r>
            <a:r>
              <a:rPr lang="en-US" dirty="0"/>
              <a:t>beam and measures the angle the reflected IR light returns at and triangulates the distance to an object. </a:t>
            </a:r>
            <a:endParaRPr lang="en-US" dirty="0" smtClean="0"/>
          </a:p>
          <a:p>
            <a:pPr marL="857250" lvl="1" indent="-457200">
              <a:buFont typeface="Arial"/>
              <a:buChar char="•"/>
            </a:pPr>
            <a:r>
              <a:rPr lang="en-US" dirty="0" smtClean="0"/>
              <a:t>Maximum </a:t>
            </a:r>
            <a:r>
              <a:rPr lang="en-US" dirty="0"/>
              <a:t>detection distance: 80cm </a:t>
            </a:r>
          </a:p>
          <a:p>
            <a:pPr marL="0" indent="0">
              <a:buNone/>
            </a:pPr>
            <a:endParaRPr lang="en-US" b="1" dirty="0" smtClean="0"/>
          </a:p>
          <a:p>
            <a:pPr marL="0" indent="0">
              <a:buNone/>
            </a:pPr>
            <a:r>
              <a:rPr lang="en-US" dirty="0" smtClean="0"/>
              <a:t>This </a:t>
            </a:r>
            <a:r>
              <a:rPr lang="en-US" dirty="0"/>
              <a:t>sensor makes a great medium range distance </a:t>
            </a:r>
            <a:r>
              <a:rPr lang="en-US" dirty="0" smtClean="0"/>
              <a:t>sensor</a:t>
            </a:r>
          </a:p>
          <a:p>
            <a:pPr marL="857250" lvl="1" indent="-457200">
              <a:buFont typeface="Arial"/>
              <a:buChar char="•"/>
            </a:pPr>
            <a:r>
              <a:rPr lang="en-US" dirty="0" smtClean="0"/>
              <a:t>The </a:t>
            </a:r>
            <a:r>
              <a:rPr lang="en-US" dirty="0"/>
              <a:t>sensor reads the highest value when it detects an object at </a:t>
            </a:r>
            <a:r>
              <a:rPr lang="en-US" dirty="0" smtClean="0"/>
              <a:t>5cm, and value </a:t>
            </a:r>
            <a:r>
              <a:rPr lang="en-US" dirty="0"/>
              <a:t>decreases if your object gets closer or farther </a:t>
            </a:r>
            <a:r>
              <a:rPr lang="en-US" dirty="0" smtClean="0"/>
              <a:t>away </a:t>
            </a:r>
          </a:p>
          <a:p>
            <a:pPr marL="1257300" lvl="2" indent="-457200">
              <a:buFont typeface="Courier New"/>
              <a:buChar char="o"/>
            </a:pPr>
            <a:r>
              <a:rPr lang="en-US" sz="2800" dirty="0" smtClean="0"/>
              <a:t>One way to fix that is to mount the sensor in such a way that nothing can get closer than 5cm</a:t>
            </a:r>
          </a:p>
          <a:p>
            <a:pPr marL="0" indent="0">
              <a:buNone/>
            </a:pPr>
            <a:endParaRPr lang="en-US" b="1" dirty="0"/>
          </a:p>
        </p:txBody>
      </p:sp>
      <p:sp>
        <p:nvSpPr>
          <p:cNvPr id="5" name="Title 1"/>
          <p:cNvSpPr>
            <a:spLocks noGrp="1"/>
          </p:cNvSpPr>
          <p:nvPr>
            <p:ph type="title"/>
          </p:nvPr>
        </p:nvSpPr>
        <p:spPr>
          <a:xfrm>
            <a:off x="0" y="274638"/>
            <a:ext cx="8229600" cy="1143000"/>
          </a:xfrm>
        </p:spPr>
        <p:txBody>
          <a:bodyPr>
            <a:normAutofit/>
          </a:bodyPr>
          <a:lstStyle/>
          <a:p>
            <a:r>
              <a:rPr lang="en-US" sz="4000" dirty="0" smtClean="0">
                <a:latin typeface="+mn-lt"/>
                <a:cs typeface="Times New Roman" charset="0"/>
              </a:rPr>
              <a:t>Measuring Distances</a:t>
            </a:r>
            <a:br>
              <a:rPr lang="en-US" sz="4000" dirty="0" smtClean="0">
                <a:latin typeface="+mn-lt"/>
                <a:cs typeface="Times New Roman" charset="0"/>
              </a:rPr>
            </a:br>
            <a:endParaRPr lang="en-US" sz="2400" dirty="0">
              <a:solidFill>
                <a:srgbClr val="0000FF"/>
              </a:solidFill>
              <a:latin typeface="Courier"/>
              <a:cs typeface="Courier"/>
            </a:endParaRPr>
          </a:p>
        </p:txBody>
      </p:sp>
      <p:pic>
        <p:nvPicPr>
          <p:cNvPr id="6" name="Picture 5"/>
          <p:cNvPicPr>
            <a:picLocks noChangeAspect="1"/>
          </p:cNvPicPr>
          <p:nvPr/>
        </p:nvPicPr>
        <p:blipFill>
          <a:blip r:embed="rId2"/>
          <a:stretch>
            <a:fillRect/>
          </a:stretch>
        </p:blipFill>
        <p:spPr>
          <a:xfrm>
            <a:off x="6679154" y="303075"/>
            <a:ext cx="2464846" cy="1289656"/>
          </a:xfrm>
          <a:prstGeom prst="rect">
            <a:avLst/>
          </a:prstGeom>
        </p:spPr>
      </p:pic>
    </p:spTree>
    <p:extLst>
      <p:ext uri="{BB962C8B-B14F-4D97-AF65-F5344CB8AC3E}">
        <p14:creationId xmlns:p14="http://schemas.microsoft.com/office/powerpoint/2010/main" val="137326202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840" y="54353"/>
            <a:ext cx="7276325" cy="823828"/>
          </a:xfrm>
        </p:spPr>
        <p:txBody>
          <a:bodyPr/>
          <a:lstStyle/>
          <a:p>
            <a:r>
              <a:rPr lang="en-US" dirty="0" smtClean="0"/>
              <a:t>Reflectance Sensor</a:t>
            </a:r>
            <a:endParaRPr lang="en-US" dirty="0"/>
          </a:p>
        </p:txBody>
      </p:sp>
      <p:grpSp>
        <p:nvGrpSpPr>
          <p:cNvPr id="4" name="Group 3"/>
          <p:cNvGrpSpPr/>
          <p:nvPr/>
        </p:nvGrpSpPr>
        <p:grpSpPr>
          <a:xfrm>
            <a:off x="0" y="2733685"/>
            <a:ext cx="7148209" cy="3297994"/>
            <a:chOff x="0" y="1087600"/>
            <a:chExt cx="9144000" cy="4581468"/>
          </a:xfrm>
        </p:grpSpPr>
        <p:sp>
          <p:nvSpPr>
            <p:cNvPr id="5" name="TextBox 27"/>
            <p:cNvSpPr txBox="1">
              <a:spLocks noChangeArrowheads="1"/>
            </p:cNvSpPr>
            <p:nvPr/>
          </p:nvSpPr>
          <p:spPr bwMode="auto">
            <a:xfrm>
              <a:off x="1828800" y="5156004"/>
              <a:ext cx="5742361" cy="513064"/>
            </a:xfrm>
            <a:prstGeom prst="rect">
              <a:avLst/>
            </a:prstGeom>
            <a:noFill/>
            <a:ln w="9525">
              <a:noFill/>
              <a:miter lim="800000"/>
              <a:headEnd/>
              <a:tailEnd/>
            </a:ln>
          </p:spPr>
          <p:txBody>
            <a:bodyPr wrap="square">
              <a:spAutoFit/>
            </a:bodyPr>
            <a:lstStyle/>
            <a:p>
              <a:pPr algn="ctr"/>
              <a:r>
                <a:rPr lang="en-US" sz="1800" dirty="0" smtClean="0">
                  <a:latin typeface="Times New Roman" pitchFamily="18" charset="0"/>
                  <a:cs typeface="Times New Roman" pitchFamily="18" charset="0"/>
                </a:rPr>
                <a:t>analog ports (0-7) and digital ports (8-15)</a:t>
              </a:r>
              <a:endParaRPr lang="en-US" sz="1800" dirty="0">
                <a:latin typeface="Times New Roman" pitchFamily="18" charset="0"/>
                <a:cs typeface="Times New Roman" pitchFamily="18" charset="0"/>
              </a:endParaRPr>
            </a:p>
          </p:txBody>
        </p:sp>
        <p:grpSp>
          <p:nvGrpSpPr>
            <p:cNvPr id="6" name="Group 5"/>
            <p:cNvGrpSpPr/>
            <p:nvPr/>
          </p:nvGrpSpPr>
          <p:grpSpPr>
            <a:xfrm>
              <a:off x="0" y="1087600"/>
              <a:ext cx="9144000" cy="4107977"/>
              <a:chOff x="0" y="1087600"/>
              <a:chExt cx="9144000" cy="4107977"/>
            </a:xfrm>
          </p:grpSpPr>
          <p:pic>
            <p:nvPicPr>
              <p:cNvPr id="7" name="Picture 6" descr="KIPRLinkFron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87600"/>
                <a:ext cx="9144000" cy="3688877"/>
              </a:xfrm>
              <a:prstGeom prst="rect">
                <a:avLst/>
              </a:prstGeom>
            </p:spPr>
          </p:pic>
          <p:cxnSp>
            <p:nvCxnSpPr>
              <p:cNvPr id="8" name="Straight Arrow Connector 30"/>
              <p:cNvCxnSpPr>
                <a:cxnSpLocks noChangeShapeType="1"/>
              </p:cNvCxnSpPr>
              <p:nvPr/>
            </p:nvCxnSpPr>
            <p:spPr bwMode="auto">
              <a:xfrm rot="5400000" flipH="1" flipV="1">
                <a:off x="3300406" y="4775285"/>
                <a:ext cx="838994" cy="1589"/>
              </a:xfrm>
              <a:prstGeom prst="straightConnector1">
                <a:avLst/>
              </a:prstGeom>
              <a:noFill/>
              <a:ln w="38100">
                <a:solidFill>
                  <a:srgbClr val="FF0000"/>
                </a:solidFill>
                <a:round/>
                <a:headEnd/>
                <a:tailEnd type="arrow" w="med" len="med"/>
              </a:ln>
            </p:spPr>
          </p:cxnSp>
          <p:sp>
            <p:nvSpPr>
              <p:cNvPr id="9" name="Rectangle 8"/>
              <p:cNvSpPr/>
              <p:nvPr/>
            </p:nvSpPr>
            <p:spPr bwMode="auto">
              <a:xfrm>
                <a:off x="2863448" y="3213583"/>
                <a:ext cx="1752599" cy="1066799"/>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0" name="Rectangle 9"/>
              <p:cNvSpPr/>
              <p:nvPr/>
            </p:nvSpPr>
            <p:spPr bwMode="auto">
              <a:xfrm>
                <a:off x="4616049" y="3213583"/>
                <a:ext cx="1752599" cy="1066799"/>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cxnSp>
            <p:nvCxnSpPr>
              <p:cNvPr id="11" name="Straight Arrow Connector 30"/>
              <p:cNvCxnSpPr>
                <a:cxnSpLocks noChangeShapeType="1"/>
              </p:cNvCxnSpPr>
              <p:nvPr/>
            </p:nvCxnSpPr>
            <p:spPr bwMode="auto">
              <a:xfrm rot="5400000" flipH="1" flipV="1">
                <a:off x="4977999" y="4775683"/>
                <a:ext cx="838200" cy="1587"/>
              </a:xfrm>
              <a:prstGeom prst="straightConnector1">
                <a:avLst/>
              </a:prstGeom>
              <a:noFill/>
              <a:ln w="38100">
                <a:solidFill>
                  <a:srgbClr val="FF0000"/>
                </a:solidFill>
                <a:round/>
                <a:headEnd/>
                <a:tailEnd type="arrow" w="med" len="med"/>
              </a:ln>
            </p:spPr>
          </p:cxnSp>
          <p:sp>
            <p:nvSpPr>
              <p:cNvPr id="12" name="TextBox 11"/>
              <p:cNvSpPr txBox="1"/>
              <p:nvPr/>
            </p:nvSpPr>
            <p:spPr>
              <a:xfrm>
                <a:off x="6477000" y="3048000"/>
                <a:ext cx="1887890" cy="897863"/>
              </a:xfrm>
              <a:prstGeom prst="rect">
                <a:avLst/>
              </a:prstGeom>
              <a:solidFill>
                <a:schemeClr val="bg1"/>
              </a:solidFill>
              <a:ln w="38100">
                <a:solidFill>
                  <a:schemeClr val="tx1"/>
                </a:solidFill>
              </a:ln>
            </p:spPr>
            <p:txBody>
              <a:bodyPr wrap="square" rtlCol="0">
                <a:spAutoFit/>
              </a:bodyPr>
              <a:lstStyle/>
              <a:p>
                <a:pPr algn="ctr"/>
                <a:r>
                  <a:rPr lang="en-US" dirty="0" smtClean="0">
                    <a:latin typeface="Times New Roman" pitchFamily="18" charset="0"/>
                    <a:cs typeface="Times New Roman" pitchFamily="18" charset="0"/>
                  </a:rPr>
                  <a:t>Sensor plug orientation</a:t>
                </a:r>
                <a:endParaRPr lang="en-US" dirty="0">
                  <a:latin typeface="Times New Roman" pitchFamily="18" charset="0"/>
                  <a:cs typeface="Times New Roman" pitchFamily="18" charset="0"/>
                </a:endParaRPr>
              </a:p>
            </p:txBody>
          </p:sp>
          <p:grpSp>
            <p:nvGrpSpPr>
              <p:cNvPr id="13" name="Group 21"/>
              <p:cNvGrpSpPr/>
              <p:nvPr/>
            </p:nvGrpSpPr>
            <p:grpSpPr>
              <a:xfrm>
                <a:off x="6743700" y="3714750"/>
                <a:ext cx="1104900" cy="1221713"/>
                <a:chOff x="6667500" y="3657600"/>
                <a:chExt cx="1104900" cy="1221713"/>
              </a:xfrm>
            </p:grpSpPr>
            <p:pic>
              <p:nvPicPr>
                <p:cNvPr id="14" name="Picture 13" descr="sensorplug.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81800" y="3888713"/>
                  <a:ext cx="990600" cy="990600"/>
                </a:xfrm>
                <a:prstGeom prst="rect">
                  <a:avLst/>
                </a:prstGeom>
              </p:spPr>
            </p:pic>
            <p:sp>
              <p:nvSpPr>
                <p:cNvPr id="15" name="Rectangle 14"/>
                <p:cNvSpPr/>
                <p:nvPr/>
              </p:nvSpPr>
              <p:spPr bwMode="auto">
                <a:xfrm>
                  <a:off x="6667500" y="3657600"/>
                  <a:ext cx="5715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grpSp>
      </p:grpSp>
      <p:sp>
        <p:nvSpPr>
          <p:cNvPr id="17" name="TextBox 16"/>
          <p:cNvSpPr txBox="1"/>
          <p:nvPr/>
        </p:nvSpPr>
        <p:spPr>
          <a:xfrm>
            <a:off x="839840" y="573186"/>
            <a:ext cx="7805156" cy="2308324"/>
          </a:xfrm>
          <a:prstGeom prst="rect">
            <a:avLst/>
          </a:prstGeom>
          <a:noFill/>
        </p:spPr>
        <p:txBody>
          <a:bodyPr wrap="square" rtlCol="0">
            <a:spAutoFit/>
          </a:bodyPr>
          <a:lstStyle/>
          <a:p>
            <a:endParaRPr lang="en-US" sz="2400" dirty="0" smtClean="0"/>
          </a:p>
          <a:p>
            <a:pPr marL="457200" indent="-457200">
              <a:buFont typeface="+mj-lt"/>
              <a:buAutoNum type="arabicPeriod"/>
            </a:pPr>
            <a:r>
              <a:rPr lang="en-US" sz="2400" dirty="0" smtClean="0"/>
              <a:t>Mount the sensor on the front of your robot so that it is pointing forward </a:t>
            </a:r>
          </a:p>
          <a:p>
            <a:pPr marL="457200" indent="-457200">
              <a:buFont typeface="+mj-lt"/>
              <a:buAutoNum type="arabicPeriod"/>
            </a:pPr>
            <a:r>
              <a:rPr lang="en-US" sz="2400" dirty="0"/>
              <a:t>Plug the ET into one of your analog ports and </a:t>
            </a:r>
            <a:r>
              <a:rPr lang="en-US" sz="2400" dirty="0" smtClean="0"/>
              <a:t>remember </a:t>
            </a:r>
            <a:r>
              <a:rPr lang="en-US" sz="2400" dirty="0"/>
              <a:t>the port #</a:t>
            </a:r>
          </a:p>
          <a:p>
            <a:endParaRPr lang="en-US" sz="2400" dirty="0"/>
          </a:p>
        </p:txBody>
      </p:sp>
      <p:pic>
        <p:nvPicPr>
          <p:cNvPr id="22" name="Picture 21"/>
          <p:cNvPicPr>
            <a:picLocks noChangeAspect="1"/>
          </p:cNvPicPr>
          <p:nvPr/>
        </p:nvPicPr>
        <p:blipFill>
          <a:blip r:embed="rId4"/>
          <a:stretch>
            <a:fillRect/>
          </a:stretch>
        </p:blipFill>
        <p:spPr>
          <a:xfrm>
            <a:off x="7101381" y="2312269"/>
            <a:ext cx="2042619" cy="1068739"/>
          </a:xfrm>
          <a:prstGeom prst="rect">
            <a:avLst/>
          </a:prstGeom>
        </p:spPr>
      </p:pic>
      <p:pic>
        <p:nvPicPr>
          <p:cNvPr id="18" name="Picture 17"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534756099"/>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3685"/>
            <a:ext cx="8229600" cy="1143000"/>
          </a:xfrm>
        </p:spPr>
        <p:txBody>
          <a:bodyPr>
            <a:normAutofit/>
          </a:bodyPr>
          <a:lstStyle/>
          <a:p>
            <a:r>
              <a:rPr lang="en-US" dirty="0" smtClean="0"/>
              <a:t>Plug in Your Reflectance Sensor</a:t>
            </a:r>
            <a:endParaRPr lang="en-US" sz="1400" dirty="0"/>
          </a:p>
        </p:txBody>
      </p:sp>
      <p:grpSp>
        <p:nvGrpSpPr>
          <p:cNvPr id="28" name="Group 27"/>
          <p:cNvGrpSpPr/>
          <p:nvPr/>
        </p:nvGrpSpPr>
        <p:grpSpPr>
          <a:xfrm>
            <a:off x="144269" y="1732756"/>
            <a:ext cx="6219388" cy="4309723"/>
            <a:chOff x="291447" y="1732756"/>
            <a:chExt cx="6806352" cy="4617067"/>
          </a:xfrm>
        </p:grpSpPr>
        <p:grpSp>
          <p:nvGrpSpPr>
            <p:cNvPr id="4" name="Group 3"/>
            <p:cNvGrpSpPr/>
            <p:nvPr/>
          </p:nvGrpSpPr>
          <p:grpSpPr>
            <a:xfrm>
              <a:off x="1543915" y="1732756"/>
              <a:ext cx="5553884" cy="3862203"/>
              <a:chOff x="-19051" y="1584561"/>
              <a:chExt cx="9436725" cy="4568066"/>
            </a:xfrm>
          </p:grpSpPr>
          <p:sp>
            <p:nvSpPr>
              <p:cNvPr id="5" name="TextBox 27"/>
              <p:cNvSpPr txBox="1">
                <a:spLocks noChangeArrowheads="1"/>
              </p:cNvSpPr>
              <p:nvPr/>
            </p:nvSpPr>
            <p:spPr bwMode="auto">
              <a:xfrm>
                <a:off x="-19051" y="5715795"/>
                <a:ext cx="9436725" cy="436832"/>
              </a:xfrm>
              <a:prstGeom prst="rect">
                <a:avLst/>
              </a:prstGeom>
              <a:noFill/>
              <a:ln w="9525">
                <a:noFill/>
                <a:miter lim="800000"/>
                <a:headEnd/>
                <a:tailEnd/>
              </a:ln>
            </p:spPr>
            <p:txBody>
              <a:bodyPr wrap="square">
                <a:spAutoFit/>
              </a:bodyPr>
              <a:lstStyle/>
              <a:p>
                <a:pPr algn="ctr"/>
                <a:r>
                  <a:rPr lang="en-US" sz="1800" dirty="0" smtClean="0">
                    <a:latin typeface="Times New Roman" pitchFamily="18" charset="0"/>
                    <a:cs typeface="Times New Roman" pitchFamily="18" charset="0"/>
                  </a:rPr>
                  <a:t>analog ports (0-7) and digital ports (8-15)</a:t>
                </a:r>
                <a:endParaRPr lang="en-US" sz="1800" dirty="0">
                  <a:latin typeface="Times New Roman" pitchFamily="18" charset="0"/>
                  <a:cs typeface="Times New Roman" pitchFamily="18" charset="0"/>
                </a:endParaRPr>
              </a:p>
            </p:txBody>
          </p:sp>
          <p:grpSp>
            <p:nvGrpSpPr>
              <p:cNvPr id="6" name="Group 5"/>
              <p:cNvGrpSpPr/>
              <p:nvPr/>
            </p:nvGrpSpPr>
            <p:grpSpPr>
              <a:xfrm>
                <a:off x="0" y="1584561"/>
                <a:ext cx="9144000" cy="4131234"/>
                <a:chOff x="0" y="1584561"/>
                <a:chExt cx="9144000" cy="4131234"/>
              </a:xfrm>
            </p:grpSpPr>
            <p:pic>
              <p:nvPicPr>
                <p:cNvPr id="7" name="Picture 6" descr="KIPRLinkFron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84561"/>
                  <a:ext cx="9144000" cy="3688877"/>
                </a:xfrm>
                <a:prstGeom prst="rect">
                  <a:avLst/>
                </a:prstGeom>
              </p:spPr>
            </p:pic>
            <p:cxnSp>
              <p:nvCxnSpPr>
                <p:cNvPr id="8" name="Straight Arrow Connector 30"/>
                <p:cNvCxnSpPr>
                  <a:cxnSpLocks noChangeShapeType="1"/>
                </p:cNvCxnSpPr>
                <p:nvPr/>
              </p:nvCxnSpPr>
              <p:spPr bwMode="auto">
                <a:xfrm rot="5400000" flipH="1" flipV="1">
                  <a:off x="3313508" y="5295503"/>
                  <a:ext cx="838994" cy="1589"/>
                </a:xfrm>
                <a:prstGeom prst="straightConnector1">
                  <a:avLst/>
                </a:prstGeom>
                <a:noFill/>
                <a:ln w="38100">
                  <a:solidFill>
                    <a:srgbClr val="FF0000"/>
                  </a:solidFill>
                  <a:round/>
                  <a:headEnd/>
                  <a:tailEnd type="arrow" w="med" len="med"/>
                </a:ln>
              </p:spPr>
            </p:cxnSp>
            <p:sp>
              <p:nvSpPr>
                <p:cNvPr id="9" name="Rectangle 8"/>
                <p:cNvSpPr/>
                <p:nvPr/>
              </p:nvSpPr>
              <p:spPr bwMode="auto">
                <a:xfrm>
                  <a:off x="28765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0" name="Rectangle 9"/>
                <p:cNvSpPr/>
                <p:nvPr/>
              </p:nvSpPr>
              <p:spPr bwMode="auto">
                <a:xfrm>
                  <a:off x="4629150" y="3733800"/>
                  <a:ext cx="1752600" cy="1066800"/>
                </a:xfrm>
                <a:prstGeom prst="rect">
                  <a:avLst/>
                </a:prstGeom>
                <a:no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cxnSp>
              <p:nvCxnSpPr>
                <p:cNvPr id="11" name="Straight Arrow Connector 30"/>
                <p:cNvCxnSpPr>
                  <a:cxnSpLocks noChangeShapeType="1"/>
                </p:cNvCxnSpPr>
                <p:nvPr/>
              </p:nvCxnSpPr>
              <p:spPr bwMode="auto">
                <a:xfrm rot="5400000" flipH="1" flipV="1">
                  <a:off x="4991100" y="5295900"/>
                  <a:ext cx="838200" cy="1588"/>
                </a:xfrm>
                <a:prstGeom prst="straightConnector1">
                  <a:avLst/>
                </a:prstGeom>
                <a:noFill/>
                <a:ln w="38100">
                  <a:solidFill>
                    <a:srgbClr val="FF0000"/>
                  </a:solidFill>
                  <a:round/>
                  <a:headEnd/>
                  <a:tailEnd type="arrow" w="med" len="med"/>
                </a:ln>
              </p:spPr>
            </p:cxnSp>
            <p:grpSp>
              <p:nvGrpSpPr>
                <p:cNvPr id="13" name="Group 21"/>
                <p:cNvGrpSpPr/>
                <p:nvPr/>
              </p:nvGrpSpPr>
              <p:grpSpPr>
                <a:xfrm>
                  <a:off x="6743700" y="3657600"/>
                  <a:ext cx="1028700" cy="1047750"/>
                  <a:chOff x="6667500" y="3600450"/>
                  <a:chExt cx="1028700" cy="1047750"/>
                </a:xfrm>
              </p:grpSpPr>
              <p:sp>
                <p:nvSpPr>
                  <p:cNvPr id="15" name="Rectangle 14"/>
                  <p:cNvSpPr/>
                  <p:nvPr/>
                </p:nvSpPr>
                <p:spPr bwMode="auto">
                  <a:xfrm>
                    <a:off x="6667500" y="3657600"/>
                    <a:ext cx="57150" cy="9906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sp>
                <p:nvSpPr>
                  <p:cNvPr id="16" name="Rectangle 15"/>
                  <p:cNvSpPr/>
                  <p:nvPr/>
                </p:nvSpPr>
                <p:spPr bwMode="auto">
                  <a:xfrm>
                    <a:off x="6705600" y="3600450"/>
                    <a:ext cx="990600" cy="76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grpSp>
        </p:grpSp>
        <p:sp>
          <p:nvSpPr>
            <p:cNvPr id="17" name="Rounded Rectangle 16"/>
            <p:cNvSpPr/>
            <p:nvPr/>
          </p:nvSpPr>
          <p:spPr>
            <a:xfrm>
              <a:off x="291447" y="5761612"/>
              <a:ext cx="1938421" cy="588211"/>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1400" dirty="0" smtClean="0">
                  <a:solidFill>
                    <a:srgbClr val="FF0000"/>
                  </a:solidFill>
                </a:rPr>
                <a:t>Plug your IR  sensor into analog port 0            </a:t>
              </a:r>
              <a:endParaRPr lang="en-US" sz="1400" dirty="0">
                <a:solidFill>
                  <a:srgbClr val="FF0000"/>
                </a:solidFill>
              </a:endParaRPr>
            </a:p>
          </p:txBody>
        </p:sp>
        <p:sp>
          <p:nvSpPr>
            <p:cNvPr id="3" name="Rectangle 2"/>
            <p:cNvSpPr/>
            <p:nvPr/>
          </p:nvSpPr>
          <p:spPr>
            <a:xfrm>
              <a:off x="5362992" y="2772232"/>
              <a:ext cx="1573739" cy="19100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latin typeface="Times New Roman" pitchFamily="18" charset="0"/>
                  <a:cs typeface="Times New Roman" pitchFamily="18" charset="0"/>
                </a:rPr>
                <a:t>Sensor plug orientation</a:t>
              </a:r>
            </a:p>
            <a:p>
              <a:pPr algn="ctr"/>
              <a:endParaRPr lang="en-US" dirty="0"/>
            </a:p>
          </p:txBody>
        </p:sp>
        <p:cxnSp>
          <p:nvCxnSpPr>
            <p:cNvPr id="19" name="Straight Arrow Connector 30"/>
            <p:cNvCxnSpPr>
              <a:cxnSpLocks noChangeShapeType="1"/>
            </p:cNvCxnSpPr>
            <p:nvPr/>
          </p:nvCxnSpPr>
          <p:spPr bwMode="auto">
            <a:xfrm flipV="1">
              <a:off x="2043837" y="4016967"/>
              <a:ext cx="1285589" cy="1744645"/>
            </a:xfrm>
            <a:prstGeom prst="straightConnector1">
              <a:avLst/>
            </a:prstGeom>
            <a:noFill/>
            <a:ln w="38100">
              <a:solidFill>
                <a:srgbClr val="FF0000"/>
              </a:solidFill>
              <a:prstDash val="sysDash"/>
              <a:round/>
              <a:headEnd/>
              <a:tailEnd type="arrow" w="med" len="med"/>
            </a:ln>
          </p:spPr>
        </p:cxnSp>
        <p:grpSp>
          <p:nvGrpSpPr>
            <p:cNvPr id="27" name="Group 26"/>
            <p:cNvGrpSpPr/>
            <p:nvPr/>
          </p:nvGrpSpPr>
          <p:grpSpPr>
            <a:xfrm>
              <a:off x="5462743" y="3523551"/>
              <a:ext cx="1333494" cy="715315"/>
              <a:chOff x="7583637" y="2645321"/>
              <a:chExt cx="1333494" cy="715315"/>
            </a:xfrm>
          </p:grpSpPr>
          <p:cxnSp>
            <p:nvCxnSpPr>
              <p:cNvPr id="21" name="Straight Connector 20"/>
              <p:cNvCxnSpPr/>
              <p:nvPr/>
            </p:nvCxnSpPr>
            <p:spPr>
              <a:xfrm>
                <a:off x="7583637" y="2732233"/>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583637" y="3099722"/>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583637" y="3314419"/>
                <a:ext cx="620598" cy="0"/>
              </a:xfrm>
              <a:prstGeom prst="line">
                <a:avLst/>
              </a:prstGeom>
              <a:ln w="38100">
                <a:solidFill>
                  <a:srgbClr val="FFFF00"/>
                </a:soli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7958660" y="2647742"/>
                <a:ext cx="245576" cy="71047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rapezoid 25"/>
              <p:cNvSpPr/>
              <p:nvPr/>
            </p:nvSpPr>
            <p:spPr>
              <a:xfrm rot="5400000">
                <a:off x="8204236" y="2647742"/>
                <a:ext cx="715315" cy="710474"/>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29" name="Picture 28" descr="IMG_4780.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6656750" y="754980"/>
            <a:ext cx="2175287" cy="2467107"/>
          </a:xfrm>
          <a:prstGeom prst="rect">
            <a:avLst/>
          </a:prstGeom>
        </p:spPr>
      </p:pic>
      <p:pic>
        <p:nvPicPr>
          <p:cNvPr id="30" name="Content Placeholder 3" descr="IMG_4781.JPG"/>
          <p:cNvPicPr>
            <a:picLocks noGrp="1" noChangeAspect="1"/>
          </p:cNvPicPr>
          <p:nvPr>
            <p:ph idx="1"/>
          </p:nvPr>
        </p:nvPicPr>
        <p:blipFill rotWithShape="1">
          <a:blip r:embed="rId4" cstate="print">
            <a:extLst>
              <a:ext uri="{28A0092B-C50C-407E-A947-70E740481C1C}">
                <a14:useLocalDpi xmlns:a14="http://schemas.microsoft.com/office/drawing/2010/main"/>
              </a:ext>
            </a:extLst>
          </a:blip>
          <a:srcRect/>
          <a:stretch/>
        </p:blipFill>
        <p:spPr>
          <a:xfrm>
            <a:off x="6510840" y="3192414"/>
            <a:ext cx="2467107" cy="2587044"/>
          </a:xfrm>
        </p:spPr>
      </p:pic>
      <p:pic>
        <p:nvPicPr>
          <p:cNvPr id="32" name="Picture 31"/>
          <p:cNvPicPr>
            <a:picLocks noChangeAspect="1"/>
          </p:cNvPicPr>
          <p:nvPr/>
        </p:nvPicPr>
        <p:blipFill>
          <a:blip r:embed="rId5"/>
          <a:stretch>
            <a:fillRect/>
          </a:stretch>
        </p:blipFill>
        <p:spPr>
          <a:xfrm>
            <a:off x="3306954" y="5588088"/>
            <a:ext cx="2042619" cy="1068739"/>
          </a:xfrm>
          <a:prstGeom prst="rect">
            <a:avLst/>
          </a:prstGeom>
        </p:spPr>
      </p:pic>
      <p:pic>
        <p:nvPicPr>
          <p:cNvPr id="31" name="Picture 30" descr="student activity.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05549850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90350" y="90256"/>
            <a:ext cx="7352633" cy="20557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t>Use the following code to print the value to the Link screen</a:t>
            </a:r>
            <a:endParaRPr lang="en-US" sz="2800" dirty="0"/>
          </a:p>
        </p:txBody>
      </p:sp>
      <p:pic>
        <p:nvPicPr>
          <p:cNvPr id="6" name="Picture 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4-01-16 at 1.13.59 PM.png"/>
          <p:cNvPicPr>
            <a:picLocks noChangeAspect="1"/>
          </p:cNvPicPr>
          <p:nvPr/>
        </p:nvPicPr>
        <p:blipFill rotWithShape="1">
          <a:blip r:embed="rId3">
            <a:extLst>
              <a:ext uri="{28A0092B-C50C-407E-A947-70E740481C1C}">
                <a14:useLocalDpi xmlns:a14="http://schemas.microsoft.com/office/drawing/2010/main"/>
              </a:ext>
            </a:extLst>
          </a:blip>
          <a:srcRect b="4551"/>
          <a:stretch/>
        </p:blipFill>
        <p:spPr>
          <a:xfrm>
            <a:off x="-1" y="2336800"/>
            <a:ext cx="9144000" cy="3515360"/>
          </a:xfrm>
          <a:prstGeom prst="rect">
            <a:avLst/>
          </a:prstGeom>
        </p:spPr>
      </p:pic>
    </p:spTree>
    <p:extLst>
      <p:ext uri="{BB962C8B-B14F-4D97-AF65-F5344CB8AC3E}">
        <p14:creationId xmlns:p14="http://schemas.microsoft.com/office/powerpoint/2010/main" val="3736164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 Demobot-0194.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6477000" cy="5370335"/>
          </a:xfrm>
          <a:prstGeom prst="rect">
            <a:avLst/>
          </a:prstGeom>
        </p:spPr>
      </p:pic>
      <p:sp>
        <p:nvSpPr>
          <p:cNvPr id="6" name="Rounded Rectangle 5"/>
          <p:cNvSpPr/>
          <p:nvPr/>
        </p:nvSpPr>
        <p:spPr>
          <a:xfrm>
            <a:off x="191587" y="5300662"/>
            <a:ext cx="8760824" cy="478971"/>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300" dirty="0" smtClean="0">
                <a:solidFill>
                  <a:schemeClr val="tx1"/>
                </a:solidFill>
              </a:rPr>
              <a:t>Take the thin washer from </a:t>
            </a:r>
            <a:r>
              <a:rPr lang="en-US" sz="2300" dirty="0">
                <a:solidFill>
                  <a:schemeClr val="tx1"/>
                </a:solidFill>
              </a:rPr>
              <a:t>“</a:t>
            </a:r>
            <a:r>
              <a:rPr lang="en-US" sz="2300" dirty="0" err="1">
                <a:solidFill>
                  <a:schemeClr val="tx1"/>
                </a:solidFill>
              </a:rPr>
              <a:t>Pololu</a:t>
            </a:r>
            <a:r>
              <a:rPr lang="en-US" sz="2300" dirty="0">
                <a:solidFill>
                  <a:schemeClr val="tx1"/>
                </a:solidFill>
              </a:rPr>
              <a:t> Ball Caster</a:t>
            </a:r>
            <a:r>
              <a:rPr lang="en-US" sz="2300" dirty="0" smtClean="0">
                <a:solidFill>
                  <a:schemeClr val="tx1"/>
                </a:solidFill>
              </a:rPr>
              <a:t>” bag and place over bolts</a:t>
            </a:r>
            <a:r>
              <a:rPr lang="en-US" sz="2300" dirty="0" smtClean="0">
                <a:solidFill>
                  <a:schemeClr val="tx1"/>
                </a:solidFill>
              </a:rPr>
              <a:t>.</a:t>
            </a:r>
            <a:endParaRPr lang="en-US" sz="2300" dirty="0">
              <a:solidFill>
                <a:schemeClr val="tx1"/>
              </a:solidFill>
            </a:endParaRPr>
          </a:p>
        </p:txBody>
      </p:sp>
      <p:sp>
        <p:nvSpPr>
          <p:cNvPr id="7" name="Right Arrow 6"/>
          <p:cNvSpPr/>
          <p:nvPr/>
        </p:nvSpPr>
        <p:spPr>
          <a:xfrm rot="3955294">
            <a:off x="4480852" y="1858159"/>
            <a:ext cx="751664" cy="287737"/>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49473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03174" y="-205455"/>
            <a:ext cx="8999731" cy="18764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Reading the ET Sensor Values</a:t>
            </a:r>
          </a:p>
          <a:p>
            <a:pPr algn="l"/>
            <a:r>
              <a:rPr lang="en-US" sz="2600" dirty="0" smtClean="0"/>
              <a:t>While running the program hold an object in front of </a:t>
            </a:r>
          </a:p>
          <a:p>
            <a:pPr algn="l"/>
            <a:r>
              <a:rPr lang="en-US" sz="2600" dirty="0" smtClean="0"/>
              <a:t>the sensor at different distances to read the corresponding</a:t>
            </a:r>
          </a:p>
          <a:p>
            <a:pPr algn="l"/>
            <a:r>
              <a:rPr lang="en-US" sz="2600" dirty="0" smtClean="0"/>
              <a:t> value</a:t>
            </a:r>
            <a:endParaRPr lang="en-US" sz="2600" dirty="0"/>
          </a:p>
        </p:txBody>
      </p:sp>
      <p:grpSp>
        <p:nvGrpSpPr>
          <p:cNvPr id="15" name="Group 14"/>
          <p:cNvGrpSpPr/>
          <p:nvPr/>
        </p:nvGrpSpPr>
        <p:grpSpPr>
          <a:xfrm>
            <a:off x="0" y="1453608"/>
            <a:ext cx="8980120" cy="4709234"/>
            <a:chOff x="0" y="1840179"/>
            <a:chExt cx="8980120" cy="4709234"/>
          </a:xfrm>
        </p:grpSpPr>
        <p:pic>
          <p:nvPicPr>
            <p:cNvPr id="2" name="Picture 1" descr="IMG_4786.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987232"/>
              <a:ext cx="4973795" cy="3073040"/>
            </a:xfrm>
            <a:prstGeom prst="rect">
              <a:avLst/>
            </a:prstGeom>
          </p:spPr>
        </p:pic>
        <p:pic>
          <p:nvPicPr>
            <p:cNvPr id="3" name="Picture 2" descr="IMG_4787.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73795" y="3034297"/>
              <a:ext cx="4006325" cy="3254538"/>
            </a:xfrm>
            <a:prstGeom prst="rect">
              <a:avLst/>
            </a:prstGeom>
          </p:spPr>
        </p:pic>
        <p:sp>
          <p:nvSpPr>
            <p:cNvPr id="6" name="Rounded Rectangle 5"/>
            <p:cNvSpPr/>
            <p:nvPr/>
          </p:nvSpPr>
          <p:spPr>
            <a:xfrm>
              <a:off x="144269" y="5493423"/>
              <a:ext cx="2047628" cy="105599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ET ~1 inch from Link</a:t>
              </a:r>
            </a:p>
            <a:p>
              <a:pPr algn="ctr"/>
              <a:r>
                <a:rPr lang="en-US" sz="2000" dirty="0" smtClean="0">
                  <a:solidFill>
                    <a:srgbClr val="FF0000"/>
                  </a:solidFill>
                </a:rPr>
                <a:t>Value is 387</a:t>
              </a:r>
              <a:endParaRPr lang="en-US" sz="2000" dirty="0">
                <a:solidFill>
                  <a:srgbClr val="FF0000"/>
                </a:solidFill>
              </a:endParaRPr>
            </a:p>
          </p:txBody>
        </p:sp>
        <p:cxnSp>
          <p:nvCxnSpPr>
            <p:cNvPr id="7" name="Straight Arrow Connector 30"/>
            <p:cNvCxnSpPr>
              <a:cxnSpLocks noChangeShapeType="1"/>
            </p:cNvCxnSpPr>
            <p:nvPr/>
          </p:nvCxnSpPr>
          <p:spPr bwMode="auto">
            <a:xfrm flipV="1">
              <a:off x="778431" y="3708134"/>
              <a:ext cx="0" cy="1785289"/>
            </a:xfrm>
            <a:prstGeom prst="straightConnector1">
              <a:avLst/>
            </a:prstGeom>
            <a:noFill/>
            <a:ln w="38100">
              <a:solidFill>
                <a:srgbClr val="FF0000"/>
              </a:solidFill>
              <a:prstDash val="sysDash"/>
              <a:round/>
              <a:headEnd/>
              <a:tailEnd type="arrow" w="med" len="med"/>
            </a:ln>
          </p:spPr>
        </p:cxnSp>
        <p:cxnSp>
          <p:nvCxnSpPr>
            <p:cNvPr id="10" name="Straight Arrow Connector 30"/>
            <p:cNvCxnSpPr>
              <a:cxnSpLocks noChangeShapeType="1"/>
            </p:cNvCxnSpPr>
            <p:nvPr/>
          </p:nvCxnSpPr>
          <p:spPr bwMode="auto">
            <a:xfrm flipV="1">
              <a:off x="1524896" y="4179334"/>
              <a:ext cx="400696" cy="1314090"/>
            </a:xfrm>
            <a:prstGeom prst="straightConnector1">
              <a:avLst/>
            </a:prstGeom>
            <a:noFill/>
            <a:ln w="38100">
              <a:solidFill>
                <a:srgbClr val="FF0000"/>
              </a:solidFill>
              <a:prstDash val="sysDash"/>
              <a:round/>
              <a:headEnd/>
              <a:tailEnd type="arrow" w="med" len="med"/>
            </a:ln>
          </p:spPr>
        </p:cxnSp>
        <p:sp>
          <p:nvSpPr>
            <p:cNvPr id="12" name="Rounded Rectangle 11"/>
            <p:cNvSpPr/>
            <p:nvPr/>
          </p:nvSpPr>
          <p:spPr>
            <a:xfrm>
              <a:off x="5766169" y="1840179"/>
              <a:ext cx="2047628" cy="1059655"/>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r>
                <a:rPr lang="en-US" sz="2000" dirty="0" smtClean="0">
                  <a:solidFill>
                    <a:srgbClr val="FF0000"/>
                  </a:solidFill>
                </a:rPr>
                <a:t>ET ~12 </a:t>
              </a:r>
              <a:r>
                <a:rPr lang="en-US" sz="2000" dirty="0" err="1" smtClean="0">
                  <a:solidFill>
                    <a:srgbClr val="FF0000"/>
                  </a:solidFill>
                </a:rPr>
                <a:t>inchs</a:t>
              </a:r>
              <a:r>
                <a:rPr lang="en-US" sz="2000" dirty="0" smtClean="0">
                  <a:solidFill>
                    <a:srgbClr val="FF0000"/>
                  </a:solidFill>
                </a:rPr>
                <a:t> from Link</a:t>
              </a:r>
            </a:p>
            <a:p>
              <a:pPr algn="ctr"/>
              <a:r>
                <a:rPr lang="en-US" sz="2000" dirty="0" smtClean="0">
                  <a:solidFill>
                    <a:srgbClr val="FF0000"/>
                  </a:solidFill>
                </a:rPr>
                <a:t>Value is 158</a:t>
              </a:r>
              <a:endParaRPr lang="en-US" sz="2000" dirty="0">
                <a:solidFill>
                  <a:srgbClr val="FF0000"/>
                </a:solidFill>
              </a:endParaRPr>
            </a:p>
          </p:txBody>
        </p:sp>
        <p:cxnSp>
          <p:nvCxnSpPr>
            <p:cNvPr id="13" name="Straight Arrow Connector 30"/>
            <p:cNvCxnSpPr>
              <a:cxnSpLocks noChangeShapeType="1"/>
            </p:cNvCxnSpPr>
            <p:nvPr/>
          </p:nvCxnSpPr>
          <p:spPr bwMode="auto">
            <a:xfrm flipH="1">
              <a:off x="5387474" y="3181350"/>
              <a:ext cx="1208703" cy="1878922"/>
            </a:xfrm>
            <a:prstGeom prst="straightConnector1">
              <a:avLst/>
            </a:prstGeom>
            <a:noFill/>
            <a:ln w="38100">
              <a:solidFill>
                <a:srgbClr val="FF0000"/>
              </a:solidFill>
              <a:prstDash val="sysDash"/>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77648926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790" y="3380344"/>
            <a:ext cx="7907217" cy="24505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49282"/>
            <a:ext cx="8229600" cy="852143"/>
          </a:xfrm>
        </p:spPr>
        <p:txBody>
          <a:bodyPr>
            <a:normAutofit fontScale="90000"/>
          </a:bodyPr>
          <a:lstStyle/>
          <a:p>
            <a:r>
              <a:rPr lang="en-US" sz="4000" dirty="0" smtClean="0">
                <a:latin typeface="+mn-lt"/>
                <a:cs typeface="Times New Roman" charset="0"/>
              </a:rPr>
              <a:t>ET Sensor Activity</a:t>
            </a:r>
            <a:br>
              <a:rPr lang="en-US" sz="4000" dirty="0" smtClean="0">
                <a:latin typeface="+mn-lt"/>
                <a:cs typeface="Times New Roman" charset="0"/>
              </a:rPr>
            </a:br>
            <a:r>
              <a:rPr lang="en-US" sz="4000" dirty="0" smtClean="0">
                <a:latin typeface="+mn-lt"/>
                <a:cs typeface="Times New Roman" charset="0"/>
              </a:rPr>
              <a:t>Using </a:t>
            </a:r>
            <a:r>
              <a:rPr lang="en-US" sz="4000" dirty="0" smtClean="0">
                <a:solidFill>
                  <a:srgbClr val="0000FF"/>
                </a:solidFill>
                <a:latin typeface="Courier"/>
                <a:cs typeface="Courier"/>
              </a:rPr>
              <a:t>while</a:t>
            </a:r>
            <a:r>
              <a:rPr lang="en-US" sz="4000" dirty="0" smtClean="0">
                <a:latin typeface="+mn-lt"/>
                <a:cs typeface="Times New Roman" charset="0"/>
              </a:rPr>
              <a:t> and </a:t>
            </a:r>
            <a:r>
              <a:rPr lang="en-US" sz="4000" dirty="0" smtClean="0">
                <a:solidFill>
                  <a:srgbClr val="0000FF"/>
                </a:solidFill>
                <a:latin typeface="Courier"/>
                <a:cs typeface="Courier"/>
              </a:rPr>
              <a:t>if</a:t>
            </a:r>
            <a:endParaRPr lang="en-US" sz="2400" dirty="0">
              <a:solidFill>
                <a:srgbClr val="0000FF"/>
              </a:solidFill>
              <a:latin typeface="Courier"/>
              <a:cs typeface="Courier"/>
            </a:endParaRPr>
          </a:p>
        </p:txBody>
      </p:sp>
      <p:sp>
        <p:nvSpPr>
          <p:cNvPr id="3" name="Content Placeholder 2"/>
          <p:cNvSpPr>
            <a:spLocks noGrp="1"/>
          </p:cNvSpPr>
          <p:nvPr>
            <p:ph idx="1"/>
          </p:nvPr>
        </p:nvSpPr>
        <p:spPr>
          <a:xfrm>
            <a:off x="457200" y="1169965"/>
            <a:ext cx="8229600" cy="5224738"/>
          </a:xfrm>
        </p:spPr>
        <p:txBody>
          <a:bodyPr>
            <a:normAutofit lnSpcReduction="10000"/>
          </a:bodyPr>
          <a:lstStyle/>
          <a:p>
            <a:pPr marL="0" indent="0">
              <a:buNone/>
            </a:pPr>
            <a:r>
              <a:rPr lang="en-US" sz="2400" dirty="0" smtClean="0">
                <a:cs typeface="Times New Roman" charset="0"/>
              </a:rPr>
              <a:t>Now that you have some values to work with, write a program for  your robot that </a:t>
            </a:r>
            <a:r>
              <a:rPr lang="en-US" sz="2400" dirty="0">
                <a:cs typeface="Times New Roman" charset="0"/>
              </a:rPr>
              <a:t>u</a:t>
            </a:r>
            <a:r>
              <a:rPr lang="en-US" sz="2400" dirty="0" smtClean="0">
                <a:cs typeface="Times New Roman" charset="0"/>
              </a:rPr>
              <a:t>ses the ET sensor to maintain the same distance from an object</a:t>
            </a:r>
          </a:p>
          <a:p>
            <a:r>
              <a:rPr lang="en-US" sz="2400" dirty="0">
                <a:cs typeface="Times New Roman" charset="0"/>
              </a:rPr>
              <a:t>T</a:t>
            </a:r>
            <a:r>
              <a:rPr lang="en-US" sz="2400" dirty="0" smtClean="0">
                <a:cs typeface="Times New Roman" charset="0"/>
              </a:rPr>
              <a:t>oo close- backup</a:t>
            </a:r>
          </a:p>
          <a:p>
            <a:r>
              <a:rPr lang="en-US" sz="2400" dirty="0">
                <a:cs typeface="Times New Roman" charset="0"/>
              </a:rPr>
              <a:t>T</a:t>
            </a:r>
            <a:r>
              <a:rPr lang="en-US" sz="2400" dirty="0" smtClean="0">
                <a:cs typeface="Times New Roman" charset="0"/>
              </a:rPr>
              <a:t>oo far away- move forward</a:t>
            </a:r>
            <a:endParaRPr lang="en-US" sz="2400" dirty="0">
              <a:cs typeface="Times New Roman" charset="0"/>
            </a:endParaRPr>
          </a:p>
          <a:p>
            <a:r>
              <a:rPr lang="en-US" sz="2400" dirty="0">
                <a:cs typeface="Times New Roman" charset="0"/>
              </a:rPr>
              <a:t>J</a:t>
            </a:r>
            <a:r>
              <a:rPr lang="en-US" sz="2400" dirty="0" smtClean="0">
                <a:cs typeface="Times New Roman" charset="0"/>
              </a:rPr>
              <a:t>ust right- stop</a:t>
            </a:r>
          </a:p>
          <a:p>
            <a:pPr marL="0" indent="0">
              <a:buNone/>
            </a:pPr>
            <a:r>
              <a:rPr lang="en-US" sz="2400" b="1" dirty="0" smtClean="0">
                <a:cs typeface="Times New Roman" charset="0"/>
              </a:rPr>
              <a:t>Psuedocode (Task Analysis)</a:t>
            </a:r>
          </a:p>
          <a:p>
            <a:pPr marL="0" indent="0">
              <a:buNone/>
            </a:pPr>
            <a:endParaRPr lang="en-US" sz="2000" dirty="0">
              <a:cs typeface="Times New Roman" charset="0"/>
            </a:endParaRPr>
          </a:p>
          <a:p>
            <a:pPr marL="0" indent="0">
              <a:buNone/>
            </a:pPr>
            <a:r>
              <a:rPr lang="en-US" sz="2000" dirty="0" smtClean="0">
                <a:solidFill>
                  <a:srgbClr val="008000"/>
                </a:solidFill>
                <a:latin typeface="Courier"/>
                <a:cs typeface="Courier"/>
              </a:rPr>
              <a:t>//Announces program</a:t>
            </a:r>
          </a:p>
          <a:p>
            <a:pPr marL="0" indent="0">
              <a:buNone/>
            </a:pPr>
            <a:r>
              <a:rPr lang="en-US" sz="2000" dirty="0" smtClean="0">
                <a:solidFill>
                  <a:srgbClr val="008000"/>
                </a:solidFill>
                <a:latin typeface="Courier"/>
                <a:cs typeface="Courier"/>
              </a:rPr>
              <a:t>//Checks the status of the a button</a:t>
            </a:r>
          </a:p>
          <a:p>
            <a:pPr marL="0" indent="0">
              <a:buNone/>
            </a:pPr>
            <a:r>
              <a:rPr lang="en-US" sz="2000" dirty="0">
                <a:solidFill>
                  <a:srgbClr val="008000"/>
                </a:solidFill>
                <a:latin typeface="Courier"/>
                <a:cs typeface="Courier"/>
              </a:rPr>
              <a:t>/</a:t>
            </a:r>
            <a:r>
              <a:rPr lang="en-US" sz="2000" dirty="0" smtClean="0">
                <a:solidFill>
                  <a:srgbClr val="008000"/>
                </a:solidFill>
                <a:latin typeface="Courier"/>
                <a:cs typeface="Courier"/>
              </a:rPr>
              <a:t>/Checks the value from the ET sensor</a:t>
            </a:r>
          </a:p>
          <a:p>
            <a:pPr marL="0" indent="0">
              <a:buNone/>
            </a:pPr>
            <a:r>
              <a:rPr lang="en-US" sz="2000" dirty="0" smtClean="0">
                <a:solidFill>
                  <a:srgbClr val="008000"/>
                </a:solidFill>
                <a:latin typeface="Courier"/>
                <a:cs typeface="Courier"/>
              </a:rPr>
              <a:t>//Moves backwards if the value is &gt; 525</a:t>
            </a:r>
          </a:p>
          <a:p>
            <a:pPr marL="0" indent="0">
              <a:buNone/>
            </a:pPr>
            <a:r>
              <a:rPr lang="en-US" sz="2000" dirty="0" smtClean="0">
                <a:solidFill>
                  <a:srgbClr val="008000"/>
                </a:solidFill>
                <a:latin typeface="Courier"/>
                <a:cs typeface="Courier"/>
              </a:rPr>
              <a:t>//Move forward if the value is &lt; 475</a:t>
            </a:r>
          </a:p>
          <a:p>
            <a:pPr marL="0" indent="0">
              <a:buNone/>
            </a:pPr>
            <a:r>
              <a:rPr lang="en-US" sz="2000" dirty="0">
                <a:solidFill>
                  <a:srgbClr val="008000"/>
                </a:solidFill>
                <a:latin typeface="Courier"/>
                <a:cs typeface="Courier"/>
              </a:rPr>
              <a:t>/</a:t>
            </a:r>
            <a:r>
              <a:rPr lang="en-US" sz="2000" dirty="0" smtClean="0">
                <a:solidFill>
                  <a:srgbClr val="008000"/>
                </a:solidFill>
                <a:latin typeface="Courier"/>
                <a:cs typeface="Courier"/>
              </a:rPr>
              <a:t>/Stops if value is &gt;= 475 and &lt;= 525</a:t>
            </a:r>
            <a:endParaRPr lang="en-US" sz="2400" dirty="0" smtClean="0">
              <a:solidFill>
                <a:srgbClr val="008000"/>
              </a:solidFill>
              <a:latin typeface="Courier"/>
              <a:cs typeface="Courier"/>
            </a:endParaRPr>
          </a:p>
          <a:p>
            <a:pPr marL="0" indent="0">
              <a:buNone/>
            </a:pPr>
            <a:endParaRPr lang="en-US" dirty="0"/>
          </a:p>
        </p:txBody>
      </p:sp>
      <p:pic>
        <p:nvPicPr>
          <p:cNvPr id="5" name="Picture 4"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6990230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62"/>
            <a:ext cx="8229600" cy="1143000"/>
          </a:xfrm>
        </p:spPr>
        <p:txBody>
          <a:bodyPr/>
          <a:lstStyle/>
          <a:p>
            <a:r>
              <a:rPr lang="en-US" dirty="0" smtClean="0"/>
              <a:t>Solution</a:t>
            </a:r>
            <a:endParaRPr lang="en-US" dirty="0"/>
          </a:p>
        </p:txBody>
      </p:sp>
      <p:pic>
        <p:nvPicPr>
          <p:cNvPr id="5" name="Picture 4" descr="Screen Shot 2014-01-16 at 1.24.59 PM.png"/>
          <p:cNvPicPr>
            <a:picLocks noChangeAspect="1"/>
          </p:cNvPicPr>
          <p:nvPr/>
        </p:nvPicPr>
        <p:blipFill rotWithShape="1">
          <a:blip r:embed="rId3">
            <a:extLst>
              <a:ext uri="{28A0092B-C50C-407E-A947-70E740481C1C}">
                <a14:useLocalDpi xmlns:a14="http://schemas.microsoft.com/office/drawing/2010/main"/>
              </a:ext>
            </a:extLst>
          </a:blip>
          <a:srcRect l="1021" r="3828" b="2139"/>
          <a:stretch/>
        </p:blipFill>
        <p:spPr>
          <a:xfrm>
            <a:off x="523702" y="768697"/>
            <a:ext cx="6766200" cy="5415972"/>
          </a:xfrm>
          <a:prstGeom prst="rect">
            <a:avLst/>
          </a:prstGeom>
        </p:spPr>
      </p:pic>
      <p:grpSp>
        <p:nvGrpSpPr>
          <p:cNvPr id="4" name="Group 3"/>
          <p:cNvGrpSpPr/>
          <p:nvPr/>
        </p:nvGrpSpPr>
        <p:grpSpPr>
          <a:xfrm>
            <a:off x="3159898" y="670801"/>
            <a:ext cx="4889398" cy="1553424"/>
            <a:chOff x="2639304" y="3334011"/>
            <a:chExt cx="7708983" cy="1553424"/>
          </a:xfrm>
        </p:grpSpPr>
        <p:sp>
          <p:nvSpPr>
            <p:cNvPr id="6" name="TextBox 5"/>
            <p:cNvSpPr txBox="1"/>
            <p:nvPr/>
          </p:nvSpPr>
          <p:spPr>
            <a:xfrm>
              <a:off x="6123866" y="3334011"/>
              <a:ext cx="4224421" cy="1015663"/>
            </a:xfrm>
            <a:prstGeom prst="rect">
              <a:avLst/>
            </a:prstGeom>
            <a:noFill/>
          </p:spPr>
          <p:txBody>
            <a:bodyPr wrap="square" rtlCol="0">
              <a:spAutoFit/>
            </a:bodyPr>
            <a:lstStyle/>
            <a:p>
              <a:r>
                <a:rPr lang="en-US" sz="2000" dirty="0" smtClean="0">
                  <a:solidFill>
                    <a:srgbClr val="FF0000"/>
                  </a:solidFill>
                </a:rPr>
                <a:t>Notice the use of the side button for the </a:t>
              </a:r>
              <a:r>
                <a:rPr lang="en-US" sz="2000" dirty="0" smtClean="0">
                  <a:solidFill>
                    <a:srgbClr val="0000FF"/>
                  </a:solidFill>
                  <a:latin typeface="Courier"/>
                  <a:cs typeface="Courier"/>
                </a:rPr>
                <a:t>while</a:t>
              </a:r>
              <a:r>
                <a:rPr lang="en-US" sz="2000" dirty="0" smtClean="0">
                  <a:solidFill>
                    <a:srgbClr val="FF0000"/>
                  </a:solidFill>
                </a:rPr>
                <a:t> loop. This lets the program run until the button is triggered</a:t>
              </a:r>
              <a:endParaRPr lang="en-US" sz="2000" dirty="0">
                <a:solidFill>
                  <a:srgbClr val="FF0000"/>
                </a:solidFill>
              </a:endParaRPr>
            </a:p>
          </p:txBody>
        </p:sp>
        <p:cxnSp>
          <p:nvCxnSpPr>
            <p:cNvPr id="7" name="Straight Arrow Connector 6"/>
            <p:cNvCxnSpPr>
              <a:stCxn id="6" idx="1"/>
            </p:cNvCxnSpPr>
            <p:nvPr/>
          </p:nvCxnSpPr>
          <p:spPr>
            <a:xfrm flipH="1">
              <a:off x="2639304" y="3841843"/>
              <a:ext cx="3484561" cy="10455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8" name="Rounded Rectangle 7"/>
          <p:cNvSpPr/>
          <p:nvPr/>
        </p:nvSpPr>
        <p:spPr>
          <a:xfrm>
            <a:off x="5540200" y="2939109"/>
            <a:ext cx="2788413" cy="2464388"/>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smtClean="0">
                <a:solidFill>
                  <a:schemeClr val="tx1"/>
                </a:solidFill>
              </a:rPr>
              <a:t>Students can use the sensor screen to read the values the ET sensor returns at different distances so they can figure out what value goes with each particular distance.</a:t>
            </a:r>
          </a:p>
          <a:p>
            <a:r>
              <a:rPr lang="en-US" sz="1400" dirty="0" smtClean="0">
                <a:solidFill>
                  <a:srgbClr val="FF0000"/>
                </a:solidFill>
              </a:rPr>
              <a:t>* Remember the minimum distance is ~5cm (mount the ET sensor at least 5cm back from the front of your robot)</a:t>
            </a:r>
            <a:endParaRPr lang="en-US" sz="1400" dirty="0">
              <a:solidFill>
                <a:srgbClr val="FF0000"/>
              </a:solidFill>
            </a:endParaRPr>
          </a:p>
        </p:txBody>
      </p:sp>
      <p:pic>
        <p:nvPicPr>
          <p:cNvPr id="10" name="Picture 9"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218124143"/>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normAutofit/>
          </a:bodyPr>
          <a:lstStyle/>
          <a:p>
            <a:r>
              <a:rPr lang="en-US" dirty="0" smtClean="0"/>
              <a:t>Touch the Can with the ET</a:t>
            </a:r>
            <a:endParaRPr lang="en-US" dirty="0"/>
          </a:p>
        </p:txBody>
      </p:sp>
      <p:sp>
        <p:nvSpPr>
          <p:cNvPr id="3" name="Content Placeholder 2"/>
          <p:cNvSpPr>
            <a:spLocks noGrp="1"/>
          </p:cNvSpPr>
          <p:nvPr>
            <p:ph idx="1"/>
          </p:nvPr>
        </p:nvSpPr>
        <p:spPr>
          <a:xfrm>
            <a:off x="298450" y="631825"/>
            <a:ext cx="8591550" cy="4314249"/>
          </a:xfrm>
        </p:spPr>
        <p:txBody>
          <a:bodyPr>
            <a:normAutofit fontScale="85000" lnSpcReduction="10000"/>
          </a:bodyPr>
          <a:lstStyle/>
          <a:p>
            <a:pPr marL="0" indent="0">
              <a:buNone/>
            </a:pPr>
            <a:r>
              <a:rPr lang="en-US" sz="2400" dirty="0" smtClean="0"/>
              <a:t>        </a:t>
            </a:r>
            <a:r>
              <a:rPr lang="en-US" sz="2800" dirty="0" smtClean="0"/>
              <a:t>Robots must start on or behind the starting mark and move </a:t>
            </a:r>
          </a:p>
          <a:p>
            <a:pPr marL="0" indent="0">
              <a:buNone/>
            </a:pPr>
            <a:r>
              <a:rPr lang="en-US" sz="2800" dirty="0"/>
              <a:t> </a:t>
            </a:r>
            <a:r>
              <a:rPr lang="en-US" sz="2800" dirty="0" smtClean="0"/>
              <a:t>     	to the object at MAXIMUM SPEED with the goal of slowing                                   	down when they are a set distance from the can before they 		touch it </a:t>
            </a:r>
          </a:p>
          <a:p>
            <a:r>
              <a:rPr lang="en-US" sz="2400" dirty="0"/>
              <a:t>T</a:t>
            </a:r>
            <a:r>
              <a:rPr lang="en-US" sz="2400" dirty="0" smtClean="0"/>
              <a:t>his will teach students how to slow down when approaching an object</a:t>
            </a:r>
          </a:p>
          <a:p>
            <a:r>
              <a:rPr lang="en-US" sz="2400" dirty="0" smtClean="0"/>
              <a:t>Use rulers to measure the distance stopped from the can- make a data table</a:t>
            </a:r>
          </a:p>
          <a:p>
            <a:r>
              <a:rPr lang="en-US" sz="2400" dirty="0" smtClean="0"/>
              <a:t>You can use a sheet of paper passed between the robot and can to determine if it is touching</a:t>
            </a:r>
          </a:p>
          <a:p>
            <a:r>
              <a:rPr lang="en-US" sz="2400" dirty="0" smtClean="0"/>
              <a:t>You can limit the number of attempts and take the best run or have them average several runs or add the distances together for a grand total</a:t>
            </a:r>
          </a:p>
          <a:p>
            <a:r>
              <a:rPr lang="en-US" sz="2400" dirty="0" smtClean="0"/>
              <a:t>Change the “slow down” distance</a:t>
            </a:r>
          </a:p>
          <a:p>
            <a:pPr lvl="1">
              <a:buFont typeface="Courier New"/>
              <a:buChar char="o"/>
            </a:pPr>
            <a:r>
              <a:rPr lang="en-US" sz="2400" dirty="0" smtClean="0"/>
              <a:t>A short slow down distance will teach students about momentum</a:t>
            </a:r>
            <a:endParaRPr lang="en-US" sz="2400" dirty="0"/>
          </a:p>
        </p:txBody>
      </p:sp>
      <p:grpSp>
        <p:nvGrpSpPr>
          <p:cNvPr id="31" name="Group 30"/>
          <p:cNvGrpSpPr/>
          <p:nvPr/>
        </p:nvGrpSpPr>
        <p:grpSpPr>
          <a:xfrm>
            <a:off x="2890074" y="4820662"/>
            <a:ext cx="3350073" cy="1793875"/>
            <a:chOff x="168458" y="4368570"/>
            <a:chExt cx="3350073" cy="1793875"/>
          </a:xfrm>
        </p:grpSpPr>
        <p:grpSp>
          <p:nvGrpSpPr>
            <p:cNvPr id="18" name="Group 17"/>
            <p:cNvGrpSpPr/>
            <p:nvPr/>
          </p:nvGrpSpPr>
          <p:grpSpPr>
            <a:xfrm>
              <a:off x="168458" y="4368570"/>
              <a:ext cx="3350073" cy="1793875"/>
              <a:chOff x="2520950" y="4906962"/>
              <a:chExt cx="3776957"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6051030" y="2654300"/>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818356"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3" name="Line 7"/>
            <p:cNvSpPr>
              <a:spLocks noChangeShapeType="1"/>
            </p:cNvSpPr>
            <p:nvPr/>
          </p:nvSpPr>
          <p:spPr bwMode="auto">
            <a:xfrm>
              <a:off x="1073774" y="4855020"/>
              <a:ext cx="771524" cy="0"/>
            </a:xfrm>
            <a:prstGeom prst="line">
              <a:avLst/>
            </a:prstGeom>
            <a:noFill/>
            <a:ln w="38100">
              <a:solidFill>
                <a:srgbClr val="FF0000"/>
              </a:solidFill>
              <a:prstDash val="sysDash"/>
              <a:round/>
              <a:headEnd/>
              <a:tailEnd type="stealth" w="med" len="med"/>
            </a:ln>
          </p:spPr>
          <p:txBody>
            <a:bodyPr/>
            <a:lstStyle/>
            <a:p>
              <a:endParaRPr lang="en-US" dirty="0"/>
            </a:p>
          </p:txBody>
        </p:sp>
        <p:cxnSp>
          <p:nvCxnSpPr>
            <p:cNvPr id="27" name="Straight Connector 26"/>
            <p:cNvCxnSpPr/>
            <p:nvPr/>
          </p:nvCxnSpPr>
          <p:spPr>
            <a:xfrm>
              <a:off x="2058096" y="4813766"/>
              <a:ext cx="0" cy="91757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058095" y="4958684"/>
              <a:ext cx="606685" cy="461665"/>
            </a:xfrm>
            <a:prstGeom prst="rect">
              <a:avLst/>
            </a:prstGeom>
            <a:noFill/>
          </p:spPr>
          <p:txBody>
            <a:bodyPr wrap="square" rtlCol="0">
              <a:spAutoFit/>
            </a:bodyPr>
            <a:lstStyle/>
            <a:p>
              <a:r>
                <a:rPr lang="en-US" sz="1200" dirty="0" smtClean="0"/>
                <a:t>Slow Zone</a:t>
              </a:r>
              <a:endParaRPr lang="en-US" sz="1200" dirty="0"/>
            </a:p>
          </p:txBody>
        </p:sp>
        <p:sp>
          <p:nvSpPr>
            <p:cNvPr id="82" name="TextBox 81"/>
            <p:cNvSpPr txBox="1"/>
            <p:nvPr/>
          </p:nvSpPr>
          <p:spPr>
            <a:xfrm>
              <a:off x="1082015" y="4972410"/>
              <a:ext cx="976080" cy="461665"/>
            </a:xfrm>
            <a:prstGeom prst="rect">
              <a:avLst/>
            </a:prstGeom>
            <a:noFill/>
          </p:spPr>
          <p:txBody>
            <a:bodyPr wrap="square" rtlCol="0">
              <a:spAutoFit/>
            </a:bodyPr>
            <a:lstStyle/>
            <a:p>
              <a:r>
                <a:rPr lang="en-US" sz="1200" dirty="0" smtClean="0"/>
                <a:t>Maximum Speed</a:t>
              </a:r>
              <a:endParaRPr lang="en-US" sz="1200" dirty="0"/>
            </a:p>
          </p:txBody>
        </p:sp>
      </p:grpSp>
      <p:pic>
        <p:nvPicPr>
          <p:cNvPr id="24" name="Picture 2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5" name="Picture 2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53083732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88" y="235942"/>
            <a:ext cx="8229600" cy="1143000"/>
          </a:xfrm>
        </p:spPr>
        <p:txBody>
          <a:bodyPr>
            <a:normAutofit/>
          </a:bodyPr>
          <a:lstStyle/>
          <a:p>
            <a:r>
              <a:rPr lang="en-US" sz="4000" dirty="0" smtClean="0">
                <a:solidFill>
                  <a:srgbClr val="000000"/>
                </a:solidFill>
                <a:latin typeface="+mn-lt"/>
                <a:cs typeface="Courier"/>
              </a:rPr>
              <a:t>Follow the Wall</a:t>
            </a:r>
            <a:endParaRPr lang="en-US" sz="4000" dirty="0">
              <a:solidFill>
                <a:srgbClr val="000000"/>
              </a:solidFill>
              <a:latin typeface="+mn-lt"/>
              <a:cs typeface="Courier"/>
            </a:endParaRPr>
          </a:p>
        </p:txBody>
      </p:sp>
      <p:sp>
        <p:nvSpPr>
          <p:cNvPr id="5" name="Rectangle 4"/>
          <p:cNvSpPr/>
          <p:nvPr/>
        </p:nvSpPr>
        <p:spPr>
          <a:xfrm>
            <a:off x="141388" y="1559074"/>
            <a:ext cx="8928561" cy="2677656"/>
          </a:xfrm>
          <a:prstGeom prst="rect">
            <a:avLst/>
          </a:prstGeom>
        </p:spPr>
        <p:txBody>
          <a:bodyPr wrap="square">
            <a:spAutoFit/>
          </a:bodyPr>
          <a:lstStyle/>
          <a:p>
            <a:r>
              <a:rPr lang="en-US" sz="2400" dirty="0"/>
              <a:t>Using the </a:t>
            </a:r>
            <a:r>
              <a:rPr lang="en-US" sz="2400" dirty="0" smtClean="0"/>
              <a:t>ET sensor have </a:t>
            </a:r>
            <a:r>
              <a:rPr lang="en-US" sz="2400" dirty="0"/>
              <a:t>your robot follow </a:t>
            </a:r>
            <a:r>
              <a:rPr lang="en-US" sz="2400" dirty="0" smtClean="0"/>
              <a:t>a wall maintaining a set distance from the wall</a:t>
            </a:r>
          </a:p>
          <a:p>
            <a:pPr marL="342900" indent="-342900">
              <a:buFont typeface="Arial"/>
              <a:buChar char="•"/>
            </a:pPr>
            <a:r>
              <a:rPr lang="en-US" sz="2400" dirty="0" smtClean="0"/>
              <a:t>The robot goes straight IF the value is….</a:t>
            </a:r>
          </a:p>
          <a:p>
            <a:pPr marL="342900" indent="-342900">
              <a:buFont typeface="Arial"/>
              <a:buChar char="•"/>
            </a:pPr>
            <a:r>
              <a:rPr lang="en-US" sz="2400" dirty="0" smtClean="0"/>
              <a:t>The robot turns toward the wall IF the value is….</a:t>
            </a:r>
          </a:p>
          <a:p>
            <a:pPr marL="342900" indent="-342900">
              <a:buFont typeface="Arial"/>
              <a:buChar char="•"/>
            </a:pPr>
            <a:r>
              <a:rPr lang="en-US" sz="2400" dirty="0" smtClean="0"/>
              <a:t>The robot turns away from the wall IF the value is….</a:t>
            </a:r>
          </a:p>
          <a:p>
            <a:endParaRPr lang="en-US" sz="2400" dirty="0"/>
          </a:p>
          <a:p>
            <a:r>
              <a:rPr lang="en-US" sz="2400" dirty="0" smtClean="0"/>
              <a:t>You can use foam board or some other solid object for the side wall</a:t>
            </a:r>
          </a:p>
        </p:txBody>
      </p:sp>
      <p:grpSp>
        <p:nvGrpSpPr>
          <p:cNvPr id="4" name="Group 3"/>
          <p:cNvGrpSpPr/>
          <p:nvPr/>
        </p:nvGrpSpPr>
        <p:grpSpPr>
          <a:xfrm>
            <a:off x="2809263" y="4375232"/>
            <a:ext cx="2776508" cy="1894615"/>
            <a:chOff x="294501" y="4056409"/>
            <a:chExt cx="2398265" cy="1402601"/>
          </a:xfrm>
        </p:grpSpPr>
        <p:sp>
          <p:nvSpPr>
            <p:cNvPr id="42" name="Rectangle 41"/>
            <p:cNvSpPr/>
            <p:nvPr/>
          </p:nvSpPr>
          <p:spPr>
            <a:xfrm>
              <a:off x="294501" y="4056409"/>
              <a:ext cx="2398265" cy="1402601"/>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303276" y="4545256"/>
              <a:ext cx="578049" cy="513439"/>
              <a:chOff x="936624" y="3121025"/>
              <a:chExt cx="857251" cy="736600"/>
            </a:xfrm>
          </p:grpSpPr>
          <p:sp>
            <p:nvSpPr>
              <p:cNvPr id="33" name="Rectangle 32"/>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ed Rectangle 35"/>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ed Rectangle 36"/>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Connector 38"/>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294501" y="4056409"/>
              <a:ext cx="2398265" cy="26633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WALL</a:t>
              </a:r>
              <a:endParaRPr lang="en-US" dirty="0">
                <a:solidFill>
                  <a:srgbClr val="000000"/>
                </a:solidFill>
              </a:endParaRPr>
            </a:p>
          </p:txBody>
        </p:sp>
      </p:grpSp>
      <p:sp>
        <p:nvSpPr>
          <p:cNvPr id="59" name="Line 7"/>
          <p:cNvSpPr>
            <a:spLocks noChangeShapeType="1"/>
          </p:cNvSpPr>
          <p:nvPr/>
        </p:nvSpPr>
        <p:spPr bwMode="auto">
          <a:xfrm>
            <a:off x="3639949" y="5374558"/>
            <a:ext cx="1736769" cy="0"/>
          </a:xfrm>
          <a:prstGeom prst="line">
            <a:avLst/>
          </a:prstGeom>
          <a:noFill/>
          <a:ln w="38100">
            <a:solidFill>
              <a:srgbClr val="FF0000"/>
            </a:solidFill>
            <a:prstDash val="sysDash"/>
            <a:round/>
            <a:headEnd/>
            <a:tailEnd type="stealth" w="med" len="med"/>
          </a:ln>
        </p:spPr>
        <p:txBody>
          <a:bodyPr/>
          <a:lstStyle/>
          <a:p>
            <a:endParaRPr lang="en-US" dirty="0"/>
          </a:p>
        </p:txBody>
      </p:sp>
      <p:pic>
        <p:nvPicPr>
          <p:cNvPr id="16" name="Picture 1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18" name="Picture 1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404567659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923"/>
            <a:ext cx="8229600" cy="650596"/>
          </a:xfrm>
        </p:spPr>
        <p:txBody>
          <a:bodyPr>
            <a:normAutofit/>
          </a:bodyPr>
          <a:lstStyle/>
          <a:p>
            <a:r>
              <a:rPr lang="en-US" sz="3600" dirty="0" smtClean="0"/>
              <a:t>Using the Camera to Track Objects</a:t>
            </a:r>
            <a:endParaRPr lang="en-US" sz="3600" dirty="0"/>
          </a:p>
        </p:txBody>
      </p:sp>
      <p:sp>
        <p:nvSpPr>
          <p:cNvPr id="4" name="Rectangle 3"/>
          <p:cNvSpPr/>
          <p:nvPr/>
        </p:nvSpPr>
        <p:spPr>
          <a:xfrm>
            <a:off x="342064" y="995599"/>
            <a:ext cx="8549114" cy="5262979"/>
          </a:xfrm>
          <a:prstGeom prst="rect">
            <a:avLst/>
          </a:prstGeom>
        </p:spPr>
        <p:txBody>
          <a:bodyPr wrap="square">
            <a:spAutoFit/>
          </a:bodyPr>
          <a:lstStyle/>
          <a:p>
            <a:pPr lvl="0"/>
            <a:r>
              <a:rPr lang="en-US" sz="2400" b="1" dirty="0" smtClean="0"/>
              <a:t>Goals</a:t>
            </a:r>
          </a:p>
          <a:p>
            <a:pPr marL="285750" lvl="0" indent="-285750">
              <a:buFont typeface="Arial"/>
              <a:buChar char="•"/>
            </a:pPr>
            <a:r>
              <a:rPr lang="en-US" sz="2400" dirty="0" smtClean="0"/>
              <a:t>To understand how to designate a channel and set the color model</a:t>
            </a:r>
          </a:p>
          <a:p>
            <a:pPr marL="285750" lvl="0" indent="-285750">
              <a:buFont typeface="Arial"/>
              <a:buChar char="•"/>
            </a:pPr>
            <a:r>
              <a:rPr lang="en-US" sz="2400" dirty="0" smtClean="0"/>
              <a:t>To help students understand how to use the camera with their robots</a:t>
            </a:r>
          </a:p>
          <a:p>
            <a:pPr marL="285750" lvl="0" indent="-285750">
              <a:buFont typeface="Arial"/>
              <a:buChar char="•"/>
            </a:pPr>
            <a:r>
              <a:rPr lang="en-US" sz="2400" dirty="0" smtClean="0"/>
              <a:t>To understand the logic of programming with the camera</a:t>
            </a:r>
          </a:p>
          <a:p>
            <a:pPr marL="285750" lvl="0" indent="-285750">
              <a:buFont typeface="Arial"/>
              <a:buChar char="•"/>
            </a:pPr>
            <a:r>
              <a:rPr lang="en-US" sz="2400" dirty="0" smtClean="0"/>
              <a:t>To write a program using the camera to follow an object</a:t>
            </a:r>
          </a:p>
          <a:p>
            <a:pPr lvl="0"/>
            <a:r>
              <a:rPr lang="en-US" sz="2400" b="1" dirty="0" smtClean="0"/>
              <a:t>Preparation</a:t>
            </a:r>
          </a:p>
          <a:p>
            <a:pPr marL="285750" lvl="0" indent="-285750">
              <a:buFont typeface="Arial"/>
              <a:buChar char="•"/>
            </a:pPr>
            <a:r>
              <a:rPr lang="en-US" sz="2400" dirty="0" smtClean="0"/>
              <a:t>Have KISS IDE up and running</a:t>
            </a:r>
          </a:p>
          <a:p>
            <a:pPr marL="285750" lvl="0" indent="-285750">
              <a:buFont typeface="Arial"/>
              <a:buChar char="•"/>
            </a:pPr>
            <a:r>
              <a:rPr lang="en-US" sz="2400" dirty="0" smtClean="0"/>
              <a:t>Have a robot ready to go</a:t>
            </a:r>
          </a:p>
          <a:p>
            <a:pPr marL="285750" lvl="0" indent="-285750">
              <a:buFont typeface="Arial"/>
              <a:buChar char="•"/>
            </a:pPr>
            <a:r>
              <a:rPr lang="en-US" sz="2400" dirty="0" smtClean="0"/>
              <a:t>Students will need a camera mounted onto their robot</a:t>
            </a:r>
          </a:p>
          <a:p>
            <a:pPr marL="285750" lvl="0" indent="-285750">
              <a:buFont typeface="Arial"/>
              <a:buChar char="•"/>
            </a:pPr>
            <a:r>
              <a:rPr lang="en-US" sz="2400" dirty="0" smtClean="0"/>
              <a:t>You will need a colored object to track</a:t>
            </a:r>
          </a:p>
          <a:p>
            <a:pPr lvl="0"/>
            <a:r>
              <a:rPr lang="en-US" sz="2400" b="1" dirty="0" smtClean="0"/>
              <a:t>Activity</a:t>
            </a:r>
          </a:p>
          <a:p>
            <a:pPr lvl="0"/>
            <a:r>
              <a:rPr lang="en-US" sz="2400" dirty="0" smtClean="0"/>
              <a:t>Follow the slides and complete the activity</a:t>
            </a:r>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6469626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298" y="1448774"/>
            <a:ext cx="8362832" cy="4708525"/>
          </a:xfrm>
        </p:spPr>
        <p:txBody>
          <a:bodyPr>
            <a:normAutofit/>
          </a:bodyPr>
          <a:lstStyle/>
          <a:p>
            <a:pPr marL="0" indent="0">
              <a:buNone/>
            </a:pPr>
            <a:r>
              <a:rPr lang="en-US" b="1" dirty="0" smtClean="0"/>
              <a:t>You will need the USB Camera</a:t>
            </a:r>
          </a:p>
          <a:p>
            <a:r>
              <a:rPr lang="en-US" sz="2400" dirty="0" smtClean="0"/>
              <a:t>The </a:t>
            </a:r>
            <a:r>
              <a:rPr lang="en-US" sz="2400" dirty="0"/>
              <a:t>USB camera plugs into one of the USB (type A) ports on the back of the KIPR </a:t>
            </a:r>
            <a:r>
              <a:rPr lang="en-US" sz="2400" dirty="0" smtClean="0"/>
              <a:t>Link</a:t>
            </a:r>
          </a:p>
          <a:p>
            <a:r>
              <a:rPr lang="en-US" sz="2400" dirty="0" smtClean="0"/>
              <a:t>Unplugging the camera </a:t>
            </a:r>
            <a:r>
              <a:rPr lang="en-US" sz="2400" dirty="0"/>
              <a:t>while it is being accessed will usually freeze the system, requiring a </a:t>
            </a:r>
            <a:r>
              <a:rPr lang="en-US" sz="2400" dirty="0" smtClean="0"/>
              <a:t>reboot</a:t>
            </a:r>
            <a:endParaRPr lang="en-US" sz="2400" b="1" dirty="0"/>
          </a:p>
        </p:txBody>
      </p:sp>
      <p:sp>
        <p:nvSpPr>
          <p:cNvPr id="5" name="Title 1"/>
          <p:cNvSpPr>
            <a:spLocks noGrp="1"/>
          </p:cNvSpPr>
          <p:nvPr>
            <p:ph type="title"/>
          </p:nvPr>
        </p:nvSpPr>
        <p:spPr>
          <a:xfrm>
            <a:off x="0" y="274638"/>
            <a:ext cx="8229600" cy="1143000"/>
          </a:xfrm>
        </p:spPr>
        <p:txBody>
          <a:bodyPr>
            <a:normAutofit/>
          </a:bodyPr>
          <a:lstStyle/>
          <a:p>
            <a:r>
              <a:rPr lang="en-US" sz="4000" dirty="0" smtClean="0">
                <a:latin typeface="+mn-lt"/>
                <a:cs typeface="Times New Roman" charset="0"/>
              </a:rPr>
              <a:t>Using the Camera</a:t>
            </a:r>
            <a:br>
              <a:rPr lang="en-US" sz="4000" dirty="0" smtClean="0">
                <a:latin typeface="+mn-lt"/>
                <a:cs typeface="Times New Roman" charset="0"/>
              </a:rPr>
            </a:br>
            <a:endParaRPr lang="en-US" sz="2400" dirty="0">
              <a:solidFill>
                <a:srgbClr val="0000FF"/>
              </a:solidFill>
              <a:latin typeface="Courier"/>
              <a:cs typeface="Courier"/>
            </a:endParaRPr>
          </a:p>
        </p:txBody>
      </p:sp>
      <p:pic>
        <p:nvPicPr>
          <p:cNvPr id="7" name="Picture 6" descr="Camera.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4895" y="274638"/>
            <a:ext cx="1464705" cy="1599391"/>
          </a:xfrm>
          <a:prstGeom prst="rect">
            <a:avLst/>
          </a:prstGeom>
        </p:spPr>
      </p:pic>
      <p:grpSp>
        <p:nvGrpSpPr>
          <p:cNvPr id="16" name="Group 15"/>
          <p:cNvGrpSpPr/>
          <p:nvPr/>
        </p:nvGrpSpPr>
        <p:grpSpPr>
          <a:xfrm>
            <a:off x="1994252" y="3760858"/>
            <a:ext cx="3553044" cy="2876154"/>
            <a:chOff x="1994252" y="3760858"/>
            <a:chExt cx="3553044" cy="2876154"/>
          </a:xfrm>
        </p:grpSpPr>
        <p:grpSp>
          <p:nvGrpSpPr>
            <p:cNvPr id="8" name="Group 7"/>
            <p:cNvGrpSpPr/>
            <p:nvPr/>
          </p:nvGrpSpPr>
          <p:grpSpPr>
            <a:xfrm>
              <a:off x="1994252" y="3760858"/>
              <a:ext cx="3553044" cy="2229823"/>
              <a:chOff x="156511" y="2438400"/>
              <a:chExt cx="2662889" cy="1488333"/>
            </a:xfrm>
          </p:grpSpPr>
          <p:pic>
            <p:nvPicPr>
              <p:cNvPr id="9" name="Picture 8" descr="LinkBack.jpg"/>
              <p:cNvPicPr>
                <a:picLocks noChangeAspect="1"/>
              </p:cNvPicPr>
              <p:nvPr/>
            </p:nvPicPr>
            <p:blipFill>
              <a:blip r:embed="rId3" cstate="print"/>
              <a:stretch>
                <a:fillRect/>
              </a:stretch>
            </p:blipFill>
            <p:spPr>
              <a:xfrm>
                <a:off x="156511" y="2438400"/>
                <a:ext cx="2662889" cy="1219200"/>
              </a:xfrm>
              <a:prstGeom prst="rect">
                <a:avLst/>
              </a:prstGeom>
            </p:spPr>
          </p:pic>
          <p:cxnSp>
            <p:nvCxnSpPr>
              <p:cNvPr id="11" name="Straight Arrow Connector 10"/>
              <p:cNvCxnSpPr/>
              <p:nvPr/>
            </p:nvCxnSpPr>
            <p:spPr bwMode="auto">
              <a:xfrm flipV="1">
                <a:off x="1746124" y="2927088"/>
                <a:ext cx="0" cy="999645"/>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grpSp>
        <p:sp>
          <p:nvSpPr>
            <p:cNvPr id="15" name="TextBox 14"/>
            <p:cNvSpPr txBox="1"/>
            <p:nvPr/>
          </p:nvSpPr>
          <p:spPr>
            <a:xfrm>
              <a:off x="3810197" y="5990681"/>
              <a:ext cx="1080504" cy="646331"/>
            </a:xfrm>
            <a:prstGeom prst="rect">
              <a:avLst/>
            </a:prstGeom>
            <a:noFill/>
          </p:spPr>
          <p:txBody>
            <a:bodyPr wrap="square" rtlCol="0">
              <a:spAutoFit/>
            </a:bodyPr>
            <a:lstStyle/>
            <a:p>
              <a:r>
                <a:rPr lang="en-US" dirty="0" smtClean="0"/>
                <a:t>USB Ports</a:t>
              </a:r>
              <a:endParaRPr lang="en-US" dirty="0"/>
            </a:p>
          </p:txBody>
        </p:sp>
      </p:grpSp>
      <p:pic>
        <p:nvPicPr>
          <p:cNvPr id="10" name="Picture 9"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7326202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76826" y="90257"/>
            <a:ext cx="8686800" cy="687016"/>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Setting the Color Tracking Channels</a:t>
            </a:r>
          </a:p>
        </p:txBody>
      </p:sp>
      <p:pic>
        <p:nvPicPr>
          <p:cNvPr id="4" name="Picture 3"/>
          <p:cNvPicPr>
            <a:picLocks noChangeAspect="1"/>
          </p:cNvPicPr>
          <p:nvPr/>
        </p:nvPicPr>
        <p:blipFill>
          <a:blip r:embed="rId2"/>
          <a:stretch>
            <a:fillRect/>
          </a:stretch>
        </p:blipFill>
        <p:spPr>
          <a:xfrm>
            <a:off x="135253" y="1608270"/>
            <a:ext cx="4801917" cy="3620756"/>
          </a:xfrm>
          <a:prstGeom prst="rect">
            <a:avLst/>
          </a:prstGeom>
        </p:spPr>
        <p:style>
          <a:lnRef idx="2">
            <a:schemeClr val="accent2"/>
          </a:lnRef>
          <a:fillRef idx="1">
            <a:schemeClr val="lt1"/>
          </a:fillRef>
          <a:effectRef idx="0">
            <a:schemeClr val="accent2"/>
          </a:effectRef>
          <a:fontRef idx="minor">
            <a:schemeClr val="dk1"/>
          </a:fontRef>
        </p:style>
      </p:pic>
      <p:pic>
        <p:nvPicPr>
          <p:cNvPr id="8" name="Picture 7"/>
          <p:cNvPicPr>
            <a:picLocks noChangeAspect="1"/>
          </p:cNvPicPr>
          <p:nvPr/>
        </p:nvPicPr>
        <p:blipFill>
          <a:blip r:embed="rId3"/>
          <a:stretch>
            <a:fillRect/>
          </a:stretch>
        </p:blipFill>
        <p:spPr>
          <a:xfrm>
            <a:off x="4349967" y="2207973"/>
            <a:ext cx="4566559" cy="3671371"/>
          </a:xfrm>
          <a:prstGeom prst="rect">
            <a:avLst/>
          </a:prstGeom>
        </p:spPr>
      </p:pic>
      <p:sp>
        <p:nvSpPr>
          <p:cNvPr id="9" name="TextBox 8"/>
          <p:cNvSpPr txBox="1"/>
          <p:nvPr/>
        </p:nvSpPr>
        <p:spPr>
          <a:xfrm>
            <a:off x="1379606" y="668769"/>
            <a:ext cx="6520935" cy="830997"/>
          </a:xfrm>
          <a:prstGeom prst="rect">
            <a:avLst/>
          </a:prstGeom>
          <a:noFill/>
        </p:spPr>
        <p:txBody>
          <a:bodyPr wrap="square" rtlCol="0">
            <a:spAutoFit/>
          </a:bodyPr>
          <a:lstStyle/>
          <a:p>
            <a:pPr marL="342900" indent="-342900">
              <a:buFont typeface="+mj-lt"/>
              <a:buAutoNum type="arabicPeriod"/>
            </a:pPr>
            <a:r>
              <a:rPr lang="en-US" sz="2400" dirty="0" smtClean="0"/>
              <a:t>Select </a:t>
            </a:r>
            <a:r>
              <a:rPr lang="en-US" sz="2400" dirty="0" smtClean="0">
                <a:solidFill>
                  <a:srgbClr val="0000FF"/>
                </a:solidFill>
              </a:rPr>
              <a:t>“</a:t>
            </a:r>
            <a:r>
              <a:rPr lang="en-US" sz="2400" i="1" dirty="0" smtClean="0">
                <a:solidFill>
                  <a:srgbClr val="0000FF"/>
                </a:solidFill>
              </a:rPr>
              <a:t>Settings”</a:t>
            </a:r>
          </a:p>
          <a:p>
            <a:pPr marL="342900" indent="-342900">
              <a:buFont typeface="+mj-lt"/>
              <a:buAutoNum type="arabicPeriod"/>
            </a:pPr>
            <a:r>
              <a:rPr lang="en-US" sz="2400" dirty="0" smtClean="0"/>
              <a:t>Select </a:t>
            </a:r>
            <a:r>
              <a:rPr lang="en-US" sz="2400" dirty="0" smtClean="0">
                <a:solidFill>
                  <a:srgbClr val="0000FF"/>
                </a:solidFill>
              </a:rPr>
              <a:t>“</a:t>
            </a:r>
            <a:r>
              <a:rPr lang="en-US" sz="2400" i="1" dirty="0" smtClean="0">
                <a:solidFill>
                  <a:srgbClr val="0000FF"/>
                </a:solidFill>
              </a:rPr>
              <a:t>Channels”</a:t>
            </a:r>
            <a:endParaRPr lang="en-US" sz="2400" i="1" dirty="0">
              <a:solidFill>
                <a:srgbClr val="0000FF"/>
              </a:solidFill>
            </a:endParaRPr>
          </a:p>
        </p:txBody>
      </p:sp>
      <p:sp>
        <p:nvSpPr>
          <p:cNvPr id="2" name="Frame 1"/>
          <p:cNvSpPr/>
          <p:nvPr/>
        </p:nvSpPr>
        <p:spPr>
          <a:xfrm>
            <a:off x="1772393" y="3927200"/>
            <a:ext cx="1556016" cy="51581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0" name="Frame 9"/>
          <p:cNvSpPr/>
          <p:nvPr/>
        </p:nvSpPr>
        <p:spPr>
          <a:xfrm>
            <a:off x="4640074" y="3262042"/>
            <a:ext cx="1556016" cy="51581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6" name="Rectangle 5"/>
          <p:cNvSpPr/>
          <p:nvPr/>
        </p:nvSpPr>
        <p:spPr>
          <a:xfrm>
            <a:off x="2277010" y="4245034"/>
            <a:ext cx="372863" cy="830997"/>
          </a:xfrm>
          <a:prstGeom prst="rect">
            <a:avLst/>
          </a:prstGeom>
        </p:spPr>
        <p:txBody>
          <a:bodyPr wrap="square">
            <a:spAutoFit/>
          </a:bodyPr>
          <a:lstStyle/>
          <a:p>
            <a:r>
              <a:rPr lang="en-US" sz="4800" dirty="0">
                <a:solidFill>
                  <a:srgbClr val="FF0000"/>
                </a:solidFill>
              </a:rPr>
              <a:t>1</a:t>
            </a:r>
          </a:p>
        </p:txBody>
      </p:sp>
      <p:sp>
        <p:nvSpPr>
          <p:cNvPr id="7" name="Rectangle 6"/>
          <p:cNvSpPr/>
          <p:nvPr/>
        </p:nvSpPr>
        <p:spPr>
          <a:xfrm>
            <a:off x="5136486" y="3659832"/>
            <a:ext cx="496650" cy="830997"/>
          </a:xfrm>
          <a:prstGeom prst="rect">
            <a:avLst/>
          </a:prstGeom>
        </p:spPr>
        <p:txBody>
          <a:bodyPr wrap="none">
            <a:spAutoFit/>
          </a:bodyPr>
          <a:lstStyle/>
          <a:p>
            <a:r>
              <a:rPr lang="en-US" sz="4800" dirty="0" smtClean="0">
                <a:solidFill>
                  <a:srgbClr val="FF0000"/>
                </a:solidFill>
              </a:rPr>
              <a:t>2</a:t>
            </a:r>
            <a:endParaRPr lang="en-US" sz="4800" dirty="0">
              <a:solidFill>
                <a:srgbClr val="FF0000"/>
              </a:solidFill>
            </a:endParaRPr>
          </a:p>
        </p:txBody>
      </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77648926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080373" y="2847461"/>
            <a:ext cx="2988722" cy="2217875"/>
          </a:xfrm>
          <a:prstGeom prst="rect">
            <a:avLst/>
          </a:prstGeom>
        </p:spPr>
      </p:pic>
      <p:sp>
        <p:nvSpPr>
          <p:cNvPr id="5" name="Title 1"/>
          <p:cNvSpPr txBox="1">
            <a:spLocks/>
          </p:cNvSpPr>
          <p:nvPr/>
        </p:nvSpPr>
        <p:spPr>
          <a:xfrm>
            <a:off x="932009" y="90257"/>
            <a:ext cx="8686800" cy="687016"/>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Setting the Color Tracking Channels</a:t>
            </a:r>
          </a:p>
        </p:txBody>
      </p:sp>
      <p:sp>
        <p:nvSpPr>
          <p:cNvPr id="9" name="TextBox 8"/>
          <p:cNvSpPr txBox="1"/>
          <p:nvPr/>
        </p:nvSpPr>
        <p:spPr>
          <a:xfrm>
            <a:off x="461643" y="986989"/>
            <a:ext cx="8882977" cy="1200328"/>
          </a:xfrm>
          <a:prstGeom prst="rect">
            <a:avLst/>
          </a:prstGeom>
          <a:noFill/>
        </p:spPr>
        <p:txBody>
          <a:bodyPr wrap="square" rtlCol="0">
            <a:spAutoFit/>
          </a:bodyPr>
          <a:lstStyle/>
          <a:p>
            <a:pPr marL="342900" indent="-342900">
              <a:buFont typeface="+mj-lt"/>
              <a:buAutoNum type="arabicPeriod"/>
            </a:pPr>
            <a:r>
              <a:rPr lang="en-US" sz="2400" dirty="0" smtClean="0"/>
              <a:t>To specify a camera configuration select </a:t>
            </a:r>
            <a:r>
              <a:rPr lang="en-US" sz="2400" dirty="0" smtClean="0">
                <a:solidFill>
                  <a:srgbClr val="0000FF"/>
                </a:solidFill>
              </a:rPr>
              <a:t>“</a:t>
            </a:r>
            <a:r>
              <a:rPr lang="en-US" sz="2400" i="1" dirty="0" smtClean="0">
                <a:solidFill>
                  <a:srgbClr val="0000FF"/>
                </a:solidFill>
              </a:rPr>
              <a:t>Add”</a:t>
            </a:r>
          </a:p>
          <a:p>
            <a:pPr marL="342900" indent="-342900">
              <a:buFont typeface="+mj-lt"/>
              <a:buAutoNum type="arabicPeriod"/>
            </a:pPr>
            <a:r>
              <a:rPr lang="en-US" sz="2400" dirty="0" smtClean="0"/>
              <a:t>Enter a configuration name such as “</a:t>
            </a:r>
            <a:r>
              <a:rPr lang="en-US" sz="2400" dirty="0" err="1" smtClean="0"/>
              <a:t>find_green</a:t>
            </a:r>
            <a:r>
              <a:rPr lang="en-US" sz="2400" dirty="0" smtClean="0"/>
              <a:t>” then press enter</a:t>
            </a:r>
          </a:p>
          <a:p>
            <a:pPr marL="342900" indent="-342900">
              <a:buFont typeface="+mj-lt"/>
              <a:buAutoNum type="arabicPeriod"/>
            </a:pPr>
            <a:r>
              <a:rPr lang="en-US" sz="2400" dirty="0" smtClean="0"/>
              <a:t>Highlight the new configuration and press the </a:t>
            </a:r>
            <a:r>
              <a:rPr lang="en-US" sz="2400" dirty="0" smtClean="0">
                <a:solidFill>
                  <a:srgbClr val="0000FF"/>
                </a:solidFill>
              </a:rPr>
              <a:t>“</a:t>
            </a:r>
            <a:r>
              <a:rPr lang="en-US" sz="2400" i="1" dirty="0" smtClean="0">
                <a:solidFill>
                  <a:srgbClr val="0000FF"/>
                </a:solidFill>
              </a:rPr>
              <a:t>Edit”</a:t>
            </a:r>
            <a:r>
              <a:rPr lang="en-US" sz="2400" dirty="0" smtClean="0">
                <a:solidFill>
                  <a:srgbClr val="0000FF"/>
                </a:solidFill>
              </a:rPr>
              <a:t> </a:t>
            </a:r>
            <a:r>
              <a:rPr lang="en-US" sz="2400" dirty="0" smtClean="0"/>
              <a:t>button</a:t>
            </a:r>
          </a:p>
        </p:txBody>
      </p:sp>
      <p:sp>
        <p:nvSpPr>
          <p:cNvPr id="16" name="TextBox 15"/>
          <p:cNvSpPr txBox="1"/>
          <p:nvPr/>
        </p:nvSpPr>
        <p:spPr>
          <a:xfrm>
            <a:off x="4284850" y="1977601"/>
            <a:ext cx="473905" cy="707886"/>
          </a:xfrm>
          <a:prstGeom prst="rect">
            <a:avLst/>
          </a:prstGeom>
          <a:noFill/>
        </p:spPr>
        <p:txBody>
          <a:bodyPr wrap="square" rtlCol="0">
            <a:spAutoFit/>
          </a:bodyPr>
          <a:lstStyle/>
          <a:p>
            <a:r>
              <a:rPr lang="en-US" sz="4000" dirty="0">
                <a:solidFill>
                  <a:srgbClr val="FF0000"/>
                </a:solidFill>
              </a:rPr>
              <a:t>2</a:t>
            </a:r>
          </a:p>
        </p:txBody>
      </p:sp>
      <p:pic>
        <p:nvPicPr>
          <p:cNvPr id="2" name="Picture 1"/>
          <p:cNvPicPr>
            <a:picLocks noChangeAspect="1"/>
          </p:cNvPicPr>
          <p:nvPr/>
        </p:nvPicPr>
        <p:blipFill>
          <a:blip r:embed="rId3"/>
          <a:stretch>
            <a:fillRect/>
          </a:stretch>
        </p:blipFill>
        <p:spPr>
          <a:xfrm>
            <a:off x="0" y="2399849"/>
            <a:ext cx="3051190" cy="2284877"/>
          </a:xfrm>
          <a:prstGeom prst="rect">
            <a:avLst/>
          </a:prstGeom>
        </p:spPr>
      </p:pic>
      <p:sp>
        <p:nvSpPr>
          <p:cNvPr id="11" name="TextBox 10"/>
          <p:cNvSpPr txBox="1"/>
          <p:nvPr/>
        </p:nvSpPr>
        <p:spPr>
          <a:xfrm>
            <a:off x="2207077" y="3080666"/>
            <a:ext cx="473905" cy="707886"/>
          </a:xfrm>
          <a:prstGeom prst="rect">
            <a:avLst/>
          </a:prstGeom>
          <a:noFill/>
        </p:spPr>
        <p:txBody>
          <a:bodyPr wrap="square" rtlCol="0">
            <a:spAutoFit/>
          </a:bodyPr>
          <a:lstStyle/>
          <a:p>
            <a:r>
              <a:rPr lang="en-US" sz="4000" dirty="0" smtClean="0">
                <a:solidFill>
                  <a:srgbClr val="FF0000"/>
                </a:solidFill>
              </a:rPr>
              <a:t>1</a:t>
            </a:r>
            <a:endParaRPr lang="en-US" sz="4000" dirty="0">
              <a:solidFill>
                <a:srgbClr val="FF0000"/>
              </a:solidFill>
            </a:endParaRPr>
          </a:p>
        </p:txBody>
      </p:sp>
      <p:pic>
        <p:nvPicPr>
          <p:cNvPr id="10" name="Picture 9"/>
          <p:cNvPicPr>
            <a:picLocks noChangeAspect="1"/>
          </p:cNvPicPr>
          <p:nvPr/>
        </p:nvPicPr>
        <p:blipFill>
          <a:blip r:embed="rId4"/>
          <a:stretch>
            <a:fillRect/>
          </a:stretch>
        </p:blipFill>
        <p:spPr>
          <a:xfrm>
            <a:off x="6143372" y="3542288"/>
            <a:ext cx="3000628" cy="2236832"/>
          </a:xfrm>
          <a:prstGeom prst="rect">
            <a:avLst/>
          </a:prstGeom>
        </p:spPr>
      </p:pic>
      <p:sp>
        <p:nvSpPr>
          <p:cNvPr id="12" name="TextBox 11"/>
          <p:cNvSpPr txBox="1"/>
          <p:nvPr/>
        </p:nvSpPr>
        <p:spPr>
          <a:xfrm>
            <a:off x="8346531" y="3109088"/>
            <a:ext cx="473905" cy="707886"/>
          </a:xfrm>
          <a:prstGeom prst="rect">
            <a:avLst/>
          </a:prstGeom>
          <a:noFill/>
        </p:spPr>
        <p:txBody>
          <a:bodyPr wrap="square" rtlCol="0">
            <a:spAutoFit/>
          </a:bodyPr>
          <a:lstStyle/>
          <a:p>
            <a:r>
              <a:rPr lang="en-US" sz="4000" dirty="0" smtClean="0">
                <a:solidFill>
                  <a:srgbClr val="FF0000"/>
                </a:solidFill>
              </a:rPr>
              <a:t>3</a:t>
            </a:r>
            <a:endParaRPr lang="en-US" sz="4000" dirty="0">
              <a:solidFill>
                <a:srgbClr val="FF0000"/>
              </a:solidFill>
            </a:endParaRPr>
          </a:p>
        </p:txBody>
      </p:sp>
      <p:sp>
        <p:nvSpPr>
          <p:cNvPr id="15" name="Frame 14"/>
          <p:cNvSpPr/>
          <p:nvPr/>
        </p:nvSpPr>
        <p:spPr>
          <a:xfrm>
            <a:off x="7985261" y="3788552"/>
            <a:ext cx="1158739"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7" name="Frame 16"/>
          <p:cNvSpPr/>
          <p:nvPr/>
        </p:nvSpPr>
        <p:spPr>
          <a:xfrm>
            <a:off x="1854117" y="3816974"/>
            <a:ext cx="1158739"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13" name="Picture 12"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53214495"/>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57840" y="-15873"/>
            <a:ext cx="8686800" cy="687016"/>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Setting the Color Tracking Channels</a:t>
            </a:r>
          </a:p>
        </p:txBody>
      </p:sp>
      <p:sp>
        <p:nvSpPr>
          <p:cNvPr id="9" name="TextBox 8"/>
          <p:cNvSpPr txBox="1"/>
          <p:nvPr/>
        </p:nvSpPr>
        <p:spPr>
          <a:xfrm>
            <a:off x="595092" y="758943"/>
            <a:ext cx="8601614" cy="1938992"/>
          </a:xfrm>
          <a:prstGeom prst="rect">
            <a:avLst/>
          </a:prstGeom>
          <a:noFill/>
        </p:spPr>
        <p:txBody>
          <a:bodyPr wrap="square" rtlCol="0">
            <a:spAutoFit/>
          </a:bodyPr>
          <a:lstStyle/>
          <a:p>
            <a:pPr marL="342900" indent="-342900">
              <a:buFont typeface="+mj-lt"/>
              <a:buAutoNum type="arabicPeriod"/>
            </a:pPr>
            <a:r>
              <a:rPr lang="en-US" sz="2400" dirty="0" smtClean="0"/>
              <a:t>Press the </a:t>
            </a:r>
            <a:r>
              <a:rPr lang="en-US" sz="2400" i="1" dirty="0" smtClean="0">
                <a:solidFill>
                  <a:srgbClr val="0000FF"/>
                </a:solidFill>
              </a:rPr>
              <a:t>“Add”</a:t>
            </a:r>
            <a:r>
              <a:rPr lang="en-US" sz="2400" i="1" dirty="0" smtClean="0"/>
              <a:t> </a:t>
            </a:r>
            <a:r>
              <a:rPr lang="en-US" sz="2400" dirty="0" smtClean="0"/>
              <a:t>button to add a channel to the configuration</a:t>
            </a:r>
          </a:p>
          <a:p>
            <a:pPr marL="342900" indent="-342900">
              <a:buFont typeface="+mj-lt"/>
              <a:buAutoNum type="arabicPeriod"/>
            </a:pPr>
            <a:r>
              <a:rPr lang="en-US" sz="2400" dirty="0" smtClean="0"/>
              <a:t>Select </a:t>
            </a:r>
            <a:r>
              <a:rPr lang="en-US" sz="2400" dirty="0" smtClean="0">
                <a:solidFill>
                  <a:srgbClr val="0000FF"/>
                </a:solidFill>
              </a:rPr>
              <a:t>“</a:t>
            </a:r>
            <a:r>
              <a:rPr lang="en-US" sz="2400" i="1" dirty="0" smtClean="0">
                <a:solidFill>
                  <a:srgbClr val="0000FF"/>
                </a:solidFill>
              </a:rPr>
              <a:t>HSV Blob Tracking” </a:t>
            </a:r>
            <a:r>
              <a:rPr lang="en-US" sz="2400" dirty="0" smtClean="0"/>
              <a:t>then</a:t>
            </a:r>
            <a:r>
              <a:rPr lang="en-US" sz="2400" i="1" dirty="0" smtClean="0"/>
              <a:t> </a:t>
            </a:r>
            <a:r>
              <a:rPr lang="en-US" sz="2400" i="1" dirty="0" smtClean="0">
                <a:solidFill>
                  <a:srgbClr val="0000FF"/>
                </a:solidFill>
              </a:rPr>
              <a:t>“OK” </a:t>
            </a:r>
            <a:r>
              <a:rPr lang="en-US" sz="2400" dirty="0" smtClean="0"/>
              <a:t>to make this track color</a:t>
            </a:r>
          </a:p>
          <a:p>
            <a:pPr marL="342900" indent="-342900">
              <a:buFont typeface="+mj-lt"/>
              <a:buAutoNum type="arabicPeriod"/>
            </a:pPr>
            <a:r>
              <a:rPr lang="en-US" sz="2400" dirty="0" smtClean="0"/>
              <a:t>Highlight the channel and press the </a:t>
            </a:r>
            <a:r>
              <a:rPr lang="en-US" sz="2400" dirty="0" smtClean="0">
                <a:solidFill>
                  <a:srgbClr val="0000FF"/>
                </a:solidFill>
              </a:rPr>
              <a:t>“</a:t>
            </a:r>
            <a:r>
              <a:rPr lang="en-US" sz="2400" i="1" dirty="0" smtClean="0">
                <a:solidFill>
                  <a:srgbClr val="0000FF"/>
                </a:solidFill>
              </a:rPr>
              <a:t>Edit”</a:t>
            </a:r>
            <a:r>
              <a:rPr lang="en-US" sz="2400" dirty="0" smtClean="0">
                <a:solidFill>
                  <a:srgbClr val="0000FF"/>
                </a:solidFill>
              </a:rPr>
              <a:t> </a:t>
            </a:r>
            <a:r>
              <a:rPr lang="en-US" sz="2400" dirty="0" smtClean="0"/>
              <a:t>button to edit settings</a:t>
            </a:r>
          </a:p>
          <a:p>
            <a:pPr marL="800100" lvl="2" indent="-342900">
              <a:buFont typeface="Arial"/>
              <a:buChar char="•"/>
            </a:pPr>
            <a:r>
              <a:rPr lang="en-US" sz="2400" dirty="0"/>
              <a:t>First channel is 0 by default you can add three more 0,1,2,3</a:t>
            </a:r>
          </a:p>
          <a:p>
            <a:pPr marL="342900" indent="-342900">
              <a:buFont typeface="+mj-lt"/>
              <a:buAutoNum type="arabicPeriod"/>
            </a:pPr>
            <a:endParaRPr lang="en-US" sz="2400" dirty="0" smtClean="0"/>
          </a:p>
        </p:txBody>
      </p:sp>
      <p:pic>
        <p:nvPicPr>
          <p:cNvPr id="2" name="Picture 1"/>
          <p:cNvPicPr>
            <a:picLocks noChangeAspect="1"/>
          </p:cNvPicPr>
          <p:nvPr/>
        </p:nvPicPr>
        <p:blipFill>
          <a:blip r:embed="rId2"/>
          <a:stretch>
            <a:fillRect/>
          </a:stretch>
        </p:blipFill>
        <p:spPr>
          <a:xfrm>
            <a:off x="0" y="2276609"/>
            <a:ext cx="3051190" cy="2284877"/>
          </a:xfrm>
          <a:prstGeom prst="rect">
            <a:avLst/>
          </a:prstGeom>
        </p:spPr>
      </p:pic>
      <p:sp>
        <p:nvSpPr>
          <p:cNvPr id="11" name="TextBox 10"/>
          <p:cNvSpPr txBox="1"/>
          <p:nvPr/>
        </p:nvSpPr>
        <p:spPr>
          <a:xfrm>
            <a:off x="2075693" y="2983393"/>
            <a:ext cx="473905" cy="707886"/>
          </a:xfrm>
          <a:prstGeom prst="rect">
            <a:avLst/>
          </a:prstGeom>
          <a:noFill/>
        </p:spPr>
        <p:txBody>
          <a:bodyPr wrap="square" rtlCol="0">
            <a:spAutoFit/>
          </a:bodyPr>
          <a:lstStyle/>
          <a:p>
            <a:r>
              <a:rPr lang="en-US" sz="4000" dirty="0" smtClean="0">
                <a:solidFill>
                  <a:srgbClr val="FF0000"/>
                </a:solidFill>
              </a:rPr>
              <a:t>1</a:t>
            </a:r>
            <a:endParaRPr lang="en-US" sz="4000" dirty="0">
              <a:solidFill>
                <a:srgbClr val="FF0000"/>
              </a:solidFill>
            </a:endParaRPr>
          </a:p>
        </p:txBody>
      </p:sp>
      <p:pic>
        <p:nvPicPr>
          <p:cNvPr id="3" name="Picture 2"/>
          <p:cNvPicPr>
            <a:picLocks noChangeAspect="1"/>
          </p:cNvPicPr>
          <p:nvPr/>
        </p:nvPicPr>
        <p:blipFill>
          <a:blip r:embed="rId3"/>
          <a:stretch>
            <a:fillRect/>
          </a:stretch>
        </p:blipFill>
        <p:spPr>
          <a:xfrm>
            <a:off x="3051190" y="2755632"/>
            <a:ext cx="2815006" cy="2122684"/>
          </a:xfrm>
          <a:prstGeom prst="rect">
            <a:avLst/>
          </a:prstGeom>
        </p:spPr>
      </p:pic>
      <p:pic>
        <p:nvPicPr>
          <p:cNvPr id="4" name="Picture 3"/>
          <p:cNvPicPr>
            <a:picLocks noChangeAspect="1"/>
          </p:cNvPicPr>
          <p:nvPr/>
        </p:nvPicPr>
        <p:blipFill>
          <a:blip r:embed="rId4"/>
          <a:stretch>
            <a:fillRect/>
          </a:stretch>
        </p:blipFill>
        <p:spPr>
          <a:xfrm>
            <a:off x="5866196" y="3337336"/>
            <a:ext cx="2969199" cy="2212893"/>
          </a:xfrm>
          <a:prstGeom prst="rect">
            <a:avLst/>
          </a:prstGeom>
        </p:spPr>
      </p:pic>
      <p:sp>
        <p:nvSpPr>
          <p:cNvPr id="16" name="TextBox 15"/>
          <p:cNvSpPr txBox="1"/>
          <p:nvPr/>
        </p:nvSpPr>
        <p:spPr>
          <a:xfrm>
            <a:off x="4133199" y="4739653"/>
            <a:ext cx="473905" cy="707886"/>
          </a:xfrm>
          <a:prstGeom prst="rect">
            <a:avLst/>
          </a:prstGeom>
          <a:noFill/>
        </p:spPr>
        <p:txBody>
          <a:bodyPr wrap="square" rtlCol="0">
            <a:spAutoFit/>
          </a:bodyPr>
          <a:lstStyle/>
          <a:p>
            <a:r>
              <a:rPr lang="en-US" sz="4000" dirty="0">
                <a:solidFill>
                  <a:srgbClr val="FF0000"/>
                </a:solidFill>
              </a:rPr>
              <a:t>2</a:t>
            </a:r>
          </a:p>
        </p:txBody>
      </p:sp>
      <p:sp>
        <p:nvSpPr>
          <p:cNvPr id="12" name="TextBox 11"/>
          <p:cNvSpPr txBox="1"/>
          <p:nvPr/>
        </p:nvSpPr>
        <p:spPr>
          <a:xfrm>
            <a:off x="7994967" y="2755145"/>
            <a:ext cx="473905" cy="707886"/>
          </a:xfrm>
          <a:prstGeom prst="rect">
            <a:avLst/>
          </a:prstGeom>
          <a:noFill/>
        </p:spPr>
        <p:txBody>
          <a:bodyPr wrap="square" rtlCol="0">
            <a:spAutoFit/>
          </a:bodyPr>
          <a:lstStyle/>
          <a:p>
            <a:r>
              <a:rPr lang="en-US" sz="4000" dirty="0" smtClean="0">
                <a:solidFill>
                  <a:srgbClr val="FF0000"/>
                </a:solidFill>
              </a:rPr>
              <a:t>3</a:t>
            </a:r>
            <a:endParaRPr lang="en-US" sz="4000" dirty="0">
              <a:solidFill>
                <a:srgbClr val="FF0000"/>
              </a:solidFill>
            </a:endParaRPr>
          </a:p>
        </p:txBody>
      </p:sp>
      <p:sp>
        <p:nvSpPr>
          <p:cNvPr id="10" name="Frame 9"/>
          <p:cNvSpPr/>
          <p:nvPr/>
        </p:nvSpPr>
        <p:spPr>
          <a:xfrm>
            <a:off x="7676656" y="3610129"/>
            <a:ext cx="1158739"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3" name="Frame 12"/>
          <p:cNvSpPr/>
          <p:nvPr/>
        </p:nvSpPr>
        <p:spPr>
          <a:xfrm>
            <a:off x="3737160" y="4521471"/>
            <a:ext cx="1158739"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4" name="Frame 13"/>
          <p:cNvSpPr/>
          <p:nvPr/>
        </p:nvSpPr>
        <p:spPr>
          <a:xfrm>
            <a:off x="1892451" y="3638536"/>
            <a:ext cx="1158739"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15" name="Picture 14"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685854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2 Demobot-0210.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8600" y="0"/>
            <a:ext cx="4875020" cy="3971110"/>
          </a:xfrm>
          <a:prstGeom prst="rect">
            <a:avLst/>
          </a:prstGeom>
        </p:spPr>
      </p:pic>
      <p:sp>
        <p:nvSpPr>
          <p:cNvPr id="6" name="Rounded Rectangle 5"/>
          <p:cNvSpPr/>
          <p:nvPr/>
        </p:nvSpPr>
        <p:spPr>
          <a:xfrm>
            <a:off x="224245" y="4362924"/>
            <a:ext cx="8684623" cy="1277304"/>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Take nuts out of “</a:t>
            </a:r>
            <a:r>
              <a:rPr lang="en-US" sz="2400" dirty="0" err="1">
                <a:solidFill>
                  <a:schemeClr val="tx1"/>
                </a:solidFill>
              </a:rPr>
              <a:t>Pololu</a:t>
            </a:r>
            <a:r>
              <a:rPr lang="en-US" sz="2400" dirty="0">
                <a:solidFill>
                  <a:schemeClr val="tx1"/>
                </a:solidFill>
              </a:rPr>
              <a:t> Ball Caster</a:t>
            </a:r>
            <a:r>
              <a:rPr lang="en-US" sz="2400" dirty="0" smtClean="0">
                <a:solidFill>
                  <a:schemeClr val="tx1"/>
                </a:solidFill>
              </a:rPr>
              <a:t>” bag and secure caster assembly to the chassis. Tighten with the screwdriver from the other side. </a:t>
            </a:r>
            <a:r>
              <a:rPr lang="en-US" sz="2400" dirty="0" smtClean="0">
                <a:solidFill>
                  <a:schemeClr val="tx1"/>
                </a:solidFill>
              </a:rPr>
              <a:t>Pop </a:t>
            </a:r>
            <a:r>
              <a:rPr lang="en-US" sz="2400" dirty="0" smtClean="0">
                <a:solidFill>
                  <a:schemeClr val="tx1"/>
                </a:solidFill>
              </a:rPr>
              <a:t>the ball back into the caster.</a:t>
            </a:r>
            <a:endParaRPr lang="en-US" sz="2400" dirty="0">
              <a:solidFill>
                <a:schemeClr val="tx1"/>
              </a:solidFill>
            </a:endParaRPr>
          </a:p>
        </p:txBody>
      </p:sp>
      <p:sp>
        <p:nvSpPr>
          <p:cNvPr id="8" name="Oval 7"/>
          <p:cNvSpPr/>
          <p:nvPr/>
        </p:nvSpPr>
        <p:spPr>
          <a:xfrm>
            <a:off x="3668883" y="1789612"/>
            <a:ext cx="1249679" cy="1249679"/>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01400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51907" y="90257"/>
            <a:ext cx="8686800" cy="687016"/>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Setting the Color Tracking Channels</a:t>
            </a:r>
          </a:p>
        </p:txBody>
      </p:sp>
      <p:sp>
        <p:nvSpPr>
          <p:cNvPr id="9" name="TextBox 8"/>
          <p:cNvSpPr txBox="1"/>
          <p:nvPr/>
        </p:nvSpPr>
        <p:spPr>
          <a:xfrm>
            <a:off x="743281" y="777273"/>
            <a:ext cx="8400719" cy="1569660"/>
          </a:xfrm>
          <a:prstGeom prst="rect">
            <a:avLst/>
          </a:prstGeom>
          <a:noFill/>
        </p:spPr>
        <p:txBody>
          <a:bodyPr wrap="square" rtlCol="0">
            <a:spAutoFit/>
          </a:bodyPr>
          <a:lstStyle/>
          <a:p>
            <a:pPr marL="342900" indent="-342900">
              <a:buFont typeface="+mj-lt"/>
              <a:buAutoNum type="arabicPeriod"/>
            </a:pPr>
            <a:r>
              <a:rPr lang="en-US" sz="2400" dirty="0" smtClean="0"/>
              <a:t>Place the colored object you want to track in front of the camera and touch it on the touch screen</a:t>
            </a:r>
          </a:p>
          <a:p>
            <a:pPr marL="800100" lvl="1" indent="-342900">
              <a:buFont typeface="Arial"/>
              <a:buChar char="•"/>
            </a:pPr>
            <a:r>
              <a:rPr lang="en-US" sz="2400" dirty="0" smtClean="0"/>
              <a:t>The program will put a bounding box (dark blue) around the selected object then hit </a:t>
            </a:r>
            <a:r>
              <a:rPr lang="en-US" sz="2400" dirty="0" smtClean="0">
                <a:solidFill>
                  <a:srgbClr val="0000FF"/>
                </a:solidFill>
              </a:rPr>
              <a:t>“</a:t>
            </a:r>
            <a:r>
              <a:rPr lang="en-US" sz="2400" i="1" dirty="0" smtClean="0">
                <a:solidFill>
                  <a:srgbClr val="0000FF"/>
                </a:solidFill>
              </a:rPr>
              <a:t>Done”</a:t>
            </a:r>
          </a:p>
        </p:txBody>
      </p:sp>
      <p:pic>
        <p:nvPicPr>
          <p:cNvPr id="8" name="Picture 7"/>
          <p:cNvPicPr>
            <a:picLocks noChangeAspect="1"/>
          </p:cNvPicPr>
          <p:nvPr/>
        </p:nvPicPr>
        <p:blipFill>
          <a:blip r:embed="rId2"/>
          <a:stretch>
            <a:fillRect/>
          </a:stretch>
        </p:blipFill>
        <p:spPr>
          <a:xfrm>
            <a:off x="1857576" y="2447182"/>
            <a:ext cx="5061439" cy="3796079"/>
          </a:xfrm>
          <a:prstGeom prst="rect">
            <a:avLst/>
          </a:prstGeom>
        </p:spPr>
      </p:pic>
      <p:sp>
        <p:nvSpPr>
          <p:cNvPr id="6" name="Frame 5"/>
          <p:cNvSpPr/>
          <p:nvPr/>
        </p:nvSpPr>
        <p:spPr>
          <a:xfrm>
            <a:off x="5123997" y="3929598"/>
            <a:ext cx="1649607" cy="48223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7" name="Frame 6"/>
          <p:cNvSpPr/>
          <p:nvPr/>
        </p:nvSpPr>
        <p:spPr>
          <a:xfrm>
            <a:off x="2218939" y="3170896"/>
            <a:ext cx="963487" cy="758702"/>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10" name="Picture 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878004326"/>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83688" y="90257"/>
            <a:ext cx="8686800" cy="687016"/>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Setting the Color Tracking Channels</a:t>
            </a:r>
          </a:p>
        </p:txBody>
      </p:sp>
      <p:sp>
        <p:nvSpPr>
          <p:cNvPr id="9" name="TextBox 8"/>
          <p:cNvSpPr txBox="1"/>
          <p:nvPr/>
        </p:nvSpPr>
        <p:spPr>
          <a:xfrm>
            <a:off x="983688" y="797239"/>
            <a:ext cx="8400719" cy="1938992"/>
          </a:xfrm>
          <a:prstGeom prst="rect">
            <a:avLst/>
          </a:prstGeom>
          <a:noFill/>
        </p:spPr>
        <p:txBody>
          <a:bodyPr wrap="square" rtlCol="0">
            <a:spAutoFit/>
          </a:bodyPr>
          <a:lstStyle/>
          <a:p>
            <a:r>
              <a:rPr lang="en-US" sz="2400" dirty="0" smtClean="0"/>
              <a:t>Verify the channel is working</a:t>
            </a:r>
          </a:p>
          <a:p>
            <a:pPr marL="457200" indent="-457200">
              <a:buFont typeface="+mj-lt"/>
              <a:buAutoNum type="arabicPeriod"/>
            </a:pPr>
            <a:r>
              <a:rPr lang="en-US" sz="2400" dirty="0" smtClean="0"/>
              <a:t>From the main screen, select </a:t>
            </a:r>
            <a:r>
              <a:rPr lang="en-US" sz="2400" i="1" dirty="0" smtClean="0">
                <a:solidFill>
                  <a:srgbClr val="0000FF"/>
                </a:solidFill>
              </a:rPr>
              <a:t>“Motors and Servos”</a:t>
            </a:r>
          </a:p>
          <a:p>
            <a:pPr marL="457200" indent="-457200">
              <a:buFont typeface="+mj-lt"/>
              <a:buAutoNum type="arabicPeriod"/>
            </a:pPr>
            <a:r>
              <a:rPr lang="en-US" sz="2400" dirty="0" smtClean="0"/>
              <a:t>Select </a:t>
            </a:r>
            <a:r>
              <a:rPr lang="en-US" sz="2400" i="1" dirty="0" smtClean="0">
                <a:solidFill>
                  <a:srgbClr val="0000FF"/>
                </a:solidFill>
              </a:rPr>
              <a:t>“Camera”</a:t>
            </a:r>
          </a:p>
          <a:p>
            <a:pPr marL="800100" lvl="1" indent="-342900">
              <a:buFont typeface="Arial"/>
              <a:buChar char="•"/>
            </a:pPr>
            <a:r>
              <a:rPr lang="en-US" sz="2400" dirty="0" smtClean="0"/>
              <a:t>Objects specified in the configuration should have a bounding box</a:t>
            </a:r>
          </a:p>
        </p:txBody>
      </p:sp>
      <p:pic>
        <p:nvPicPr>
          <p:cNvPr id="6" name="Picture 5"/>
          <p:cNvPicPr>
            <a:picLocks noChangeAspect="1"/>
          </p:cNvPicPr>
          <p:nvPr/>
        </p:nvPicPr>
        <p:blipFill>
          <a:blip r:embed="rId2"/>
          <a:stretch>
            <a:fillRect/>
          </a:stretch>
        </p:blipFill>
        <p:spPr>
          <a:xfrm>
            <a:off x="135253" y="2900648"/>
            <a:ext cx="2708177" cy="2042028"/>
          </a:xfrm>
          <a:prstGeom prst="rect">
            <a:avLst/>
          </a:prstGeom>
        </p:spPr>
      </p:pic>
      <p:pic>
        <p:nvPicPr>
          <p:cNvPr id="2" name="Picture 1"/>
          <p:cNvPicPr>
            <a:picLocks noChangeAspect="1"/>
          </p:cNvPicPr>
          <p:nvPr/>
        </p:nvPicPr>
        <p:blipFill>
          <a:blip r:embed="rId3"/>
          <a:stretch>
            <a:fillRect/>
          </a:stretch>
        </p:blipFill>
        <p:spPr>
          <a:xfrm>
            <a:off x="3067879" y="3346055"/>
            <a:ext cx="2723849" cy="203969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68523" y="3906594"/>
            <a:ext cx="2616089" cy="1943443"/>
          </a:xfrm>
          <a:prstGeom prst="rect">
            <a:avLst/>
          </a:prstGeom>
        </p:spPr>
      </p:pic>
      <p:sp>
        <p:nvSpPr>
          <p:cNvPr id="10" name="TextBox 9"/>
          <p:cNvSpPr txBox="1"/>
          <p:nvPr/>
        </p:nvSpPr>
        <p:spPr>
          <a:xfrm>
            <a:off x="1323224" y="3131312"/>
            <a:ext cx="473905" cy="707886"/>
          </a:xfrm>
          <a:prstGeom prst="rect">
            <a:avLst/>
          </a:prstGeom>
          <a:noFill/>
        </p:spPr>
        <p:txBody>
          <a:bodyPr wrap="square" rtlCol="0">
            <a:spAutoFit/>
          </a:bodyPr>
          <a:lstStyle/>
          <a:p>
            <a:r>
              <a:rPr lang="en-US" sz="4000" dirty="0" smtClean="0">
                <a:solidFill>
                  <a:srgbClr val="FF0000"/>
                </a:solidFill>
              </a:rPr>
              <a:t>1</a:t>
            </a:r>
            <a:endParaRPr lang="en-US" sz="4000" dirty="0">
              <a:solidFill>
                <a:srgbClr val="FF0000"/>
              </a:solidFill>
            </a:endParaRPr>
          </a:p>
        </p:txBody>
      </p:sp>
      <p:sp>
        <p:nvSpPr>
          <p:cNvPr id="11" name="TextBox 10"/>
          <p:cNvSpPr txBox="1"/>
          <p:nvPr/>
        </p:nvSpPr>
        <p:spPr>
          <a:xfrm>
            <a:off x="4942315" y="4677859"/>
            <a:ext cx="473905" cy="707886"/>
          </a:xfrm>
          <a:prstGeom prst="rect">
            <a:avLst/>
          </a:prstGeom>
          <a:noFill/>
        </p:spPr>
        <p:txBody>
          <a:bodyPr wrap="square" rtlCol="0">
            <a:spAutoFit/>
          </a:bodyPr>
          <a:lstStyle/>
          <a:p>
            <a:r>
              <a:rPr lang="en-US" sz="4000" dirty="0">
                <a:solidFill>
                  <a:srgbClr val="FF0000"/>
                </a:solidFill>
              </a:rPr>
              <a:t>2</a:t>
            </a:r>
          </a:p>
        </p:txBody>
      </p:sp>
      <p:cxnSp>
        <p:nvCxnSpPr>
          <p:cNvPr id="4" name="Straight Arrow Connector 3"/>
          <p:cNvCxnSpPr/>
          <p:nvPr/>
        </p:nvCxnSpPr>
        <p:spPr>
          <a:xfrm>
            <a:off x="3542244" y="2521393"/>
            <a:ext cx="3041582" cy="2356923"/>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Frame 11"/>
          <p:cNvSpPr/>
          <p:nvPr/>
        </p:nvSpPr>
        <p:spPr>
          <a:xfrm>
            <a:off x="492861" y="3839198"/>
            <a:ext cx="1990388"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3" name="Frame 12"/>
          <p:cNvSpPr/>
          <p:nvPr/>
        </p:nvSpPr>
        <p:spPr>
          <a:xfrm>
            <a:off x="4452476" y="4521471"/>
            <a:ext cx="1339252" cy="356845"/>
          </a:xfrm>
          <a:prstGeom prst="frame">
            <a:avLst/>
          </a:prstGeom>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14" name="Picture 13"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14731951"/>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0535"/>
            <a:ext cx="8229600" cy="1143000"/>
          </a:xfrm>
        </p:spPr>
        <p:txBody>
          <a:bodyPr/>
          <a:lstStyle/>
          <a:p>
            <a:r>
              <a:rPr lang="en-US" dirty="0" smtClean="0"/>
              <a:t>About Color Vision Tracking</a:t>
            </a:r>
            <a:endParaRPr lang="en-US" dirty="0"/>
          </a:p>
        </p:txBody>
      </p:sp>
      <p:sp>
        <p:nvSpPr>
          <p:cNvPr id="3" name="Content Placeholder 2"/>
          <p:cNvSpPr>
            <a:spLocks noGrp="1"/>
          </p:cNvSpPr>
          <p:nvPr>
            <p:ph idx="1"/>
          </p:nvPr>
        </p:nvSpPr>
        <p:spPr>
          <a:xfrm>
            <a:off x="265454" y="753157"/>
            <a:ext cx="8741686" cy="5225634"/>
          </a:xfrm>
        </p:spPr>
        <p:txBody>
          <a:bodyPr>
            <a:normAutofit/>
          </a:bodyPr>
          <a:lstStyle/>
          <a:p>
            <a:pPr marL="0" indent="0">
              <a:buNone/>
            </a:pPr>
            <a:r>
              <a:rPr lang="en-US" sz="2100" dirty="0"/>
              <a:t>For color vision tracking, images are processed by the KIPR Link to identify "blobs" matching the </a:t>
            </a:r>
            <a:r>
              <a:rPr lang="en-US" sz="2100" dirty="0" smtClean="0"/>
              <a:t>color specification you set in the channel configuration.</a:t>
            </a:r>
          </a:p>
          <a:p>
            <a:pPr lvl="1">
              <a:buFont typeface="Arial"/>
              <a:buChar char="•"/>
            </a:pPr>
            <a:r>
              <a:rPr lang="en-US" sz="2100" dirty="0" smtClean="0"/>
              <a:t> </a:t>
            </a:r>
            <a:r>
              <a:rPr lang="en-US" sz="2100" dirty="0"/>
              <a:t>A blob is a set of contiguous pixels in </a:t>
            </a:r>
            <a:r>
              <a:rPr lang="en-US" sz="2100" dirty="0" smtClean="0"/>
              <a:t>the image matching your channel color specification</a:t>
            </a:r>
          </a:p>
          <a:p>
            <a:pPr marL="0" indent="0">
              <a:buNone/>
            </a:pPr>
            <a:r>
              <a:rPr lang="en-US" sz="2100" dirty="0" smtClean="0"/>
              <a:t>The camera image size is in pixels 160 X 120 </a:t>
            </a:r>
          </a:p>
          <a:p>
            <a:pPr lvl="1">
              <a:buFont typeface="Arial"/>
              <a:buChar char="•"/>
            </a:pPr>
            <a:r>
              <a:rPr lang="en-US" sz="2100" dirty="0"/>
              <a:t>R</a:t>
            </a:r>
            <a:r>
              <a:rPr lang="en-US" sz="2100" dirty="0" smtClean="0"/>
              <a:t>emember we start counting at 0</a:t>
            </a:r>
            <a:endParaRPr lang="en-US" sz="2100" dirty="0"/>
          </a:p>
        </p:txBody>
      </p:sp>
      <p:grpSp>
        <p:nvGrpSpPr>
          <p:cNvPr id="18" name="Group 17"/>
          <p:cNvGrpSpPr/>
          <p:nvPr/>
        </p:nvGrpSpPr>
        <p:grpSpPr>
          <a:xfrm>
            <a:off x="71286" y="3319891"/>
            <a:ext cx="2533582" cy="1799325"/>
            <a:chOff x="265454" y="3394498"/>
            <a:chExt cx="2533582" cy="1799325"/>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7782" y="3707129"/>
              <a:ext cx="2001254" cy="1486694"/>
            </a:xfrm>
            <a:prstGeom prst="rect">
              <a:avLst/>
            </a:prstGeom>
          </p:spPr>
        </p:pic>
        <p:sp>
          <p:nvSpPr>
            <p:cNvPr id="5" name="TextBox 4"/>
            <p:cNvSpPr txBox="1"/>
            <p:nvPr/>
          </p:nvSpPr>
          <p:spPr>
            <a:xfrm>
              <a:off x="1338077" y="3394498"/>
              <a:ext cx="1031907" cy="369332"/>
            </a:xfrm>
            <a:prstGeom prst="rect">
              <a:avLst/>
            </a:prstGeom>
            <a:noFill/>
          </p:spPr>
          <p:txBody>
            <a:bodyPr wrap="square" rtlCol="0">
              <a:spAutoFit/>
            </a:bodyPr>
            <a:lstStyle/>
            <a:p>
              <a:r>
                <a:rPr lang="en-US" dirty="0" smtClean="0"/>
                <a:t>160 wide</a:t>
              </a:r>
              <a:endParaRPr lang="en-US" dirty="0"/>
            </a:p>
          </p:txBody>
        </p:sp>
        <p:sp>
          <p:nvSpPr>
            <p:cNvPr id="6" name="TextBox 5"/>
            <p:cNvSpPr txBox="1"/>
            <p:nvPr/>
          </p:nvSpPr>
          <p:spPr>
            <a:xfrm>
              <a:off x="265454" y="4170610"/>
              <a:ext cx="648414" cy="646331"/>
            </a:xfrm>
            <a:prstGeom prst="rect">
              <a:avLst/>
            </a:prstGeom>
            <a:noFill/>
          </p:spPr>
          <p:txBody>
            <a:bodyPr wrap="square" rtlCol="0">
              <a:spAutoFit/>
            </a:bodyPr>
            <a:lstStyle/>
            <a:p>
              <a:r>
                <a:rPr lang="en-US" dirty="0" smtClean="0"/>
                <a:t>120 </a:t>
              </a:r>
            </a:p>
            <a:p>
              <a:r>
                <a:rPr lang="en-US" dirty="0" smtClean="0"/>
                <a:t>tall</a:t>
              </a:r>
            </a:p>
          </p:txBody>
        </p:sp>
      </p:grpSp>
      <p:sp>
        <p:nvSpPr>
          <p:cNvPr id="8" name="TextBox 7"/>
          <p:cNvSpPr txBox="1"/>
          <p:nvPr/>
        </p:nvSpPr>
        <p:spPr>
          <a:xfrm>
            <a:off x="2706468" y="3439496"/>
            <a:ext cx="1433731" cy="1754327"/>
          </a:xfrm>
          <a:prstGeom prst="rect">
            <a:avLst/>
          </a:prstGeom>
          <a:noFill/>
        </p:spPr>
        <p:txBody>
          <a:bodyPr wrap="square" rtlCol="0">
            <a:spAutoFit/>
          </a:bodyPr>
          <a:lstStyle/>
          <a:p>
            <a:r>
              <a:rPr lang="en-US" dirty="0" smtClean="0"/>
              <a:t>Imagine a row and column coordinate system like </a:t>
            </a:r>
            <a:r>
              <a:rPr lang="en-US" i="1" dirty="0" smtClean="0"/>
              <a:t>Excel</a:t>
            </a:r>
            <a:r>
              <a:rPr lang="en-US" dirty="0" smtClean="0"/>
              <a:t> uses</a:t>
            </a:r>
            <a:endParaRPr lang="en-US" dirty="0"/>
          </a:p>
        </p:txBody>
      </p:sp>
      <p:grpSp>
        <p:nvGrpSpPr>
          <p:cNvPr id="30" name="Group 29"/>
          <p:cNvGrpSpPr/>
          <p:nvPr/>
        </p:nvGrpSpPr>
        <p:grpSpPr>
          <a:xfrm>
            <a:off x="4954393" y="2633172"/>
            <a:ext cx="4310784" cy="2989423"/>
            <a:chOff x="4273955" y="3016292"/>
            <a:chExt cx="4310784" cy="2989423"/>
          </a:xfrm>
        </p:grpSpPr>
        <p:grpSp>
          <p:nvGrpSpPr>
            <p:cNvPr id="17" name="Group 16"/>
            <p:cNvGrpSpPr/>
            <p:nvPr/>
          </p:nvGrpSpPr>
          <p:grpSpPr>
            <a:xfrm>
              <a:off x="4273955" y="3307630"/>
              <a:ext cx="3774075" cy="2400274"/>
              <a:chOff x="4273955" y="3307630"/>
              <a:chExt cx="3774075" cy="2400274"/>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16997" y="3307630"/>
                <a:ext cx="3231033" cy="2400274"/>
              </a:xfrm>
              <a:prstGeom prst="rect">
                <a:avLst/>
              </a:prstGeom>
            </p:spPr>
          </p:pic>
          <p:sp>
            <p:nvSpPr>
              <p:cNvPr id="16" name="TextBox 15"/>
              <p:cNvSpPr txBox="1"/>
              <p:nvPr/>
            </p:nvSpPr>
            <p:spPr>
              <a:xfrm>
                <a:off x="4273955" y="4233342"/>
                <a:ext cx="843386" cy="369332"/>
              </a:xfrm>
              <a:prstGeom prst="rect">
                <a:avLst/>
              </a:prstGeom>
              <a:noFill/>
            </p:spPr>
            <p:txBody>
              <a:bodyPr wrap="square" rtlCol="0">
                <a:spAutoFit/>
              </a:bodyPr>
              <a:lstStyle/>
              <a:p>
                <a:r>
                  <a:rPr lang="en-US" dirty="0" smtClean="0"/>
                  <a:t>Row</a:t>
                </a:r>
                <a:endParaRPr lang="en-US" dirty="0"/>
              </a:p>
            </p:txBody>
          </p:sp>
        </p:grpSp>
        <p:sp>
          <p:nvSpPr>
            <p:cNvPr id="19" name="TextBox 18"/>
            <p:cNvSpPr txBox="1"/>
            <p:nvPr/>
          </p:nvSpPr>
          <p:spPr>
            <a:xfrm>
              <a:off x="4876041" y="3016292"/>
              <a:ext cx="759756" cy="369332"/>
            </a:xfrm>
            <a:prstGeom prst="rect">
              <a:avLst/>
            </a:prstGeom>
            <a:noFill/>
          </p:spPr>
          <p:txBody>
            <a:bodyPr wrap="square" rtlCol="0">
              <a:spAutoFit/>
            </a:bodyPr>
            <a:lstStyle/>
            <a:p>
              <a:r>
                <a:rPr lang="en-US" dirty="0" smtClean="0"/>
                <a:t>(0,0)</a:t>
              </a:r>
              <a:endParaRPr lang="en-US" dirty="0"/>
            </a:p>
          </p:txBody>
        </p:sp>
        <p:sp>
          <p:nvSpPr>
            <p:cNvPr id="20" name="TextBox 19"/>
            <p:cNvSpPr txBox="1"/>
            <p:nvPr/>
          </p:nvSpPr>
          <p:spPr>
            <a:xfrm>
              <a:off x="7602693" y="3025166"/>
              <a:ext cx="887592" cy="369332"/>
            </a:xfrm>
            <a:prstGeom prst="rect">
              <a:avLst/>
            </a:prstGeom>
            <a:noFill/>
          </p:spPr>
          <p:txBody>
            <a:bodyPr wrap="square" rtlCol="0">
              <a:spAutoFit/>
            </a:bodyPr>
            <a:lstStyle/>
            <a:p>
              <a:r>
                <a:rPr lang="en-US" dirty="0" smtClean="0"/>
                <a:t>(159,0)</a:t>
              </a:r>
              <a:endParaRPr lang="en-US" dirty="0"/>
            </a:p>
          </p:txBody>
        </p:sp>
        <p:sp>
          <p:nvSpPr>
            <p:cNvPr id="28" name="TextBox 27"/>
            <p:cNvSpPr txBox="1"/>
            <p:nvPr/>
          </p:nvSpPr>
          <p:spPr>
            <a:xfrm>
              <a:off x="7500632" y="5636383"/>
              <a:ext cx="1084107" cy="369332"/>
            </a:xfrm>
            <a:prstGeom prst="rect">
              <a:avLst/>
            </a:prstGeom>
            <a:noFill/>
          </p:spPr>
          <p:txBody>
            <a:bodyPr wrap="square" rtlCol="0">
              <a:spAutoFit/>
            </a:bodyPr>
            <a:lstStyle/>
            <a:p>
              <a:r>
                <a:rPr lang="en-US" dirty="0" smtClean="0"/>
                <a:t>(159,119)</a:t>
              </a:r>
              <a:endParaRPr lang="en-US" dirty="0"/>
            </a:p>
          </p:txBody>
        </p:sp>
        <p:sp>
          <p:nvSpPr>
            <p:cNvPr id="29" name="TextBox 28"/>
            <p:cNvSpPr txBox="1"/>
            <p:nvPr/>
          </p:nvSpPr>
          <p:spPr>
            <a:xfrm>
              <a:off x="4853361" y="5593172"/>
              <a:ext cx="918512" cy="369332"/>
            </a:xfrm>
            <a:prstGeom prst="rect">
              <a:avLst/>
            </a:prstGeom>
            <a:noFill/>
          </p:spPr>
          <p:txBody>
            <a:bodyPr wrap="square" rtlCol="0">
              <a:spAutoFit/>
            </a:bodyPr>
            <a:lstStyle/>
            <a:p>
              <a:r>
                <a:rPr lang="en-US" dirty="0" smtClean="0"/>
                <a:t>(0,119)</a:t>
              </a:r>
              <a:endParaRPr lang="en-US" dirty="0"/>
            </a:p>
          </p:txBody>
        </p:sp>
      </p:grpSp>
      <p:sp>
        <p:nvSpPr>
          <p:cNvPr id="21" name="TextBox 20"/>
          <p:cNvSpPr txBox="1"/>
          <p:nvPr/>
        </p:nvSpPr>
        <p:spPr>
          <a:xfrm>
            <a:off x="6643492" y="2558332"/>
            <a:ext cx="1205107" cy="369332"/>
          </a:xfrm>
          <a:prstGeom prst="rect">
            <a:avLst/>
          </a:prstGeom>
          <a:noFill/>
        </p:spPr>
        <p:txBody>
          <a:bodyPr wrap="square" rtlCol="0">
            <a:spAutoFit/>
          </a:bodyPr>
          <a:lstStyle/>
          <a:p>
            <a:r>
              <a:rPr lang="en-US" dirty="0" smtClean="0"/>
              <a:t>Column</a:t>
            </a:r>
            <a:endParaRPr lang="en-US" dirty="0"/>
          </a:p>
        </p:txBody>
      </p:sp>
      <p:pic>
        <p:nvPicPr>
          <p:cNvPr id="9" name="Picture 8" descr="Screen Shot 2014-01-16 at 11.29.20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13854" y="5193823"/>
            <a:ext cx="2683581" cy="1552998"/>
          </a:xfrm>
          <a:prstGeom prst="rect">
            <a:avLst/>
          </a:prstGeom>
        </p:spPr>
      </p:pic>
    </p:spTree>
    <p:extLst>
      <p:ext uri="{BB962C8B-B14F-4D97-AF65-F5344CB8AC3E}">
        <p14:creationId xmlns:p14="http://schemas.microsoft.com/office/powerpoint/2010/main" val="82739769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55"/>
            <a:ext cx="8229600" cy="1143000"/>
          </a:xfrm>
        </p:spPr>
        <p:txBody>
          <a:bodyPr/>
          <a:lstStyle/>
          <a:p>
            <a:r>
              <a:rPr lang="en-US" dirty="0" smtClean="0"/>
              <a:t>About Color Vision Tracking</a:t>
            </a:r>
            <a:endParaRPr lang="en-US" dirty="0"/>
          </a:p>
        </p:txBody>
      </p:sp>
      <p:sp>
        <p:nvSpPr>
          <p:cNvPr id="9" name="TextBox 8"/>
          <p:cNvSpPr txBox="1"/>
          <p:nvPr/>
        </p:nvSpPr>
        <p:spPr>
          <a:xfrm>
            <a:off x="374208" y="752709"/>
            <a:ext cx="8867596" cy="2308324"/>
          </a:xfrm>
          <a:prstGeom prst="rect">
            <a:avLst/>
          </a:prstGeom>
          <a:noFill/>
        </p:spPr>
        <p:txBody>
          <a:bodyPr wrap="square" rtlCol="0">
            <a:spAutoFit/>
          </a:bodyPr>
          <a:lstStyle/>
          <a:p>
            <a:r>
              <a:rPr lang="en-US" dirty="0" smtClean="0"/>
              <a:t>You can use the position of the object in relation to the center of the image to tell if it is to the left or right</a:t>
            </a:r>
          </a:p>
          <a:p>
            <a:pPr marL="742950" lvl="1" indent="-285750">
              <a:buFont typeface="Arial"/>
              <a:buChar char="•"/>
            </a:pPr>
            <a:r>
              <a:rPr lang="en-US" dirty="0" smtClean="0"/>
              <a:t>And if you know that the image is 160 wide(columns), then the center is 80 </a:t>
            </a:r>
          </a:p>
          <a:p>
            <a:pPr marL="742950" lvl="1" indent="-285750">
              <a:buFont typeface="Arial"/>
              <a:buChar char="•"/>
            </a:pPr>
            <a:r>
              <a:rPr lang="en-US" dirty="0" smtClean="0"/>
              <a:t>Between 0 and 79 is to the left</a:t>
            </a:r>
          </a:p>
          <a:p>
            <a:pPr marL="1200150" lvl="2" indent="-285750">
              <a:buFont typeface="Courier New"/>
              <a:buChar char="o"/>
            </a:pPr>
            <a:r>
              <a:rPr lang="en-US" dirty="0" smtClean="0"/>
              <a:t>Between 81 to 160 is to the right</a:t>
            </a:r>
          </a:p>
          <a:p>
            <a:pPr marL="1200150" lvl="2" indent="-285750">
              <a:buFont typeface="Courier New"/>
              <a:buChar char="o"/>
            </a:pPr>
            <a:r>
              <a:rPr lang="en-US" dirty="0" smtClean="0"/>
              <a:t>80 is straight ahead</a:t>
            </a:r>
          </a:p>
          <a:p>
            <a:r>
              <a:rPr lang="en-US" dirty="0" smtClean="0"/>
              <a:t>*You can also use the position of the object in relation to the center row to tell how far away it is</a:t>
            </a:r>
            <a:endParaRPr lang="en-US" dirty="0"/>
          </a:p>
        </p:txBody>
      </p:sp>
      <p:grpSp>
        <p:nvGrpSpPr>
          <p:cNvPr id="29" name="Group 28"/>
          <p:cNvGrpSpPr/>
          <p:nvPr/>
        </p:nvGrpSpPr>
        <p:grpSpPr>
          <a:xfrm>
            <a:off x="590419" y="3075201"/>
            <a:ext cx="3767742" cy="2989423"/>
            <a:chOff x="4816997" y="3016292"/>
            <a:chExt cx="3767742" cy="2989423"/>
          </a:xfrm>
        </p:grpSpPr>
        <p:pic>
          <p:nvPicPr>
            <p:cNvPr id="38" name="Picture 3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16997" y="3307630"/>
              <a:ext cx="3231033" cy="2400274"/>
            </a:xfrm>
            <a:prstGeom prst="rect">
              <a:avLst/>
            </a:prstGeom>
          </p:spPr>
        </p:pic>
        <p:sp>
          <p:nvSpPr>
            <p:cNvPr id="31" name="TextBox 30"/>
            <p:cNvSpPr txBox="1"/>
            <p:nvPr/>
          </p:nvSpPr>
          <p:spPr>
            <a:xfrm>
              <a:off x="4876041" y="3016292"/>
              <a:ext cx="759756" cy="369332"/>
            </a:xfrm>
            <a:prstGeom prst="rect">
              <a:avLst/>
            </a:prstGeom>
            <a:noFill/>
          </p:spPr>
          <p:txBody>
            <a:bodyPr wrap="square" rtlCol="0">
              <a:spAutoFit/>
            </a:bodyPr>
            <a:lstStyle/>
            <a:p>
              <a:r>
                <a:rPr lang="en-US" dirty="0" smtClean="0"/>
                <a:t>(0,0)</a:t>
              </a:r>
              <a:endParaRPr lang="en-US" dirty="0"/>
            </a:p>
          </p:txBody>
        </p:sp>
        <p:sp>
          <p:nvSpPr>
            <p:cNvPr id="32" name="TextBox 31"/>
            <p:cNvSpPr txBox="1"/>
            <p:nvPr/>
          </p:nvSpPr>
          <p:spPr>
            <a:xfrm>
              <a:off x="7602693" y="3025166"/>
              <a:ext cx="887592" cy="369332"/>
            </a:xfrm>
            <a:prstGeom prst="rect">
              <a:avLst/>
            </a:prstGeom>
            <a:noFill/>
          </p:spPr>
          <p:txBody>
            <a:bodyPr wrap="square" rtlCol="0">
              <a:spAutoFit/>
            </a:bodyPr>
            <a:lstStyle/>
            <a:p>
              <a:r>
                <a:rPr lang="en-US" dirty="0" smtClean="0"/>
                <a:t>(0,159)</a:t>
              </a:r>
              <a:endParaRPr lang="en-US" dirty="0"/>
            </a:p>
          </p:txBody>
        </p:sp>
        <p:sp>
          <p:nvSpPr>
            <p:cNvPr id="33" name="TextBox 32"/>
            <p:cNvSpPr txBox="1"/>
            <p:nvPr/>
          </p:nvSpPr>
          <p:spPr>
            <a:xfrm>
              <a:off x="7500632" y="5636383"/>
              <a:ext cx="1084107" cy="369332"/>
            </a:xfrm>
            <a:prstGeom prst="rect">
              <a:avLst/>
            </a:prstGeom>
            <a:noFill/>
          </p:spPr>
          <p:txBody>
            <a:bodyPr wrap="square" rtlCol="0">
              <a:spAutoFit/>
            </a:bodyPr>
            <a:lstStyle/>
            <a:p>
              <a:r>
                <a:rPr lang="en-US" dirty="0" smtClean="0"/>
                <a:t>(159,119)</a:t>
              </a:r>
              <a:endParaRPr lang="en-US" dirty="0"/>
            </a:p>
          </p:txBody>
        </p:sp>
        <p:sp>
          <p:nvSpPr>
            <p:cNvPr id="34" name="TextBox 33"/>
            <p:cNvSpPr txBox="1"/>
            <p:nvPr/>
          </p:nvSpPr>
          <p:spPr>
            <a:xfrm>
              <a:off x="4853361" y="5593172"/>
              <a:ext cx="918512" cy="369332"/>
            </a:xfrm>
            <a:prstGeom prst="rect">
              <a:avLst/>
            </a:prstGeom>
            <a:noFill/>
          </p:spPr>
          <p:txBody>
            <a:bodyPr wrap="square" rtlCol="0">
              <a:spAutoFit/>
            </a:bodyPr>
            <a:lstStyle/>
            <a:p>
              <a:r>
                <a:rPr lang="en-US" dirty="0" smtClean="0"/>
                <a:t>(0,119)</a:t>
              </a:r>
              <a:endParaRPr lang="en-US" dirty="0"/>
            </a:p>
          </p:txBody>
        </p:sp>
      </p:grpSp>
      <p:cxnSp>
        <p:nvCxnSpPr>
          <p:cNvPr id="42" name="Straight Connector 41"/>
          <p:cNvCxnSpPr/>
          <p:nvPr/>
        </p:nvCxnSpPr>
        <p:spPr>
          <a:xfrm>
            <a:off x="2245249" y="2784034"/>
            <a:ext cx="12278" cy="3525326"/>
          </a:xfrm>
          <a:prstGeom prst="line">
            <a:avLst/>
          </a:prstGeom>
          <a:ln w="34925">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257527" y="3453408"/>
            <a:ext cx="1563925" cy="2322280"/>
          </a:xfrm>
          <a:prstGeom prst="rect">
            <a:avLst/>
          </a:prstGeom>
          <a:solidFill>
            <a:schemeClr val="bg1">
              <a:lumMod val="50000"/>
              <a:alpha val="82000"/>
            </a:schemeClr>
          </a:solidFill>
          <a:ln>
            <a:solidFill>
              <a:schemeClr val="accent1">
                <a:shade val="95000"/>
                <a:satMod val="105000"/>
                <a:alpha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Right</a:t>
            </a:r>
            <a:endParaRPr lang="en-US" dirty="0">
              <a:solidFill>
                <a:schemeClr val="tx1"/>
              </a:solidFill>
            </a:endParaRPr>
          </a:p>
        </p:txBody>
      </p:sp>
      <p:sp>
        <p:nvSpPr>
          <p:cNvPr id="18" name="Rectangle 17"/>
          <p:cNvSpPr/>
          <p:nvPr/>
        </p:nvSpPr>
        <p:spPr>
          <a:xfrm>
            <a:off x="694823" y="3458241"/>
            <a:ext cx="1539086" cy="2317447"/>
          </a:xfrm>
          <a:prstGeom prst="rect">
            <a:avLst/>
          </a:prstGeom>
          <a:solidFill>
            <a:schemeClr val="bg1">
              <a:lumMod val="50000"/>
              <a:alpha val="82000"/>
            </a:schemeClr>
          </a:solidFill>
          <a:ln>
            <a:solidFill>
              <a:schemeClr val="accent1">
                <a:shade val="95000"/>
                <a:satMod val="105000"/>
                <a:alpha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Left</a:t>
            </a:r>
            <a:endParaRPr lang="en-US" dirty="0">
              <a:solidFill>
                <a:schemeClr val="tx1"/>
              </a:solidFill>
            </a:endParaRPr>
          </a:p>
        </p:txBody>
      </p:sp>
      <p:sp>
        <p:nvSpPr>
          <p:cNvPr id="43" name="TextBox 42"/>
          <p:cNvSpPr txBox="1"/>
          <p:nvPr/>
        </p:nvSpPr>
        <p:spPr>
          <a:xfrm>
            <a:off x="2177209" y="3044404"/>
            <a:ext cx="887592" cy="369332"/>
          </a:xfrm>
          <a:prstGeom prst="rect">
            <a:avLst/>
          </a:prstGeom>
          <a:noFill/>
        </p:spPr>
        <p:txBody>
          <a:bodyPr wrap="square" rtlCol="0">
            <a:spAutoFit/>
          </a:bodyPr>
          <a:lstStyle/>
          <a:p>
            <a:r>
              <a:rPr lang="en-US" dirty="0" smtClean="0"/>
              <a:t>(0,80)</a:t>
            </a:r>
            <a:endParaRPr lang="en-US" dirty="0"/>
          </a:p>
        </p:txBody>
      </p:sp>
      <p:sp>
        <p:nvSpPr>
          <p:cNvPr id="44" name="TextBox 43"/>
          <p:cNvSpPr txBox="1"/>
          <p:nvPr/>
        </p:nvSpPr>
        <p:spPr>
          <a:xfrm>
            <a:off x="2154528" y="5709132"/>
            <a:ext cx="1096845" cy="369332"/>
          </a:xfrm>
          <a:prstGeom prst="rect">
            <a:avLst/>
          </a:prstGeom>
          <a:noFill/>
        </p:spPr>
        <p:txBody>
          <a:bodyPr wrap="square" rtlCol="0">
            <a:spAutoFit/>
          </a:bodyPr>
          <a:lstStyle/>
          <a:p>
            <a:r>
              <a:rPr lang="en-US" dirty="0" smtClean="0"/>
              <a:t>(80,119)</a:t>
            </a:r>
            <a:endParaRPr lang="en-US" dirty="0"/>
          </a:p>
        </p:txBody>
      </p:sp>
      <p:sp>
        <p:nvSpPr>
          <p:cNvPr id="45" name="Rectangle 44"/>
          <p:cNvSpPr/>
          <p:nvPr/>
        </p:nvSpPr>
        <p:spPr>
          <a:xfrm>
            <a:off x="2905059" y="3966351"/>
            <a:ext cx="6003182" cy="1138773"/>
          </a:xfrm>
          <a:prstGeom prst="rect">
            <a:avLst/>
          </a:prstGeom>
        </p:spPr>
        <p:txBody>
          <a:bodyPr wrap="square">
            <a:spAutoFit/>
          </a:bodyPr>
          <a:lstStyle/>
          <a:p>
            <a:pPr lvl="2"/>
            <a:r>
              <a:rPr lang="en-US" sz="1600" dirty="0" err="1" smtClean="0">
                <a:latin typeface="Courier"/>
                <a:cs typeface="Courier"/>
              </a:rPr>
              <a:t>get_object_center_column</a:t>
            </a:r>
            <a:r>
              <a:rPr lang="en-US" sz="1600" dirty="0" smtClean="0">
                <a:latin typeface="Courier"/>
                <a:cs typeface="Courier"/>
              </a:rPr>
              <a:t> (</a:t>
            </a:r>
            <a:r>
              <a:rPr lang="en-US" sz="1600" dirty="0" smtClean="0">
                <a:solidFill>
                  <a:srgbClr val="41D1D8"/>
                </a:solidFill>
                <a:latin typeface="Courier"/>
                <a:cs typeface="Courier"/>
              </a:rPr>
              <a:t>0</a:t>
            </a:r>
            <a:r>
              <a:rPr lang="en-US" sz="1600" dirty="0" smtClean="0">
                <a:latin typeface="Courier"/>
                <a:cs typeface="Courier"/>
              </a:rPr>
              <a:t>,</a:t>
            </a:r>
            <a:r>
              <a:rPr lang="en-US" sz="1600" dirty="0" smtClean="0">
                <a:solidFill>
                  <a:srgbClr val="41D1D8"/>
                </a:solidFill>
                <a:latin typeface="Courier"/>
                <a:cs typeface="Courier"/>
              </a:rPr>
              <a:t>0</a:t>
            </a:r>
            <a:r>
              <a:rPr lang="en-US" sz="1600" dirty="0" smtClean="0">
                <a:latin typeface="Courier"/>
                <a:cs typeface="Courier"/>
              </a:rPr>
              <a:t>);</a:t>
            </a:r>
          </a:p>
          <a:p>
            <a:pPr lvl="2"/>
            <a:endParaRPr lang="en-US" sz="1600" dirty="0" smtClean="0">
              <a:latin typeface="Courier"/>
              <a:cs typeface="Courier"/>
            </a:endParaRPr>
          </a:p>
          <a:p>
            <a:pPr lvl="2"/>
            <a:r>
              <a:rPr lang="en-US" sz="1600" dirty="0" smtClean="0">
                <a:latin typeface="Courier"/>
                <a:cs typeface="Courier"/>
              </a:rPr>
              <a:t>Will generate a number between 0 and 159</a:t>
            </a:r>
            <a:endParaRPr lang="en-US" sz="1600" dirty="0">
              <a:latin typeface="Courier"/>
              <a:cs typeface="Courier"/>
            </a:endParaRPr>
          </a:p>
          <a:p>
            <a:pPr lvl="1"/>
            <a:endParaRPr lang="en-US" sz="2000" dirty="0">
              <a:solidFill>
                <a:srgbClr val="008000"/>
              </a:solidFill>
              <a:latin typeface="Courier"/>
              <a:cs typeface="Courier"/>
            </a:endParaRPr>
          </a:p>
        </p:txBody>
      </p:sp>
      <p:sp>
        <p:nvSpPr>
          <p:cNvPr id="3" name="TextBox 2"/>
          <p:cNvSpPr txBox="1"/>
          <p:nvPr/>
        </p:nvSpPr>
        <p:spPr>
          <a:xfrm>
            <a:off x="5854700" y="3121182"/>
            <a:ext cx="977900" cy="369332"/>
          </a:xfrm>
          <a:prstGeom prst="rect">
            <a:avLst/>
          </a:prstGeom>
          <a:noFill/>
        </p:spPr>
        <p:txBody>
          <a:bodyPr wrap="square" rtlCol="0">
            <a:spAutoFit/>
          </a:bodyPr>
          <a:lstStyle/>
          <a:p>
            <a:r>
              <a:rPr lang="en-US" dirty="0" smtClean="0"/>
              <a:t>Channel</a:t>
            </a:r>
            <a:endParaRPr lang="en-US" dirty="0"/>
          </a:p>
        </p:txBody>
      </p:sp>
      <p:sp>
        <p:nvSpPr>
          <p:cNvPr id="26" name="TextBox 25"/>
          <p:cNvSpPr txBox="1"/>
          <p:nvPr/>
        </p:nvSpPr>
        <p:spPr>
          <a:xfrm>
            <a:off x="7353300" y="2844368"/>
            <a:ext cx="1663700" cy="923330"/>
          </a:xfrm>
          <a:prstGeom prst="rect">
            <a:avLst/>
          </a:prstGeom>
          <a:noFill/>
        </p:spPr>
        <p:txBody>
          <a:bodyPr wrap="square" rtlCol="0">
            <a:spAutoFit/>
          </a:bodyPr>
          <a:lstStyle/>
          <a:p>
            <a:r>
              <a:rPr lang="en-US" dirty="0" smtClean="0"/>
              <a:t>Object</a:t>
            </a:r>
          </a:p>
          <a:p>
            <a:r>
              <a:rPr lang="en-US" dirty="0" smtClean="0"/>
              <a:t>0,1, 2,… largest to smallest</a:t>
            </a:r>
            <a:endParaRPr lang="en-US" dirty="0"/>
          </a:p>
        </p:txBody>
      </p:sp>
    </p:spTree>
    <p:extLst>
      <p:ext uri="{BB962C8B-B14F-4D97-AF65-F5344CB8AC3E}">
        <p14:creationId xmlns:p14="http://schemas.microsoft.com/office/powerpoint/2010/main" val="272122557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840" y="54353"/>
            <a:ext cx="7276325" cy="823828"/>
          </a:xfrm>
        </p:spPr>
        <p:txBody>
          <a:bodyPr/>
          <a:lstStyle/>
          <a:p>
            <a:r>
              <a:rPr lang="en-US" dirty="0" smtClean="0"/>
              <a:t>Camera Functions</a:t>
            </a:r>
            <a:endParaRPr lang="en-US" dirty="0"/>
          </a:p>
        </p:txBody>
      </p:sp>
      <p:sp>
        <p:nvSpPr>
          <p:cNvPr id="17" name="TextBox 16"/>
          <p:cNvSpPr txBox="1"/>
          <p:nvPr/>
        </p:nvSpPr>
        <p:spPr>
          <a:xfrm>
            <a:off x="0" y="350960"/>
            <a:ext cx="9082365" cy="5947782"/>
          </a:xfrm>
          <a:prstGeom prst="rect">
            <a:avLst/>
          </a:prstGeom>
          <a:noFill/>
        </p:spPr>
        <p:txBody>
          <a:bodyPr wrap="square" rtlCol="0">
            <a:spAutoFit/>
          </a:bodyPr>
          <a:lstStyle/>
          <a:p>
            <a:endParaRPr lang="en-US" sz="2400" dirty="0" smtClean="0"/>
          </a:p>
          <a:p>
            <a:pPr lvl="1"/>
            <a:endParaRPr lang="en-US" sz="1050" dirty="0"/>
          </a:p>
          <a:p>
            <a:pPr lvl="1"/>
            <a:r>
              <a:rPr lang="en-US" sz="2400" dirty="0" err="1" smtClean="0">
                <a:latin typeface="Courier"/>
                <a:cs typeface="Courier"/>
              </a:rPr>
              <a:t>camera_open</a:t>
            </a:r>
            <a:r>
              <a:rPr lang="en-US" sz="2400" dirty="0" smtClean="0">
                <a:latin typeface="Courier"/>
                <a:cs typeface="Courier"/>
              </a:rPr>
              <a:t>(); </a:t>
            </a:r>
            <a:r>
              <a:rPr lang="en-US" sz="2400" dirty="0">
                <a:solidFill>
                  <a:srgbClr val="008000"/>
                </a:solidFill>
                <a:latin typeface="Courier"/>
                <a:cs typeface="Courier"/>
              </a:rPr>
              <a:t>/</a:t>
            </a:r>
            <a:r>
              <a:rPr lang="en-US" sz="2400" dirty="0" smtClean="0">
                <a:solidFill>
                  <a:srgbClr val="008000"/>
                </a:solidFill>
                <a:latin typeface="Courier"/>
                <a:cs typeface="Courier"/>
              </a:rPr>
              <a:t>/opens camera</a:t>
            </a:r>
            <a:endParaRPr lang="en-US" sz="1050" dirty="0" smtClean="0">
              <a:latin typeface="Courier"/>
              <a:cs typeface="Courier"/>
            </a:endParaRPr>
          </a:p>
          <a:p>
            <a:pPr lvl="1"/>
            <a:endParaRPr lang="en-US" sz="1050" dirty="0" smtClean="0">
              <a:latin typeface="Courier"/>
              <a:cs typeface="Courier"/>
            </a:endParaRPr>
          </a:p>
          <a:p>
            <a:pPr lvl="1"/>
            <a:r>
              <a:rPr lang="en-US" sz="2400" dirty="0" err="1" smtClean="0">
                <a:latin typeface="Courier"/>
                <a:cs typeface="Courier"/>
              </a:rPr>
              <a:t>camera_close</a:t>
            </a:r>
            <a:r>
              <a:rPr lang="en-US" sz="2400" dirty="0" smtClean="0">
                <a:latin typeface="Courier"/>
                <a:cs typeface="Courier"/>
              </a:rPr>
              <a:t>(); </a:t>
            </a:r>
            <a:r>
              <a:rPr lang="en-US" sz="2400" dirty="0">
                <a:solidFill>
                  <a:srgbClr val="008000"/>
                </a:solidFill>
                <a:latin typeface="Courier"/>
                <a:cs typeface="Courier"/>
              </a:rPr>
              <a:t>/</a:t>
            </a:r>
            <a:r>
              <a:rPr lang="en-US" sz="2400" dirty="0" smtClean="0">
                <a:solidFill>
                  <a:srgbClr val="008000"/>
                </a:solidFill>
                <a:latin typeface="Courier"/>
                <a:cs typeface="Courier"/>
              </a:rPr>
              <a:t>/closes camera</a:t>
            </a:r>
            <a:endParaRPr lang="en-US" sz="2400" dirty="0" smtClean="0">
              <a:latin typeface="Courier"/>
              <a:cs typeface="Courier"/>
            </a:endParaRPr>
          </a:p>
          <a:p>
            <a:pPr lvl="1"/>
            <a:endParaRPr lang="en-US" sz="1050" dirty="0">
              <a:latin typeface="Courier"/>
              <a:cs typeface="Courier"/>
            </a:endParaRPr>
          </a:p>
          <a:p>
            <a:pPr lvl="1"/>
            <a:r>
              <a:rPr lang="en-US" sz="2400" dirty="0">
                <a:latin typeface="Courier"/>
                <a:cs typeface="Courier"/>
              </a:rPr>
              <a:t>c</a:t>
            </a:r>
            <a:r>
              <a:rPr lang="en-US" sz="2400" dirty="0" smtClean="0">
                <a:latin typeface="Courier"/>
                <a:cs typeface="Courier"/>
              </a:rPr>
              <a:t>amera_update ();</a:t>
            </a:r>
            <a:r>
              <a:rPr lang="en-US" sz="2400" dirty="0" smtClean="0">
                <a:solidFill>
                  <a:srgbClr val="008000"/>
                </a:solidFill>
                <a:latin typeface="Courier"/>
                <a:cs typeface="Courier"/>
              </a:rPr>
              <a:t> </a:t>
            </a:r>
            <a:r>
              <a:rPr lang="en-US" sz="2000" dirty="0" smtClean="0">
                <a:solidFill>
                  <a:srgbClr val="008000"/>
                </a:solidFill>
                <a:latin typeface="Courier"/>
                <a:cs typeface="Courier"/>
              </a:rPr>
              <a:t>/</a:t>
            </a:r>
            <a:r>
              <a:rPr lang="en-US" sz="2400" dirty="0" smtClean="0">
                <a:solidFill>
                  <a:srgbClr val="008000"/>
                </a:solidFill>
                <a:latin typeface="Courier"/>
                <a:cs typeface="Courier"/>
              </a:rPr>
              <a:t>/retrieves current image</a:t>
            </a:r>
          </a:p>
          <a:p>
            <a:pPr lvl="1"/>
            <a:endParaRPr lang="en-US" sz="1050" dirty="0">
              <a:solidFill>
                <a:srgbClr val="008000"/>
              </a:solidFill>
              <a:latin typeface="Courier"/>
              <a:cs typeface="Courier"/>
            </a:endParaRPr>
          </a:p>
          <a:p>
            <a:pPr lvl="1"/>
            <a:r>
              <a:rPr lang="en-US" sz="2400" dirty="0">
                <a:solidFill>
                  <a:srgbClr val="000000"/>
                </a:solidFill>
                <a:latin typeface="Courier"/>
                <a:cs typeface="Courier"/>
              </a:rPr>
              <a:t>g</a:t>
            </a:r>
            <a:r>
              <a:rPr lang="en-US" sz="2400" dirty="0" smtClean="0">
                <a:solidFill>
                  <a:srgbClr val="000000"/>
                </a:solidFill>
                <a:latin typeface="Courier"/>
                <a:cs typeface="Courier"/>
              </a:rPr>
              <a:t>et_object_count (); </a:t>
            </a:r>
            <a:r>
              <a:rPr lang="en-US" sz="2400" dirty="0">
                <a:solidFill>
                  <a:srgbClr val="008000"/>
                </a:solidFill>
                <a:latin typeface="Courier"/>
                <a:cs typeface="Courier"/>
              </a:rPr>
              <a:t>/</a:t>
            </a:r>
            <a:r>
              <a:rPr lang="en-US" sz="2400" dirty="0" smtClean="0">
                <a:solidFill>
                  <a:srgbClr val="008000"/>
                </a:solidFill>
                <a:latin typeface="Courier"/>
                <a:cs typeface="Courier"/>
              </a:rPr>
              <a:t>/retrieves number of objects specified by the channel settings with </a:t>
            </a:r>
            <a:r>
              <a:rPr lang="en-US" sz="2400" u="sng" dirty="0" smtClean="0">
                <a:solidFill>
                  <a:srgbClr val="008000"/>
                </a:solidFill>
                <a:latin typeface="Courier"/>
                <a:cs typeface="Courier"/>
              </a:rPr>
              <a:t>0 being the largest object</a:t>
            </a:r>
            <a:r>
              <a:rPr lang="en-US" sz="2400" dirty="0" smtClean="0">
                <a:solidFill>
                  <a:srgbClr val="008000"/>
                </a:solidFill>
                <a:latin typeface="Courier"/>
                <a:cs typeface="Courier"/>
              </a:rPr>
              <a:t> specified in the area</a:t>
            </a:r>
          </a:p>
          <a:p>
            <a:pPr lvl="1"/>
            <a:endParaRPr lang="en-US" sz="1050" dirty="0">
              <a:solidFill>
                <a:srgbClr val="008000"/>
              </a:solidFill>
              <a:latin typeface="Courier"/>
              <a:cs typeface="Courier"/>
            </a:endParaRPr>
          </a:p>
          <a:p>
            <a:pPr lvl="1"/>
            <a:r>
              <a:rPr lang="en-US" sz="2400" dirty="0" err="1" smtClean="0">
                <a:latin typeface="Courier"/>
                <a:cs typeface="Courier"/>
              </a:rPr>
              <a:t>get_object_center_column</a:t>
            </a:r>
            <a:r>
              <a:rPr lang="en-US" sz="2400" dirty="0" smtClean="0">
                <a:latin typeface="Courier"/>
                <a:cs typeface="Courier"/>
              </a:rPr>
              <a:t> (column, Object)</a:t>
            </a:r>
            <a:r>
              <a:rPr lang="en-US" sz="2400" dirty="0">
                <a:latin typeface="Courier"/>
                <a:cs typeface="Courier"/>
              </a:rPr>
              <a:t>;</a:t>
            </a:r>
            <a:r>
              <a:rPr lang="en-US" sz="2400" dirty="0">
                <a:solidFill>
                  <a:srgbClr val="008000"/>
                </a:solidFill>
                <a:latin typeface="Courier"/>
                <a:cs typeface="Courier"/>
              </a:rPr>
              <a:t> </a:t>
            </a:r>
            <a:r>
              <a:rPr lang="en-US" sz="2000" dirty="0">
                <a:solidFill>
                  <a:srgbClr val="008000"/>
                </a:solidFill>
                <a:latin typeface="Courier"/>
                <a:cs typeface="Courier"/>
              </a:rPr>
              <a:t>/</a:t>
            </a:r>
            <a:r>
              <a:rPr lang="en-US" sz="2000" dirty="0" smtClean="0">
                <a:solidFill>
                  <a:srgbClr val="008000"/>
                </a:solidFill>
                <a:latin typeface="Courier"/>
                <a:cs typeface="Courier"/>
              </a:rPr>
              <a:t>/retrieves the center column coordinate value</a:t>
            </a:r>
          </a:p>
          <a:p>
            <a:pPr lvl="1"/>
            <a:r>
              <a:rPr lang="en-US" sz="2400" dirty="0" err="1" smtClean="0">
                <a:latin typeface="Courier"/>
                <a:cs typeface="Courier"/>
              </a:rPr>
              <a:t>get_object_center_row</a:t>
            </a:r>
            <a:r>
              <a:rPr lang="en-US" sz="2400" dirty="0" smtClean="0">
                <a:latin typeface="Courier"/>
                <a:cs typeface="Courier"/>
              </a:rPr>
              <a:t> (row, </a:t>
            </a:r>
            <a:r>
              <a:rPr lang="en-US" sz="2400" dirty="0">
                <a:latin typeface="Courier"/>
                <a:cs typeface="Courier"/>
              </a:rPr>
              <a:t>Object);</a:t>
            </a:r>
            <a:r>
              <a:rPr lang="en-US" sz="2400" dirty="0">
                <a:solidFill>
                  <a:srgbClr val="008000"/>
                </a:solidFill>
                <a:latin typeface="Courier"/>
                <a:cs typeface="Courier"/>
              </a:rPr>
              <a:t> </a:t>
            </a:r>
          </a:p>
          <a:p>
            <a:pPr lvl="1"/>
            <a:r>
              <a:rPr lang="en-US" sz="2000" dirty="0" smtClean="0">
                <a:solidFill>
                  <a:srgbClr val="008000"/>
                </a:solidFill>
                <a:latin typeface="Courier"/>
                <a:cs typeface="Courier"/>
              </a:rPr>
              <a:t>retrieves </a:t>
            </a:r>
            <a:r>
              <a:rPr lang="en-US" sz="2000" dirty="0">
                <a:solidFill>
                  <a:srgbClr val="008000"/>
                </a:solidFill>
                <a:latin typeface="Courier"/>
                <a:cs typeface="Courier"/>
              </a:rPr>
              <a:t>the center </a:t>
            </a:r>
            <a:r>
              <a:rPr lang="en-US" sz="2000" dirty="0" smtClean="0">
                <a:solidFill>
                  <a:srgbClr val="008000"/>
                </a:solidFill>
                <a:latin typeface="Courier"/>
                <a:cs typeface="Courier"/>
              </a:rPr>
              <a:t>row coordinate </a:t>
            </a:r>
            <a:r>
              <a:rPr lang="en-US" sz="2000" dirty="0">
                <a:solidFill>
                  <a:srgbClr val="008000"/>
                </a:solidFill>
                <a:latin typeface="Courier"/>
                <a:cs typeface="Courier"/>
              </a:rPr>
              <a:t>value</a:t>
            </a:r>
          </a:p>
          <a:p>
            <a:pPr lvl="1"/>
            <a:endParaRPr lang="en-US" sz="2400" dirty="0" smtClean="0">
              <a:latin typeface="Courier"/>
              <a:cs typeface="Courier"/>
            </a:endParaRPr>
          </a:p>
          <a:p>
            <a:pPr lvl="1"/>
            <a:endParaRPr lang="en-US" sz="2400" dirty="0" smtClean="0">
              <a:latin typeface="Courier"/>
              <a:cs typeface="Courier"/>
            </a:endParaRPr>
          </a:p>
        </p:txBody>
      </p:sp>
      <p:pic>
        <p:nvPicPr>
          <p:cNvPr id="10" name="Picture 9" descr="Camera.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18280" y="188019"/>
            <a:ext cx="1264085" cy="1380323"/>
          </a:xfrm>
          <a:prstGeom prst="rect">
            <a:avLst/>
          </a:prstGeom>
        </p:spPr>
      </p:pic>
    </p:spTree>
    <p:extLst>
      <p:ext uri="{BB962C8B-B14F-4D97-AF65-F5344CB8AC3E}">
        <p14:creationId xmlns:p14="http://schemas.microsoft.com/office/powerpoint/2010/main" val="3933612083"/>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790" y="3380344"/>
            <a:ext cx="7907217" cy="24505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14400" y="-117095"/>
            <a:ext cx="8229600" cy="852143"/>
          </a:xfrm>
        </p:spPr>
        <p:txBody>
          <a:bodyPr>
            <a:noAutofit/>
          </a:bodyPr>
          <a:lstStyle/>
          <a:p>
            <a:r>
              <a:rPr lang="en-US" sz="2800" dirty="0" smtClean="0">
                <a:latin typeface="+mn-lt"/>
                <a:cs typeface="Times New Roman" charset="0"/>
              </a:rPr>
              <a:t>Camera Activity Using </a:t>
            </a:r>
            <a:r>
              <a:rPr lang="en-US" sz="2800" dirty="0" smtClean="0">
                <a:solidFill>
                  <a:srgbClr val="0000FF"/>
                </a:solidFill>
                <a:latin typeface="Courier"/>
                <a:cs typeface="Courier"/>
              </a:rPr>
              <a:t>while</a:t>
            </a:r>
            <a:r>
              <a:rPr lang="en-US" sz="2800" dirty="0" smtClean="0">
                <a:latin typeface="+mn-lt"/>
                <a:cs typeface="Times New Roman" charset="0"/>
              </a:rPr>
              <a:t> and </a:t>
            </a:r>
            <a:r>
              <a:rPr lang="en-US" sz="2800" dirty="0" smtClean="0">
                <a:solidFill>
                  <a:srgbClr val="0000FF"/>
                </a:solidFill>
                <a:latin typeface="Courier"/>
                <a:cs typeface="Courier"/>
              </a:rPr>
              <a:t>if</a:t>
            </a:r>
            <a:r>
              <a:rPr lang="en-US" sz="2800" dirty="0" smtClean="0">
                <a:solidFill>
                  <a:srgbClr val="0000FF"/>
                </a:solidFill>
                <a:cs typeface="Courier"/>
              </a:rPr>
              <a:t> </a:t>
            </a:r>
            <a:r>
              <a:rPr lang="en-US" sz="2800" dirty="0" smtClean="0">
                <a:solidFill>
                  <a:srgbClr val="000000"/>
                </a:solidFill>
                <a:cs typeface="Courier"/>
              </a:rPr>
              <a:t>and</a:t>
            </a:r>
            <a:r>
              <a:rPr lang="en-US" sz="2800" dirty="0" smtClean="0">
                <a:solidFill>
                  <a:srgbClr val="0000FF"/>
                </a:solidFill>
                <a:cs typeface="Courier"/>
              </a:rPr>
              <a:t> </a:t>
            </a:r>
            <a:r>
              <a:rPr lang="en-US" sz="2800" dirty="0" smtClean="0">
                <a:solidFill>
                  <a:srgbClr val="0000FF"/>
                </a:solidFill>
                <a:latin typeface="Courier"/>
                <a:cs typeface="Courier"/>
              </a:rPr>
              <a:t>else</a:t>
            </a:r>
            <a:endParaRPr lang="en-US" sz="2800" dirty="0">
              <a:solidFill>
                <a:srgbClr val="0000FF"/>
              </a:solidFill>
              <a:latin typeface="Courier"/>
              <a:cs typeface="Courier"/>
            </a:endParaRPr>
          </a:p>
        </p:txBody>
      </p:sp>
      <p:sp>
        <p:nvSpPr>
          <p:cNvPr id="3" name="Content Placeholder 2"/>
          <p:cNvSpPr>
            <a:spLocks noGrp="1"/>
          </p:cNvSpPr>
          <p:nvPr>
            <p:ph idx="1"/>
          </p:nvPr>
        </p:nvSpPr>
        <p:spPr>
          <a:xfrm>
            <a:off x="914400" y="740133"/>
            <a:ext cx="8229600" cy="5224738"/>
          </a:xfrm>
        </p:spPr>
        <p:txBody>
          <a:bodyPr/>
          <a:lstStyle/>
          <a:p>
            <a:pPr marL="0" indent="0">
              <a:buNone/>
            </a:pPr>
            <a:r>
              <a:rPr lang="en-US" sz="2400" b="1" dirty="0" smtClean="0">
                <a:cs typeface="Times New Roman" charset="0"/>
              </a:rPr>
              <a:t>Psuedocode (Task Analysis)</a:t>
            </a:r>
          </a:p>
          <a:p>
            <a:pPr marL="0" indent="0">
              <a:buNone/>
            </a:pPr>
            <a:endParaRPr lang="en-US" sz="800" dirty="0">
              <a:cs typeface="Times New Roman" charset="0"/>
            </a:endParaRPr>
          </a:p>
          <a:p>
            <a:pPr marL="457200" indent="-457200">
              <a:buFont typeface="+mj-lt"/>
              <a:buAutoNum type="arabicPeriod"/>
            </a:pPr>
            <a:r>
              <a:rPr lang="en-US" sz="2000" dirty="0" smtClean="0">
                <a:solidFill>
                  <a:srgbClr val="008000"/>
                </a:solidFill>
                <a:latin typeface="Courier"/>
                <a:cs typeface="Courier"/>
              </a:rPr>
              <a:t>//Prints chase the cube</a:t>
            </a:r>
          </a:p>
          <a:p>
            <a:pPr marL="457200" indent="-457200">
              <a:buFont typeface="+mj-lt"/>
              <a:buAutoNum type="arabicPeriod"/>
            </a:pPr>
            <a:r>
              <a:rPr lang="en-US" sz="2000" dirty="0" smtClean="0">
                <a:solidFill>
                  <a:srgbClr val="008000"/>
                </a:solidFill>
                <a:latin typeface="Courier"/>
                <a:cs typeface="Courier"/>
              </a:rPr>
              <a:t>//Checks the status of the a button</a:t>
            </a:r>
          </a:p>
          <a:p>
            <a:pPr marL="457200" indent="-457200">
              <a:buFont typeface="+mj-lt"/>
              <a:buAutoNum type="arabicPeriod"/>
            </a:pPr>
            <a:r>
              <a:rPr lang="en-US" sz="2000" dirty="0">
                <a:solidFill>
                  <a:srgbClr val="008000"/>
                </a:solidFill>
                <a:latin typeface="Courier"/>
                <a:cs typeface="Courier"/>
              </a:rPr>
              <a:t>/</a:t>
            </a:r>
            <a:r>
              <a:rPr lang="en-US" sz="2000" dirty="0" smtClean="0">
                <a:solidFill>
                  <a:srgbClr val="008000"/>
                </a:solidFill>
                <a:latin typeface="Courier"/>
                <a:cs typeface="Courier"/>
              </a:rPr>
              <a:t>/Checks the status of the side button</a:t>
            </a:r>
          </a:p>
          <a:p>
            <a:pPr marL="457200" indent="-457200">
              <a:buFont typeface="+mj-lt"/>
              <a:buAutoNum type="arabicPeriod"/>
            </a:pPr>
            <a:r>
              <a:rPr lang="en-US" sz="2000" dirty="0" smtClean="0">
                <a:solidFill>
                  <a:srgbClr val="008000"/>
                </a:solidFill>
                <a:latin typeface="Courier"/>
                <a:cs typeface="Courier"/>
              </a:rPr>
              <a:t>//Updates camera image</a:t>
            </a:r>
          </a:p>
          <a:p>
            <a:pPr marL="457200" indent="-457200">
              <a:buFont typeface="+mj-lt"/>
              <a:buAutoNum type="arabicPeriod"/>
            </a:pPr>
            <a:r>
              <a:rPr lang="en-US" sz="2000" dirty="0" smtClean="0">
                <a:solidFill>
                  <a:srgbClr val="008000"/>
                </a:solidFill>
                <a:latin typeface="Courier"/>
                <a:cs typeface="Courier"/>
              </a:rPr>
              <a:t>//Turns left toward object</a:t>
            </a:r>
          </a:p>
          <a:p>
            <a:pPr marL="457200" indent="-457200">
              <a:buFont typeface="+mj-lt"/>
              <a:buAutoNum type="arabicPeriod"/>
            </a:pPr>
            <a:r>
              <a:rPr lang="en-US" sz="2000" dirty="0" smtClean="0">
                <a:solidFill>
                  <a:srgbClr val="008000"/>
                </a:solidFill>
                <a:latin typeface="Courier"/>
                <a:cs typeface="Courier"/>
              </a:rPr>
              <a:t>//Turns right toward object</a:t>
            </a:r>
          </a:p>
          <a:p>
            <a:pPr marL="457200" indent="-457200">
              <a:buFont typeface="+mj-lt"/>
              <a:buAutoNum type="arabicPeriod"/>
            </a:pPr>
            <a:r>
              <a:rPr lang="en-US" sz="2000" dirty="0" smtClean="0">
                <a:solidFill>
                  <a:srgbClr val="008000"/>
                </a:solidFill>
                <a:latin typeface="Courier"/>
                <a:cs typeface="Courier"/>
              </a:rPr>
              <a:t>//Stops when side button is pressed</a:t>
            </a:r>
          </a:p>
          <a:p>
            <a:pPr marL="457200" indent="-457200">
              <a:buFont typeface="+mj-lt"/>
              <a:buAutoNum type="arabicPeriod"/>
            </a:pPr>
            <a:r>
              <a:rPr lang="en-US" sz="2000" dirty="0">
                <a:solidFill>
                  <a:srgbClr val="008000"/>
                </a:solidFill>
                <a:latin typeface="Courier"/>
                <a:cs typeface="Courier"/>
              </a:rPr>
              <a:t>/</a:t>
            </a:r>
            <a:r>
              <a:rPr lang="en-US" sz="2000" dirty="0" smtClean="0">
                <a:solidFill>
                  <a:srgbClr val="008000"/>
                </a:solidFill>
                <a:latin typeface="Courier"/>
                <a:cs typeface="Courier"/>
              </a:rPr>
              <a:t>/Prints done</a:t>
            </a:r>
          </a:p>
          <a:p>
            <a:pPr marL="0" indent="0">
              <a:buNone/>
            </a:pPr>
            <a:endParaRPr lang="en-US" dirty="0"/>
          </a:p>
        </p:txBody>
      </p:sp>
      <p:sp>
        <p:nvSpPr>
          <p:cNvPr id="5" name="TextBox 4"/>
          <p:cNvSpPr txBox="1"/>
          <p:nvPr/>
        </p:nvSpPr>
        <p:spPr>
          <a:xfrm>
            <a:off x="156535" y="4311245"/>
            <a:ext cx="7580555" cy="1785104"/>
          </a:xfrm>
          <a:prstGeom prst="rect">
            <a:avLst/>
          </a:prstGeom>
          <a:noFill/>
        </p:spPr>
        <p:txBody>
          <a:bodyPr wrap="square" rtlCol="0">
            <a:spAutoFit/>
          </a:bodyPr>
          <a:lstStyle/>
          <a:p>
            <a:r>
              <a:rPr lang="en-US" sz="2200" dirty="0" smtClean="0"/>
              <a:t>*This is the same type program as the line follow activity, but instead of the reflectance sensor it is using the camera. Because it knows that 80 </a:t>
            </a:r>
            <a:r>
              <a:rPr lang="en-US" sz="2200" dirty="0"/>
              <a:t>i</a:t>
            </a:r>
            <a:r>
              <a:rPr lang="en-US" sz="2200" dirty="0" smtClean="0"/>
              <a:t>s the center of the image anything &lt;80 is to the left, so turn left, anything &gt;= 80 is to the right, so turn right, if it doesn’t see anything then </a:t>
            </a:r>
            <a:r>
              <a:rPr lang="en-US" sz="2200" dirty="0"/>
              <a:t>i</a:t>
            </a:r>
            <a:r>
              <a:rPr lang="en-US" sz="2200" dirty="0" smtClean="0"/>
              <a:t>t stops.</a:t>
            </a:r>
            <a:endParaRPr lang="en-US" sz="2200" dirty="0"/>
          </a:p>
        </p:txBody>
      </p:sp>
      <p:pic>
        <p:nvPicPr>
          <p:cNvPr id="6" name="Picture 5"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6990230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1-19 at 1.48.49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2600" y="0"/>
            <a:ext cx="5684409" cy="6144178"/>
          </a:xfrm>
          <a:prstGeom prst="rect">
            <a:avLst/>
          </a:prstGeom>
        </p:spPr>
      </p:pic>
      <p:pic>
        <p:nvPicPr>
          <p:cNvPr id="3" name="Picture 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
        <p:nvSpPr>
          <p:cNvPr id="5" name="Rectangle 4"/>
          <p:cNvSpPr/>
          <p:nvPr/>
        </p:nvSpPr>
        <p:spPr>
          <a:xfrm>
            <a:off x="5234609" y="2625757"/>
            <a:ext cx="3909391" cy="31848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2000" dirty="0" smtClean="0">
                <a:solidFill>
                  <a:srgbClr val="000000"/>
                </a:solidFill>
              </a:rPr>
              <a:t>Remember no semicolon after the </a:t>
            </a:r>
            <a:r>
              <a:rPr lang="en-US" sz="2000" dirty="0" smtClean="0">
                <a:solidFill>
                  <a:srgbClr val="0000FF"/>
                </a:solidFill>
                <a:latin typeface="Courier"/>
                <a:cs typeface="Courier"/>
              </a:rPr>
              <a:t>while</a:t>
            </a:r>
            <a:r>
              <a:rPr lang="en-US" sz="2000" dirty="0" smtClean="0">
                <a:solidFill>
                  <a:srgbClr val="000000"/>
                </a:solidFill>
              </a:rPr>
              <a:t> statement</a:t>
            </a:r>
            <a:r>
              <a:rPr lang="en-US" sz="2000" dirty="0" smtClean="0"/>
              <a:t> </a:t>
            </a:r>
          </a:p>
          <a:p>
            <a:pPr marL="285750" indent="-285750">
              <a:buFont typeface="Arial"/>
              <a:buChar char="•"/>
            </a:pPr>
            <a:r>
              <a:rPr lang="en-US" sz="2000" dirty="0" smtClean="0">
                <a:solidFill>
                  <a:schemeClr val="tx1"/>
                </a:solidFill>
              </a:rPr>
              <a:t>The first </a:t>
            </a:r>
            <a:r>
              <a:rPr lang="en-US" sz="2000" dirty="0" smtClean="0">
                <a:solidFill>
                  <a:srgbClr val="0000FF"/>
                </a:solidFill>
                <a:latin typeface="Courier"/>
                <a:cs typeface="Courier"/>
              </a:rPr>
              <a:t>while</a:t>
            </a:r>
            <a:r>
              <a:rPr lang="en-US" sz="2000" dirty="0" smtClean="0">
                <a:solidFill>
                  <a:schemeClr val="tx1"/>
                </a:solidFill>
              </a:rPr>
              <a:t> is simple </a:t>
            </a:r>
          </a:p>
          <a:p>
            <a:pPr marL="285750" indent="-285750">
              <a:buFont typeface="Arial"/>
              <a:buChar char="•"/>
            </a:pPr>
            <a:r>
              <a:rPr lang="en-US" sz="2000" dirty="0" smtClean="0">
                <a:solidFill>
                  <a:schemeClr val="tx1"/>
                </a:solidFill>
              </a:rPr>
              <a:t>The second</a:t>
            </a:r>
            <a:r>
              <a:rPr lang="en-US" sz="2000" dirty="0" smtClean="0">
                <a:solidFill>
                  <a:schemeClr val="tx1"/>
                </a:solidFill>
                <a:latin typeface="Courier"/>
                <a:cs typeface="Courier"/>
              </a:rPr>
              <a:t> </a:t>
            </a:r>
            <a:r>
              <a:rPr lang="en-US" sz="2000" dirty="0" smtClean="0">
                <a:solidFill>
                  <a:srgbClr val="0000FF"/>
                </a:solidFill>
                <a:latin typeface="Courier"/>
                <a:cs typeface="Courier"/>
              </a:rPr>
              <a:t>while</a:t>
            </a:r>
            <a:r>
              <a:rPr lang="en-US" sz="2000" dirty="0" smtClean="0">
                <a:solidFill>
                  <a:schemeClr val="tx1"/>
                </a:solidFill>
                <a:latin typeface="Courier"/>
                <a:cs typeface="Courier"/>
              </a:rPr>
              <a:t> </a:t>
            </a:r>
            <a:r>
              <a:rPr lang="en-US" sz="2000" dirty="0" smtClean="0">
                <a:solidFill>
                  <a:schemeClr val="tx1"/>
                </a:solidFill>
              </a:rPr>
              <a:t>contains 3 </a:t>
            </a:r>
            <a:r>
              <a:rPr lang="en-US" sz="2000" dirty="0" smtClean="0">
                <a:solidFill>
                  <a:srgbClr val="0000FF"/>
                </a:solidFill>
                <a:latin typeface="Courier"/>
                <a:cs typeface="Courier"/>
              </a:rPr>
              <a:t>if</a:t>
            </a:r>
            <a:r>
              <a:rPr lang="en-US" sz="2000" dirty="0" smtClean="0">
                <a:solidFill>
                  <a:srgbClr val="0000FF"/>
                </a:solidFill>
              </a:rPr>
              <a:t> </a:t>
            </a:r>
            <a:r>
              <a:rPr lang="en-US" sz="2000" dirty="0" smtClean="0">
                <a:solidFill>
                  <a:schemeClr val="tx1"/>
                </a:solidFill>
              </a:rPr>
              <a:t>statements and 1 </a:t>
            </a:r>
            <a:r>
              <a:rPr lang="en-US" sz="2000" dirty="0" smtClean="0">
                <a:solidFill>
                  <a:srgbClr val="0000FF"/>
                </a:solidFill>
                <a:latin typeface="Courier"/>
                <a:cs typeface="Courier"/>
              </a:rPr>
              <a:t>else</a:t>
            </a:r>
            <a:r>
              <a:rPr lang="en-US" sz="2000" dirty="0" smtClean="0">
                <a:solidFill>
                  <a:schemeClr val="tx1"/>
                </a:solidFill>
              </a:rPr>
              <a:t> statement</a:t>
            </a:r>
          </a:p>
          <a:p>
            <a:pPr marL="742950" lvl="1" indent="-285750">
              <a:buFont typeface="Arial"/>
              <a:buChar char="•"/>
            </a:pPr>
            <a:r>
              <a:rPr lang="en-US" sz="2000" dirty="0" smtClean="0">
                <a:solidFill>
                  <a:srgbClr val="0000FF"/>
                </a:solidFill>
                <a:latin typeface="Courier"/>
                <a:cs typeface="Courier"/>
              </a:rPr>
              <a:t>If</a:t>
            </a:r>
            <a:r>
              <a:rPr lang="en-US" sz="2000" dirty="0" smtClean="0">
                <a:solidFill>
                  <a:srgbClr val="0000FF"/>
                </a:solidFill>
              </a:rPr>
              <a:t> </a:t>
            </a:r>
            <a:r>
              <a:rPr lang="en-US" sz="2000" dirty="0" smtClean="0">
                <a:solidFill>
                  <a:schemeClr val="tx1"/>
                </a:solidFill>
              </a:rPr>
              <a:t>this is true do this </a:t>
            </a:r>
            <a:r>
              <a:rPr lang="en-US" sz="2000" dirty="0" smtClean="0">
                <a:solidFill>
                  <a:srgbClr val="0000FF"/>
                </a:solidFill>
                <a:latin typeface="Courier"/>
                <a:cs typeface="Courier"/>
              </a:rPr>
              <a:t>else</a:t>
            </a:r>
            <a:r>
              <a:rPr lang="en-US" sz="2000" dirty="0" smtClean="0">
                <a:solidFill>
                  <a:schemeClr val="tx1"/>
                </a:solidFill>
              </a:rPr>
              <a:t> (if it is not true) do this</a:t>
            </a:r>
            <a:endParaRPr lang="en-US" sz="2000" dirty="0">
              <a:solidFill>
                <a:schemeClr val="tx1"/>
              </a:solidFill>
            </a:endParaRPr>
          </a:p>
        </p:txBody>
      </p:sp>
      <p:sp>
        <p:nvSpPr>
          <p:cNvPr id="6" name="TextBox 5"/>
          <p:cNvSpPr txBox="1"/>
          <p:nvPr/>
        </p:nvSpPr>
        <p:spPr>
          <a:xfrm>
            <a:off x="5234609" y="1686928"/>
            <a:ext cx="3717785" cy="677108"/>
          </a:xfrm>
          <a:prstGeom prst="rect">
            <a:avLst/>
          </a:prstGeom>
          <a:noFill/>
        </p:spPr>
        <p:txBody>
          <a:bodyPr wrap="none" rtlCol="0">
            <a:spAutoFit/>
          </a:bodyPr>
          <a:lstStyle/>
          <a:p>
            <a:r>
              <a:rPr lang="en-US" sz="2000" dirty="0">
                <a:solidFill>
                  <a:srgbClr val="000000"/>
                </a:solidFill>
              </a:rPr>
              <a:t>This program uses 2 </a:t>
            </a:r>
            <a:r>
              <a:rPr lang="en-US" sz="2000" dirty="0">
                <a:solidFill>
                  <a:srgbClr val="0000FF"/>
                </a:solidFill>
                <a:latin typeface="Courier"/>
                <a:cs typeface="Courier"/>
              </a:rPr>
              <a:t>while</a:t>
            </a:r>
            <a:r>
              <a:rPr lang="en-US" sz="2000" dirty="0">
                <a:solidFill>
                  <a:srgbClr val="000000"/>
                </a:solidFill>
              </a:rPr>
              <a:t> loops</a:t>
            </a:r>
          </a:p>
          <a:p>
            <a:endParaRPr lang="en-US" dirty="0"/>
          </a:p>
        </p:txBody>
      </p:sp>
      <p:sp>
        <p:nvSpPr>
          <p:cNvPr id="7" name="Rectangle 6"/>
          <p:cNvSpPr/>
          <p:nvPr/>
        </p:nvSpPr>
        <p:spPr>
          <a:xfrm>
            <a:off x="1178203" y="1068264"/>
            <a:ext cx="2063762" cy="727424"/>
          </a:xfrm>
          <a:prstGeom prst="rect">
            <a:avLst/>
          </a:prstGeom>
          <a:solidFill>
            <a:schemeClr val="accent2">
              <a:lumMod val="60000"/>
              <a:lumOff val="40000"/>
              <a:alpha val="18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178201" y="1795688"/>
            <a:ext cx="4056408" cy="3715650"/>
          </a:xfrm>
          <a:prstGeom prst="rect">
            <a:avLst/>
          </a:prstGeom>
          <a:solidFill>
            <a:schemeClr val="accent2">
              <a:lumMod val="60000"/>
              <a:lumOff val="40000"/>
              <a:alpha val="18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19913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4-01-19 at 1.42.52 PM.png"/>
          <p:cNvPicPr>
            <a:picLocks noChangeAspect="1"/>
          </p:cNvPicPr>
          <p:nvPr/>
        </p:nvPicPr>
        <p:blipFill rotWithShape="1">
          <a:blip r:embed="rId2">
            <a:extLst>
              <a:ext uri="{28A0092B-C50C-407E-A947-70E740481C1C}">
                <a14:useLocalDpi xmlns:a14="http://schemas.microsoft.com/office/drawing/2010/main"/>
              </a:ext>
            </a:extLst>
          </a:blip>
          <a:srcRect l="1186" t="559" r="16598" b="1710"/>
          <a:stretch/>
        </p:blipFill>
        <p:spPr>
          <a:xfrm>
            <a:off x="192383" y="224444"/>
            <a:ext cx="6493591" cy="5818909"/>
          </a:xfrm>
          <a:prstGeom prst="rect">
            <a:avLst/>
          </a:prstGeom>
        </p:spPr>
      </p:pic>
      <p:pic>
        <p:nvPicPr>
          <p:cNvPr id="7" name="Picture 6"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
        <p:nvSpPr>
          <p:cNvPr id="3" name="Content Placeholder 2"/>
          <p:cNvSpPr>
            <a:spLocks noGrp="1"/>
          </p:cNvSpPr>
          <p:nvPr>
            <p:ph idx="1"/>
          </p:nvPr>
        </p:nvSpPr>
        <p:spPr>
          <a:xfrm>
            <a:off x="5593598" y="1686928"/>
            <a:ext cx="3572262" cy="3373362"/>
          </a:xfrm>
        </p:spPr>
        <p:txBody>
          <a:bodyPr>
            <a:normAutofit/>
          </a:bodyPr>
          <a:lstStyle/>
          <a:p>
            <a:pPr marL="0" indent="0">
              <a:buNone/>
            </a:pPr>
            <a:r>
              <a:rPr lang="en-US" sz="2400" dirty="0" smtClean="0"/>
              <a:t>You can add another </a:t>
            </a:r>
            <a:r>
              <a:rPr lang="en-US" sz="2400" dirty="0" smtClean="0">
                <a:solidFill>
                  <a:srgbClr val="3366FF"/>
                </a:solidFill>
              </a:rPr>
              <a:t>if</a:t>
            </a:r>
            <a:r>
              <a:rPr lang="en-US" sz="2400" dirty="0" smtClean="0"/>
              <a:t> statement to have the robot go straight if the object is near the middle</a:t>
            </a:r>
            <a:endParaRPr lang="en-US" sz="2400" dirty="0"/>
          </a:p>
        </p:txBody>
      </p:sp>
      <p:sp>
        <p:nvSpPr>
          <p:cNvPr id="6" name="Rectangle 5"/>
          <p:cNvSpPr/>
          <p:nvPr/>
        </p:nvSpPr>
        <p:spPr>
          <a:xfrm>
            <a:off x="1370691" y="3598383"/>
            <a:ext cx="5249972" cy="893989"/>
          </a:xfrm>
          <a:prstGeom prst="rect">
            <a:avLst/>
          </a:prstGeom>
          <a:solidFill>
            <a:schemeClr val="accent2">
              <a:lumMod val="60000"/>
              <a:lumOff val="40000"/>
              <a:alpha val="18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714363" y="-222249"/>
            <a:ext cx="4275264" cy="1911455"/>
          </a:xfrm>
        </p:spPr>
        <p:txBody>
          <a:bodyPr>
            <a:normAutofit/>
          </a:bodyPr>
          <a:lstStyle/>
          <a:p>
            <a:r>
              <a:rPr lang="en-US" dirty="0" smtClean="0"/>
              <a:t>Improved Chase the Object</a:t>
            </a:r>
            <a:endParaRPr lang="en-US" dirty="0"/>
          </a:p>
        </p:txBody>
      </p:sp>
    </p:spTree>
    <p:extLst>
      <p:ext uri="{BB962C8B-B14F-4D97-AF65-F5344CB8AC3E}">
        <p14:creationId xmlns:p14="http://schemas.microsoft.com/office/powerpoint/2010/main" val="279241923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8229600" cy="1143000"/>
          </a:xfrm>
        </p:spPr>
        <p:txBody>
          <a:bodyPr>
            <a:normAutofit/>
          </a:bodyPr>
          <a:lstStyle/>
          <a:p>
            <a:r>
              <a:rPr lang="en-US" dirty="0" smtClean="0"/>
              <a:t>Find the Can with the Camera</a:t>
            </a:r>
            <a:endParaRPr lang="en-US" dirty="0"/>
          </a:p>
        </p:txBody>
      </p:sp>
      <p:sp>
        <p:nvSpPr>
          <p:cNvPr id="3" name="Content Placeholder 2"/>
          <p:cNvSpPr>
            <a:spLocks noGrp="1"/>
          </p:cNvSpPr>
          <p:nvPr>
            <p:ph idx="1"/>
          </p:nvPr>
        </p:nvSpPr>
        <p:spPr>
          <a:xfrm>
            <a:off x="298450" y="1350387"/>
            <a:ext cx="8591550" cy="4525963"/>
          </a:xfrm>
        </p:spPr>
        <p:txBody>
          <a:bodyPr>
            <a:normAutofit/>
          </a:bodyPr>
          <a:lstStyle/>
          <a:p>
            <a:pPr marL="457200" indent="-457200">
              <a:buFont typeface="+mj-lt"/>
              <a:buAutoNum type="arabicPeriod"/>
            </a:pPr>
            <a:r>
              <a:rPr lang="en-US" sz="2400" dirty="0" smtClean="0"/>
              <a:t>Robots must start on or behind the starting mark then using the camera, find the can and move to it</a:t>
            </a:r>
          </a:p>
          <a:p>
            <a:pPr lvl="1">
              <a:buFont typeface="Arial"/>
              <a:buChar char="•"/>
            </a:pPr>
            <a:r>
              <a:rPr lang="en-US" sz="2000" dirty="0" smtClean="0"/>
              <a:t>Move the can to random locations</a:t>
            </a:r>
          </a:p>
          <a:p>
            <a:pPr marL="1314450" lvl="2" indent="-514350"/>
            <a:endParaRPr lang="en-US" sz="2000" dirty="0" smtClean="0"/>
          </a:p>
        </p:txBody>
      </p:sp>
      <p:grpSp>
        <p:nvGrpSpPr>
          <p:cNvPr id="18" name="Group 17"/>
          <p:cNvGrpSpPr/>
          <p:nvPr/>
        </p:nvGrpSpPr>
        <p:grpSpPr>
          <a:xfrm>
            <a:off x="2354059" y="3403025"/>
            <a:ext cx="3350073" cy="1793875"/>
            <a:chOff x="2520950" y="4906962"/>
            <a:chExt cx="3776957" cy="1793875"/>
          </a:xfrm>
        </p:grpSpPr>
        <p:grpSp>
          <p:nvGrpSpPr>
            <p:cNvPr id="4" name="Group 3"/>
            <p:cNvGrpSpPr/>
            <p:nvPr/>
          </p:nvGrpSpPr>
          <p:grpSpPr>
            <a:xfrm>
              <a:off x="2520950" y="4906962"/>
              <a:ext cx="3095624" cy="1793875"/>
              <a:chOff x="3286126" y="2095499"/>
              <a:chExt cx="3095624" cy="1793875"/>
            </a:xfrm>
          </p:grpSpPr>
          <p:sp>
            <p:nvSpPr>
              <p:cNvPr id="5" name="Rectangle 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6051030" y="2654300"/>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286126" y="2527300"/>
                <a:ext cx="857251" cy="736600"/>
                <a:chOff x="936624" y="3121025"/>
                <a:chExt cx="857251" cy="736600"/>
              </a:xfrm>
            </p:grpSpPr>
            <p:sp>
              <p:nvSpPr>
                <p:cNvPr id="9" name="Rectangle 8"/>
                <p:cNvSpPr/>
                <p:nvPr/>
              </p:nvSpPr>
              <p:spPr>
                <a:xfrm>
                  <a:off x="936624" y="3279775"/>
                  <a:ext cx="650876" cy="412750"/>
                </a:xfrm>
                <a:prstGeom prst="rect">
                  <a:avLst/>
                </a:prstGeom>
                <a:pattFill prst="pct5">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063625" y="3302000"/>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127124" y="3375025"/>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1127124" y="3714750"/>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142999" y="3121025"/>
                  <a:ext cx="158750" cy="142875"/>
                </a:xfrm>
                <a:prstGeom prst="round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428751" y="3460750"/>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444625" y="3460750"/>
                  <a:ext cx="349250" cy="0"/>
                </a:xfrm>
                <a:prstGeom prst="line">
                  <a:avLst/>
                </a:prstGeom>
                <a:ln w="41275">
                  <a:solidFill>
                    <a:srgbClr val="008000"/>
                  </a:solidFill>
                </a:ln>
              </p:spPr>
              <p:style>
                <a:lnRef idx="2">
                  <a:schemeClr val="accent1"/>
                </a:lnRef>
                <a:fillRef idx="0">
                  <a:schemeClr val="accent1"/>
                </a:fillRef>
                <a:effectRef idx="1">
                  <a:schemeClr val="accent1"/>
                </a:effectRef>
                <a:fontRef idx="minor">
                  <a:schemeClr val="tx1"/>
                </a:fontRef>
              </p:style>
            </p:cxnSp>
          </p:grpSp>
        </p:grpSp>
        <p:sp>
          <p:nvSpPr>
            <p:cNvPr id="16" name="TextBox 15"/>
            <p:cNvSpPr txBox="1"/>
            <p:nvPr/>
          </p:nvSpPr>
          <p:spPr>
            <a:xfrm>
              <a:off x="4818356"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pic>
        <p:nvPicPr>
          <p:cNvPr id="19" name="Picture 18"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20" name="Picture 1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53083732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2007"/>
            <a:ext cx="7772400" cy="1470025"/>
          </a:xfrm>
        </p:spPr>
        <p:txBody>
          <a:bodyPr/>
          <a:lstStyle/>
          <a:p>
            <a:r>
              <a:rPr lang="en-US" dirty="0" smtClean="0"/>
              <a:t>Get to know your Create</a:t>
            </a:r>
            <a:r>
              <a:rPr lang="en-US" baseline="30000" dirty="0" smtClean="0"/>
              <a:t>©</a:t>
            </a:r>
            <a:endParaRPr lang="en-US" baseline="30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 y="0"/>
            <a:ext cx="4600347" cy="329269"/>
          </a:xfrm>
          <a:prstGeom prst="rect">
            <a:avLst/>
          </a:prstGeom>
        </p:spPr>
      </p:pic>
      <p:sp>
        <p:nvSpPr>
          <p:cNvPr id="7" name="Rectangle 6"/>
          <p:cNvSpPr/>
          <p:nvPr/>
        </p:nvSpPr>
        <p:spPr>
          <a:xfrm>
            <a:off x="0" y="879279"/>
            <a:ext cx="5567392" cy="3200877"/>
          </a:xfrm>
          <a:prstGeom prst="rect">
            <a:avLst/>
          </a:prstGeom>
        </p:spPr>
        <p:txBody>
          <a:bodyPr wrap="square">
            <a:spAutoFit/>
          </a:bodyPr>
          <a:lstStyle/>
          <a:p>
            <a:r>
              <a:rPr lang="en-US" dirty="0"/>
              <a:t> </a:t>
            </a:r>
          </a:p>
          <a:p>
            <a:r>
              <a:rPr lang="en-US" b="1" dirty="0"/>
              <a:t/>
            </a:r>
            <a:br>
              <a:rPr lang="en-US" b="1" dirty="0"/>
            </a:br>
            <a:r>
              <a:rPr lang="en-US" b="1" dirty="0" smtClean="0"/>
              <a:t>*The </a:t>
            </a:r>
            <a:r>
              <a:rPr lang="en-US" b="1" i="1" dirty="0" smtClean="0"/>
              <a:t>Create</a:t>
            </a:r>
            <a:r>
              <a:rPr lang="en-US" b="1" dirty="0" smtClean="0"/>
              <a:t> platform comes with the intermediate and advanced starter kits as well as with a Botball kit</a:t>
            </a:r>
          </a:p>
          <a:p>
            <a:r>
              <a:rPr lang="en-US" b="1" i="1" dirty="0" smtClean="0"/>
              <a:t>Create</a:t>
            </a:r>
            <a:endParaRPr lang="en-US" sz="1400" i="1" dirty="0"/>
          </a:p>
          <a:p>
            <a:pPr marL="285750" indent="-285750">
              <a:buFont typeface="Arial"/>
              <a:buChar char="•"/>
            </a:pPr>
            <a:r>
              <a:rPr lang="en-US" sz="1400" dirty="0" smtClean="0"/>
              <a:t>Is an educational platform from </a:t>
            </a:r>
            <a:r>
              <a:rPr lang="en-US" sz="1400" i="1" dirty="0" smtClean="0"/>
              <a:t>iRobot </a:t>
            </a:r>
            <a:r>
              <a:rPr lang="en-US" sz="1400" dirty="0" smtClean="0"/>
              <a:t>based on the </a:t>
            </a:r>
            <a:r>
              <a:rPr lang="en-US" sz="1400" i="1" dirty="0" smtClean="0"/>
              <a:t>Roomba</a:t>
            </a:r>
          </a:p>
          <a:p>
            <a:r>
              <a:rPr lang="en-US" sz="1400" dirty="0" smtClean="0"/>
              <a:t> </a:t>
            </a:r>
            <a:r>
              <a:rPr lang="en-US" sz="1400" dirty="0"/>
              <a:t> </a:t>
            </a:r>
            <a:r>
              <a:rPr lang="en-US" sz="1400" dirty="0" smtClean="0"/>
              <a:t>     vacuum</a:t>
            </a:r>
          </a:p>
          <a:p>
            <a:pPr marL="285750" indent="-285750">
              <a:buFont typeface="Arial"/>
              <a:buChar char="•"/>
            </a:pPr>
            <a:r>
              <a:rPr lang="en-US" sz="1400" i="1" dirty="0" smtClean="0"/>
              <a:t>iRobot</a:t>
            </a:r>
            <a:r>
              <a:rPr lang="en-US" sz="1400" dirty="0" smtClean="0"/>
              <a:t> partners with the KISS Institute for Practical Robotics </a:t>
            </a:r>
          </a:p>
          <a:p>
            <a:r>
              <a:rPr lang="en-US" sz="1400" dirty="0"/>
              <a:t> </a:t>
            </a:r>
            <a:r>
              <a:rPr lang="en-US" sz="1400" dirty="0" smtClean="0"/>
              <a:t>      to provide the platform for student use in the Botball </a:t>
            </a:r>
          </a:p>
          <a:p>
            <a:r>
              <a:rPr lang="en-US" sz="1400" dirty="0"/>
              <a:t> </a:t>
            </a:r>
            <a:r>
              <a:rPr lang="en-US" sz="1400" dirty="0" smtClean="0"/>
              <a:t>      Educational Robotics Program</a:t>
            </a:r>
            <a:r>
              <a:rPr lang="en-US" sz="1400" dirty="0"/>
              <a:t> </a:t>
            </a:r>
            <a:endParaRPr lang="en-US" sz="1400" dirty="0" smtClean="0"/>
          </a:p>
          <a:p>
            <a:pPr marL="285750" indent="-285750">
              <a:buFont typeface="Arial"/>
              <a:buChar char="•"/>
            </a:pPr>
            <a:r>
              <a:rPr lang="en-US" sz="1400" dirty="0" smtClean="0"/>
              <a:t>The platform has built in sensors that can be accessed and read with</a:t>
            </a:r>
          </a:p>
          <a:p>
            <a:r>
              <a:rPr lang="en-US" sz="1400" dirty="0" smtClean="0"/>
              <a:t>       The KIPR Link robot controller</a:t>
            </a:r>
          </a:p>
          <a:p>
            <a:pPr marL="285750" indent="-285750">
              <a:buFont typeface="Arial"/>
              <a:buChar char="•"/>
            </a:pPr>
            <a:r>
              <a:rPr lang="en-US" sz="1400" dirty="0" smtClean="0"/>
              <a:t>More information can be found in the KIPR LINK Manual</a:t>
            </a:r>
            <a:endParaRPr lang="en-US" sz="1400" dirty="0"/>
          </a:p>
        </p:txBody>
      </p:sp>
      <p:pic>
        <p:nvPicPr>
          <p:cNvPr id="8" name="Picture 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9" name="Picture 2" descr="G:\LinkInCreateBay.jpg"/>
          <p:cNvPicPr>
            <a:picLocks noChangeAspect="1" noChangeArrowheads="1"/>
          </p:cNvPicPr>
          <p:nvPr/>
        </p:nvPicPr>
        <p:blipFill>
          <a:blip r:embed="rId4" cstate="print"/>
          <a:srcRect/>
          <a:stretch>
            <a:fillRect/>
          </a:stretch>
        </p:blipFill>
        <p:spPr bwMode="auto">
          <a:xfrm>
            <a:off x="5567392" y="835552"/>
            <a:ext cx="3167743" cy="2529376"/>
          </a:xfrm>
          <a:prstGeom prst="rect">
            <a:avLst/>
          </a:prstGeom>
          <a:noFill/>
        </p:spPr>
      </p:pic>
      <p:sp>
        <p:nvSpPr>
          <p:cNvPr id="5" name="Explosion 2 4"/>
          <p:cNvSpPr/>
          <p:nvPr/>
        </p:nvSpPr>
        <p:spPr>
          <a:xfrm>
            <a:off x="5328458" y="2843627"/>
            <a:ext cx="3815542" cy="3447649"/>
          </a:xfrm>
          <a:prstGeom prst="irregularSeal2">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0000"/>
              </a:solidFill>
            </a:endParaRPr>
          </a:p>
          <a:p>
            <a:pPr algn="ctr"/>
            <a:endParaRPr lang="en-US" dirty="0">
              <a:solidFill>
                <a:srgbClr val="FF0000"/>
              </a:solidFill>
            </a:endParaRPr>
          </a:p>
          <a:p>
            <a:pPr algn="ctr"/>
            <a:r>
              <a:rPr lang="en-US" dirty="0" smtClean="0">
                <a:solidFill>
                  <a:srgbClr val="FF0000"/>
                </a:solidFill>
              </a:rPr>
              <a:t>You </a:t>
            </a:r>
            <a:r>
              <a:rPr lang="en-US" dirty="0">
                <a:solidFill>
                  <a:srgbClr val="FF0000"/>
                </a:solidFill>
              </a:rPr>
              <a:t>have the KIPR LINK Manual on the flash drive provided to you</a:t>
            </a:r>
          </a:p>
          <a:p>
            <a:pPr algn="ctr"/>
            <a:endParaRPr lang="en-US" dirty="0"/>
          </a:p>
        </p:txBody>
      </p:sp>
    </p:spTree>
    <p:extLst>
      <p:ext uri="{BB962C8B-B14F-4D97-AF65-F5344CB8AC3E}">
        <p14:creationId xmlns:p14="http://schemas.microsoft.com/office/powerpoint/2010/main" val="23850649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3 Demobot-0399.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0752" y="228600"/>
            <a:ext cx="4807201" cy="3899263"/>
          </a:xfrm>
          <a:prstGeom prst="rect">
            <a:avLst/>
          </a:prstGeom>
        </p:spPr>
      </p:pic>
      <p:sp>
        <p:nvSpPr>
          <p:cNvPr id="2" name="Rounded Rectangle 1"/>
          <p:cNvSpPr/>
          <p:nvPr/>
        </p:nvSpPr>
        <p:spPr>
          <a:xfrm>
            <a:off x="130628" y="4240238"/>
            <a:ext cx="8830492" cy="1524836"/>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300" dirty="0" smtClean="0">
                <a:solidFill>
                  <a:schemeClr val="tx1"/>
                </a:solidFill>
              </a:rPr>
              <a:t>There are two options for attaching your KIPR Link to the chassis. Option one attaches with push rivets and option two (slides at the end of the presentation) allows you to simply set your KIPR Link on the chassis so that you can quickly change out the KIPR Link if you need to.</a:t>
            </a:r>
          </a:p>
        </p:txBody>
      </p:sp>
      <p:cxnSp>
        <p:nvCxnSpPr>
          <p:cNvPr id="7" name="Straight Connector 6"/>
          <p:cNvCxnSpPr/>
          <p:nvPr/>
        </p:nvCxnSpPr>
        <p:spPr>
          <a:xfrm flipH="1">
            <a:off x="2794352" y="3276600"/>
            <a:ext cx="304800" cy="609600"/>
          </a:xfrm>
          <a:prstGeom prst="line">
            <a:avLst/>
          </a:prstGeom>
          <a:ln w="34925">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952500" y="2658291"/>
            <a:ext cx="381000" cy="228600"/>
          </a:xfrm>
          <a:prstGeom prst="line">
            <a:avLst/>
          </a:prstGeom>
          <a:ln w="34925">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5638800" y="18473"/>
            <a:ext cx="3191691" cy="3867727"/>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300" dirty="0" smtClean="0">
                <a:solidFill>
                  <a:schemeClr val="tx1"/>
                </a:solidFill>
              </a:rPr>
              <a:t>Option one- Set your KIPR Link onto the chassis in the orientation shown.</a:t>
            </a:r>
          </a:p>
          <a:p>
            <a:r>
              <a:rPr lang="en-US" sz="2300" dirty="0" smtClean="0">
                <a:solidFill>
                  <a:schemeClr val="tx1"/>
                </a:solidFill>
              </a:rPr>
              <a:t>Power switch located opposite from the ball bearing caster. Leave three holes uncovered on the chassis on the caster side.</a:t>
            </a:r>
          </a:p>
        </p:txBody>
      </p:sp>
      <p:sp>
        <p:nvSpPr>
          <p:cNvPr id="14" name="Oval 13"/>
          <p:cNvSpPr/>
          <p:nvPr/>
        </p:nvSpPr>
        <p:spPr>
          <a:xfrm>
            <a:off x="3224503" y="3149238"/>
            <a:ext cx="956745" cy="562791"/>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517647"/>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Times New Roman" pitchFamily="18" charset="0"/>
              </a:rPr>
              <a:t>Charging the KIPR Link Controller</a:t>
            </a:r>
            <a:br>
              <a:rPr lang="en-US" dirty="0" smtClean="0">
                <a:cs typeface="Times New Roman" pitchFamily="18" charset="0"/>
              </a:rPr>
            </a:br>
            <a:endParaRPr lang="en-US" sz="2700" dirty="0">
              <a:cs typeface="Times New Roman" pitchFamily="18" charset="0"/>
            </a:endParaRPr>
          </a:p>
        </p:txBody>
      </p:sp>
      <p:sp>
        <p:nvSpPr>
          <p:cNvPr id="3" name="Content Placeholder 2"/>
          <p:cNvSpPr>
            <a:spLocks noGrp="1"/>
          </p:cNvSpPr>
          <p:nvPr>
            <p:ph idx="1"/>
          </p:nvPr>
        </p:nvSpPr>
        <p:spPr>
          <a:xfrm>
            <a:off x="457200" y="1433910"/>
            <a:ext cx="8229600" cy="5257800"/>
          </a:xfrm>
        </p:spPr>
        <p:txBody>
          <a:bodyPr>
            <a:normAutofit/>
          </a:bodyPr>
          <a:lstStyle/>
          <a:p>
            <a:r>
              <a:rPr lang="en-US" sz="2800" dirty="0" smtClean="0">
                <a:cs typeface="Times New Roman" pitchFamily="18" charset="0"/>
              </a:rPr>
              <a:t>For charging the KIPR Link,</a:t>
            </a:r>
            <a:r>
              <a:rPr lang="en-US" sz="2800" b="1" dirty="0" smtClean="0">
                <a:solidFill>
                  <a:srgbClr val="FF0000"/>
                </a:solidFill>
                <a:cs typeface="Times New Roman" pitchFamily="18" charset="0"/>
              </a:rPr>
              <a:t> use only the power supply which came with your Link</a:t>
            </a:r>
            <a:r>
              <a:rPr lang="en-US" sz="2800" b="1" dirty="0" smtClean="0">
                <a:cs typeface="Times New Roman" pitchFamily="18" charset="0"/>
              </a:rPr>
              <a:t> </a:t>
            </a:r>
            <a:endParaRPr lang="en-US" sz="2800" dirty="0" smtClean="0">
              <a:cs typeface="Times New Roman" pitchFamily="18" charset="0"/>
            </a:endParaRPr>
          </a:p>
          <a:p>
            <a:pPr lvl="1">
              <a:buFont typeface="Courier New"/>
              <a:buChar char="o"/>
            </a:pPr>
            <a:r>
              <a:rPr lang="en-US" sz="2400" b="1" dirty="0" smtClean="0">
                <a:cs typeface="Times New Roman" pitchFamily="18" charset="0"/>
              </a:rPr>
              <a:t>Damage to the Link from using the wrong charger is easily detected and will void your warranty!</a:t>
            </a:r>
          </a:p>
          <a:p>
            <a:r>
              <a:rPr lang="en-US" sz="2800" dirty="0" smtClean="0">
                <a:cs typeface="Times New Roman" pitchFamily="18" charset="0"/>
              </a:rPr>
              <a:t>The KIPR Link power pack is a lithium polymer battery so the rules for charging a lithium battery for any electronic device apply</a:t>
            </a:r>
          </a:p>
          <a:p>
            <a:pPr lvl="1">
              <a:buFont typeface="Courier New"/>
              <a:buChar char="o"/>
            </a:pPr>
            <a:r>
              <a:rPr lang="en-US" sz="2400" dirty="0" smtClean="0">
                <a:cs typeface="Times New Roman" pitchFamily="18" charset="0"/>
              </a:rPr>
              <a:t>Only an adult should charge the unit</a:t>
            </a:r>
          </a:p>
          <a:p>
            <a:pPr lvl="1">
              <a:buFont typeface="Courier New"/>
              <a:buChar char="o"/>
            </a:pPr>
            <a:r>
              <a:rPr lang="en-US" sz="2400" dirty="0" smtClean="0">
                <a:cs typeface="Times New Roman" pitchFamily="18" charset="0"/>
              </a:rPr>
              <a:t>You should </a:t>
            </a:r>
            <a:r>
              <a:rPr lang="en-US" sz="2400" u="sng" dirty="0" smtClean="0">
                <a:cs typeface="Times New Roman" pitchFamily="18" charset="0"/>
              </a:rPr>
              <a:t>NOT leave the unit unattended</a:t>
            </a:r>
            <a:r>
              <a:rPr lang="en-US" sz="2400" dirty="0" smtClean="0">
                <a:cs typeface="Times New Roman" pitchFamily="18" charset="0"/>
              </a:rPr>
              <a:t> while charging</a:t>
            </a:r>
          </a:p>
          <a:p>
            <a:pPr lvl="1">
              <a:buFont typeface="Courier New"/>
              <a:buChar char="o"/>
            </a:pPr>
            <a:r>
              <a:rPr lang="en-US" sz="2400" dirty="0" smtClean="0">
                <a:cs typeface="Times New Roman" pitchFamily="18" charset="0"/>
              </a:rPr>
              <a:t>Charge away from any flammable materials and in a cool, open area</a:t>
            </a:r>
          </a:p>
        </p:txBody>
      </p:sp>
      <p:pic>
        <p:nvPicPr>
          <p:cNvPr id="5" name="Picture 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84135774"/>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Times New Roman" pitchFamily="18" charset="0"/>
              </a:rPr>
              <a:t>Charging the </a:t>
            </a:r>
            <a:r>
              <a:rPr lang="en-US" i="1" dirty="0" smtClean="0">
                <a:cs typeface="Times New Roman" pitchFamily="18" charset="0"/>
              </a:rPr>
              <a:t>Create</a:t>
            </a:r>
            <a:r>
              <a:rPr lang="en-US" dirty="0" smtClean="0">
                <a:cs typeface="Times New Roman" pitchFamily="18" charset="0"/>
              </a:rPr>
              <a:t/>
            </a:r>
            <a:br>
              <a:rPr lang="en-US" dirty="0" smtClean="0">
                <a:cs typeface="Times New Roman" pitchFamily="18" charset="0"/>
              </a:rPr>
            </a:br>
            <a:endParaRPr lang="en-US" sz="2700" dirty="0">
              <a:cs typeface="Times New Roman" pitchFamily="18" charset="0"/>
            </a:endParaRPr>
          </a:p>
        </p:txBody>
      </p:sp>
      <p:sp>
        <p:nvSpPr>
          <p:cNvPr id="3" name="Content Placeholder 2"/>
          <p:cNvSpPr>
            <a:spLocks noGrp="1"/>
          </p:cNvSpPr>
          <p:nvPr>
            <p:ph idx="1"/>
          </p:nvPr>
        </p:nvSpPr>
        <p:spPr>
          <a:xfrm>
            <a:off x="457200" y="1433910"/>
            <a:ext cx="8229600" cy="5257800"/>
          </a:xfrm>
        </p:spPr>
        <p:txBody>
          <a:bodyPr>
            <a:normAutofit/>
          </a:bodyPr>
          <a:lstStyle/>
          <a:p>
            <a:r>
              <a:rPr lang="en-US" sz="2800" dirty="0" smtClean="0">
                <a:cs typeface="Times New Roman" pitchFamily="18" charset="0"/>
              </a:rPr>
              <a:t>For charging the </a:t>
            </a:r>
            <a:r>
              <a:rPr lang="en-US" sz="2800" i="1" dirty="0" smtClean="0">
                <a:cs typeface="Times New Roman" pitchFamily="18" charset="0"/>
              </a:rPr>
              <a:t>Create</a:t>
            </a:r>
            <a:r>
              <a:rPr lang="en-US" sz="2800" dirty="0" smtClean="0">
                <a:cs typeface="Times New Roman" pitchFamily="18" charset="0"/>
              </a:rPr>
              <a:t>,</a:t>
            </a:r>
            <a:r>
              <a:rPr lang="en-US" sz="2800" b="1" dirty="0" smtClean="0">
                <a:solidFill>
                  <a:srgbClr val="FF0000"/>
                </a:solidFill>
                <a:cs typeface="Times New Roman" pitchFamily="18" charset="0"/>
              </a:rPr>
              <a:t> use only the power supply which came with your </a:t>
            </a:r>
            <a:r>
              <a:rPr lang="en-US" sz="2800" b="1" i="1" dirty="0" smtClean="0">
                <a:solidFill>
                  <a:srgbClr val="FF0000"/>
                </a:solidFill>
                <a:cs typeface="Times New Roman" pitchFamily="18" charset="0"/>
              </a:rPr>
              <a:t>Create</a:t>
            </a:r>
            <a:endParaRPr lang="en-US" sz="2800" i="1" dirty="0" smtClean="0">
              <a:cs typeface="Times New Roman" pitchFamily="18" charset="0"/>
            </a:endParaRPr>
          </a:p>
          <a:p>
            <a:pPr lvl="1">
              <a:buFont typeface="Courier New"/>
              <a:buChar char="o"/>
            </a:pPr>
            <a:r>
              <a:rPr lang="en-US" sz="2400" b="1" dirty="0" smtClean="0">
                <a:cs typeface="Times New Roman" pitchFamily="18" charset="0"/>
              </a:rPr>
              <a:t>Damage to the </a:t>
            </a:r>
            <a:r>
              <a:rPr lang="en-US" sz="2400" b="1" i="1" dirty="0" smtClean="0">
                <a:cs typeface="Times New Roman" pitchFamily="18" charset="0"/>
              </a:rPr>
              <a:t>Create</a:t>
            </a:r>
            <a:r>
              <a:rPr lang="en-US" sz="2400" b="1" dirty="0" smtClean="0">
                <a:cs typeface="Times New Roman" pitchFamily="18" charset="0"/>
              </a:rPr>
              <a:t> from using the wrong charger is easily detected and will void your warranty!</a:t>
            </a:r>
          </a:p>
          <a:p>
            <a:r>
              <a:rPr lang="en-US" sz="2800" dirty="0" smtClean="0">
                <a:cs typeface="Times New Roman" pitchFamily="18" charset="0"/>
              </a:rPr>
              <a:t>The </a:t>
            </a:r>
            <a:r>
              <a:rPr lang="en-US" sz="2800" i="1" dirty="0" smtClean="0">
                <a:cs typeface="Times New Roman" pitchFamily="18" charset="0"/>
              </a:rPr>
              <a:t>Create</a:t>
            </a:r>
            <a:r>
              <a:rPr lang="en-US" sz="2800" dirty="0" smtClean="0">
                <a:cs typeface="Times New Roman" pitchFamily="18" charset="0"/>
              </a:rPr>
              <a:t> power pack is a </a:t>
            </a:r>
            <a:r>
              <a:rPr lang="en-US" sz="2800" dirty="0">
                <a:cs typeface="Times New Roman" pitchFamily="18" charset="0"/>
              </a:rPr>
              <a:t>n</a:t>
            </a:r>
            <a:r>
              <a:rPr lang="en-US" sz="2800" dirty="0" smtClean="0">
                <a:cs typeface="Times New Roman" pitchFamily="18" charset="0"/>
              </a:rPr>
              <a:t>ickel metal hydride battery so the rules for charging a battery for any electronic device apply</a:t>
            </a:r>
          </a:p>
          <a:p>
            <a:pPr lvl="1">
              <a:buFont typeface="Courier New"/>
              <a:buChar char="o"/>
            </a:pPr>
            <a:r>
              <a:rPr lang="en-US" sz="2400" dirty="0" smtClean="0">
                <a:cs typeface="Times New Roman" pitchFamily="18" charset="0"/>
              </a:rPr>
              <a:t>Only an adult should charge the unit</a:t>
            </a:r>
          </a:p>
          <a:p>
            <a:pPr lvl="1">
              <a:buFont typeface="Courier New"/>
              <a:buChar char="o"/>
            </a:pPr>
            <a:r>
              <a:rPr lang="en-US" sz="2400" dirty="0" smtClean="0">
                <a:cs typeface="Times New Roman" pitchFamily="18" charset="0"/>
              </a:rPr>
              <a:t>You should </a:t>
            </a:r>
            <a:r>
              <a:rPr lang="en-US" sz="2400" u="sng" dirty="0" smtClean="0">
                <a:cs typeface="Times New Roman" pitchFamily="18" charset="0"/>
              </a:rPr>
              <a:t>NOT leave the unit unattended</a:t>
            </a:r>
            <a:r>
              <a:rPr lang="en-US" sz="2400" dirty="0" smtClean="0">
                <a:cs typeface="Times New Roman" pitchFamily="18" charset="0"/>
              </a:rPr>
              <a:t> while charging</a:t>
            </a:r>
          </a:p>
          <a:p>
            <a:pPr lvl="1">
              <a:buFont typeface="Courier New"/>
              <a:buChar char="o"/>
            </a:pPr>
            <a:r>
              <a:rPr lang="en-US" sz="2400" dirty="0" smtClean="0">
                <a:cs typeface="Times New Roman" pitchFamily="18" charset="0"/>
              </a:rPr>
              <a:t>Charge away from any flammable materials and in a cool, open area</a:t>
            </a:r>
          </a:p>
        </p:txBody>
      </p:sp>
      <p:pic>
        <p:nvPicPr>
          <p:cNvPr id="5" name="Picture 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067080750"/>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7930" y="988945"/>
            <a:ext cx="4978698" cy="646331"/>
          </a:xfrm>
          <a:prstGeom prst="rect">
            <a:avLst/>
          </a:prstGeom>
          <a:noFill/>
        </p:spPr>
        <p:txBody>
          <a:bodyPr wrap="square" rtlCol="0">
            <a:spAutoFit/>
          </a:bodyPr>
          <a:lstStyle/>
          <a:p>
            <a:r>
              <a:rPr lang="en-US" dirty="0" smtClean="0"/>
              <a:t>Use only the Create charger provided with your kit</a:t>
            </a:r>
          </a:p>
          <a:p>
            <a:r>
              <a:rPr lang="en-US" dirty="0" smtClean="0"/>
              <a:t>The charger plugs into the power socket </a:t>
            </a:r>
          </a:p>
        </p:txBody>
      </p:sp>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charger into </a:t>
            </a:r>
            <a:r>
              <a:rPr lang="en-US" sz="3200" i="1" dirty="0" smtClean="0"/>
              <a:t>Create</a:t>
            </a:r>
            <a:endParaRPr lang="en-US" sz="3200" i="1" dirty="0"/>
          </a:p>
        </p:txBody>
      </p:sp>
      <p:pic>
        <p:nvPicPr>
          <p:cNvPr id="41" name="Picture 4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6" name="Group 5"/>
          <p:cNvGrpSpPr/>
          <p:nvPr/>
        </p:nvGrpSpPr>
        <p:grpSpPr>
          <a:xfrm>
            <a:off x="404579" y="2361237"/>
            <a:ext cx="8196527" cy="3838464"/>
            <a:chOff x="404579" y="2361237"/>
            <a:chExt cx="8196527" cy="3838464"/>
          </a:xfrm>
        </p:grpSpPr>
        <p:pic>
          <p:nvPicPr>
            <p:cNvPr id="4" name="Picture 3" descr="Screen Shot 2013-10-10 at 3.42.47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579" y="2361237"/>
              <a:ext cx="4012188" cy="3838464"/>
            </a:xfrm>
            <a:prstGeom prst="rect">
              <a:avLst/>
            </a:prstGeom>
          </p:spPr>
        </p:pic>
        <p:sp>
          <p:nvSpPr>
            <p:cNvPr id="46" name="Oval 45"/>
            <p:cNvSpPr/>
            <p:nvPr/>
          </p:nvSpPr>
          <p:spPr>
            <a:xfrm>
              <a:off x="2641863" y="2619711"/>
              <a:ext cx="1774904" cy="839650"/>
            </a:xfrm>
            <a:prstGeom prst="ellipse">
              <a:avLst/>
            </a:prstGeom>
            <a:noFill/>
            <a:ln w="444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0" name="Picture 49" descr="CreateiRobotLayout"/>
            <p:cNvPicPr>
              <a:picLocks noChangeAspect="1" noChangeArrowheads="1"/>
            </p:cNvPicPr>
            <p:nvPr/>
          </p:nvPicPr>
          <p:blipFill>
            <a:blip r:embed="rId5" cstate="print"/>
            <a:srcRect/>
            <a:stretch>
              <a:fillRect/>
            </a:stretch>
          </p:blipFill>
          <p:spPr bwMode="auto">
            <a:xfrm>
              <a:off x="4708971" y="2619711"/>
              <a:ext cx="3892135" cy="2978108"/>
            </a:xfrm>
            <a:prstGeom prst="rect">
              <a:avLst/>
            </a:prstGeom>
            <a:noFill/>
            <a:ln>
              <a:miter lim="800000"/>
              <a:headEnd/>
              <a:tailEnd/>
            </a:ln>
          </p:spPr>
        </p:pic>
        <p:sp>
          <p:nvSpPr>
            <p:cNvPr id="52" name="Oval 51"/>
            <p:cNvSpPr/>
            <p:nvPr/>
          </p:nvSpPr>
          <p:spPr>
            <a:xfrm>
              <a:off x="6847849" y="4547718"/>
              <a:ext cx="712178" cy="554342"/>
            </a:xfrm>
            <a:prstGeom prst="ellipse">
              <a:avLst/>
            </a:prstGeom>
            <a:noFill/>
            <a:ln w="444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55792548"/>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3" y="12504"/>
            <a:ext cx="7772400" cy="881595"/>
          </a:xfrm>
        </p:spPr>
        <p:txBody>
          <a:bodyPr>
            <a:normAutofit/>
          </a:bodyPr>
          <a:lstStyle/>
          <a:p>
            <a:r>
              <a:rPr lang="en-US" sz="3200" dirty="0" smtClean="0"/>
              <a:t>Learning about the </a:t>
            </a:r>
            <a:r>
              <a:rPr lang="en-US" sz="3200" i="1" dirty="0" smtClean="0"/>
              <a:t>Create</a:t>
            </a:r>
            <a:endParaRPr lang="en-US" sz="3200" i="1" dirty="0"/>
          </a:p>
        </p:txBody>
      </p:sp>
      <p:sp>
        <p:nvSpPr>
          <p:cNvPr id="3" name="TextBox 2"/>
          <p:cNvSpPr txBox="1"/>
          <p:nvPr/>
        </p:nvSpPr>
        <p:spPr>
          <a:xfrm>
            <a:off x="556213" y="697606"/>
            <a:ext cx="7772400" cy="4247317"/>
          </a:xfrm>
          <a:prstGeom prst="rect">
            <a:avLst/>
          </a:prstGeom>
          <a:noFill/>
        </p:spPr>
        <p:txBody>
          <a:bodyPr wrap="square" rtlCol="0">
            <a:spAutoFit/>
          </a:bodyPr>
          <a:lstStyle/>
          <a:p>
            <a:r>
              <a:rPr lang="en-US" b="1" dirty="0" smtClean="0"/>
              <a:t>Goals</a:t>
            </a:r>
          </a:p>
          <a:p>
            <a:pPr marL="285750" indent="-285750">
              <a:buFont typeface="Arial"/>
              <a:buChar char="•"/>
            </a:pPr>
            <a:r>
              <a:rPr lang="en-US" dirty="0" smtClean="0"/>
              <a:t>To be able to insert the battery into the </a:t>
            </a:r>
            <a:r>
              <a:rPr lang="en-US" i="1" dirty="0" smtClean="0"/>
              <a:t>Create</a:t>
            </a:r>
            <a:r>
              <a:rPr lang="en-US" dirty="0" smtClean="0"/>
              <a:t> properly</a:t>
            </a:r>
          </a:p>
          <a:p>
            <a:pPr marL="285750" indent="-285750">
              <a:buFont typeface="Arial"/>
              <a:buChar char="•"/>
            </a:pPr>
            <a:r>
              <a:rPr lang="en-US" dirty="0" smtClean="0"/>
              <a:t>To be able to identify the serial cable used to connect the Link to the </a:t>
            </a:r>
            <a:r>
              <a:rPr lang="en-US" i="1" dirty="0" smtClean="0"/>
              <a:t>Create</a:t>
            </a:r>
          </a:p>
          <a:p>
            <a:pPr marL="285750" indent="-285750">
              <a:buFont typeface="Arial"/>
              <a:buChar char="•"/>
            </a:pPr>
            <a:r>
              <a:rPr lang="en-US" dirty="0" smtClean="0"/>
              <a:t>To understand how to place the Link inside the </a:t>
            </a:r>
            <a:r>
              <a:rPr lang="en-US" i="1" dirty="0" smtClean="0"/>
              <a:t>Create</a:t>
            </a:r>
            <a:r>
              <a:rPr lang="en-US" dirty="0" smtClean="0"/>
              <a:t> Cargo bay</a:t>
            </a:r>
          </a:p>
          <a:p>
            <a:pPr marL="285750" indent="-285750">
              <a:buFont typeface="Arial"/>
              <a:buChar char="•"/>
            </a:pPr>
            <a:r>
              <a:rPr lang="en-US" dirty="0" smtClean="0"/>
              <a:t>To understand the proper charging procedure for the </a:t>
            </a:r>
            <a:r>
              <a:rPr lang="en-US" i="1" dirty="0" smtClean="0"/>
              <a:t>Create</a:t>
            </a:r>
            <a:r>
              <a:rPr lang="en-US" dirty="0" smtClean="0"/>
              <a:t>  (only an adult, only under supervision at all times, not around water or flammable materials)</a:t>
            </a:r>
          </a:p>
          <a:p>
            <a:endParaRPr lang="en-US" dirty="0" smtClean="0"/>
          </a:p>
          <a:p>
            <a:r>
              <a:rPr lang="en-US" b="1" dirty="0" smtClean="0"/>
              <a:t>Preparation</a:t>
            </a:r>
          </a:p>
          <a:p>
            <a:r>
              <a:rPr lang="en-US" dirty="0" smtClean="0"/>
              <a:t>Have a </a:t>
            </a:r>
            <a:r>
              <a:rPr lang="en-US" i="1" dirty="0" smtClean="0"/>
              <a:t>Create</a:t>
            </a:r>
            <a:r>
              <a:rPr lang="en-US" dirty="0" smtClean="0"/>
              <a:t> and LINK controller available for students to examine along with a projection of the resource slide with pictures of the controller OR give students a printed sheet of the resource slide</a:t>
            </a:r>
          </a:p>
          <a:p>
            <a:r>
              <a:rPr lang="en-US" dirty="0" smtClean="0"/>
              <a:t>You will need a KIPR Link-</a:t>
            </a:r>
            <a:r>
              <a:rPr lang="en-US" i="1" dirty="0" smtClean="0"/>
              <a:t>Create</a:t>
            </a:r>
            <a:r>
              <a:rPr lang="en-US" dirty="0" smtClean="0"/>
              <a:t> cable</a:t>
            </a:r>
          </a:p>
          <a:p>
            <a:endParaRPr lang="en-US" dirty="0"/>
          </a:p>
          <a:p>
            <a:r>
              <a:rPr lang="en-US" b="1" dirty="0" smtClean="0"/>
              <a:t>Resources</a:t>
            </a:r>
            <a:endParaRPr lang="en-US" b="1" dirty="0"/>
          </a:p>
          <a:p>
            <a:r>
              <a:rPr lang="en-US" dirty="0" smtClean="0"/>
              <a:t>The KIPR Link Manual (on your flash drive)</a:t>
            </a:r>
          </a:p>
        </p:txBody>
      </p:sp>
      <p:pic>
        <p:nvPicPr>
          <p:cNvPr id="4" name="Picture 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861716273"/>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964" y="-186752"/>
            <a:ext cx="7772400" cy="881595"/>
          </a:xfrm>
        </p:spPr>
        <p:txBody>
          <a:bodyPr>
            <a:normAutofit/>
          </a:bodyPr>
          <a:lstStyle/>
          <a:p>
            <a:r>
              <a:rPr lang="en-US" sz="3200" dirty="0" smtClean="0"/>
              <a:t>Learning about the </a:t>
            </a:r>
            <a:r>
              <a:rPr lang="en-US" sz="3200" i="1" dirty="0" smtClean="0"/>
              <a:t>Create</a:t>
            </a:r>
            <a:endParaRPr lang="en-US" sz="3200" i="1" dirty="0"/>
          </a:p>
        </p:txBody>
      </p:sp>
      <p:pic>
        <p:nvPicPr>
          <p:cNvPr id="4" name="Picture 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5" name="Picture 4" descr="CreateiRobotLayout"/>
          <p:cNvPicPr>
            <a:picLocks noChangeAspect="1" noChangeArrowheads="1"/>
          </p:cNvPicPr>
          <p:nvPr/>
        </p:nvPicPr>
        <p:blipFill>
          <a:blip r:embed="rId3" cstate="print"/>
          <a:srcRect/>
          <a:stretch>
            <a:fillRect/>
          </a:stretch>
        </p:blipFill>
        <p:spPr bwMode="auto">
          <a:xfrm>
            <a:off x="698269" y="694843"/>
            <a:ext cx="3277629" cy="2507912"/>
          </a:xfrm>
          <a:prstGeom prst="rect">
            <a:avLst/>
          </a:prstGeom>
          <a:noFill/>
          <a:ln>
            <a:miter lim="800000"/>
            <a:headEnd/>
            <a:tailEnd/>
          </a:ln>
        </p:spPr>
      </p:pic>
      <p:pic>
        <p:nvPicPr>
          <p:cNvPr id="6" name="Picture 2" descr="CreateiRobotLayoutBottomView"/>
          <p:cNvPicPr>
            <a:picLocks noChangeAspect="1" noChangeArrowheads="1"/>
          </p:cNvPicPr>
          <p:nvPr/>
        </p:nvPicPr>
        <p:blipFill>
          <a:blip r:embed="rId4" cstate="print"/>
          <a:srcRect/>
          <a:stretch>
            <a:fillRect/>
          </a:stretch>
        </p:blipFill>
        <p:spPr bwMode="auto">
          <a:xfrm>
            <a:off x="595752" y="3458848"/>
            <a:ext cx="3599412" cy="2399608"/>
          </a:xfrm>
          <a:prstGeom prst="rect">
            <a:avLst/>
          </a:prstGeom>
          <a:noFill/>
          <a:ln>
            <a:miter lim="800000"/>
            <a:headEnd/>
            <a:tailEnd/>
          </a:ln>
        </p:spPr>
      </p:pic>
      <p:pic>
        <p:nvPicPr>
          <p:cNvPr id="7" name="Picture 2" descr="G:\LinkInCreateBay.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39440" y="1739822"/>
            <a:ext cx="2413129" cy="1926833"/>
          </a:xfrm>
          <a:prstGeom prst="rect">
            <a:avLst/>
          </a:prstGeom>
          <a:noFill/>
        </p:spPr>
      </p:pic>
      <p:sp>
        <p:nvSpPr>
          <p:cNvPr id="8" name="TextBox 7"/>
          <p:cNvSpPr txBox="1"/>
          <p:nvPr/>
        </p:nvSpPr>
        <p:spPr>
          <a:xfrm>
            <a:off x="4843833" y="3809999"/>
            <a:ext cx="4300167" cy="923330"/>
          </a:xfrm>
          <a:prstGeom prst="rect">
            <a:avLst/>
          </a:prstGeom>
          <a:noFill/>
        </p:spPr>
        <p:txBody>
          <a:bodyPr wrap="square" rtlCol="0">
            <a:spAutoFit/>
          </a:bodyPr>
          <a:lstStyle/>
          <a:p>
            <a:r>
              <a:rPr lang="en-US" dirty="0" smtClean="0"/>
              <a:t>The LINK sits in the cargo bay of the </a:t>
            </a:r>
            <a:r>
              <a:rPr lang="en-US" i="1" dirty="0" smtClean="0"/>
              <a:t>Create</a:t>
            </a:r>
          </a:p>
          <a:p>
            <a:pPr marL="285750" indent="-285750">
              <a:buFont typeface="Arial"/>
              <a:buChar char="•"/>
            </a:pPr>
            <a:r>
              <a:rPr lang="en-US" dirty="0" smtClean="0"/>
              <a:t>You will need to attach the fourth wheel (it simply snaps into place)</a:t>
            </a:r>
            <a:endParaRPr lang="en-US" dirty="0"/>
          </a:p>
        </p:txBody>
      </p:sp>
      <p:cxnSp>
        <p:nvCxnSpPr>
          <p:cNvPr id="9" name="Straight Arrow Connector 8"/>
          <p:cNvCxnSpPr/>
          <p:nvPr/>
        </p:nvCxnSpPr>
        <p:spPr bwMode="auto">
          <a:xfrm flipH="1">
            <a:off x="2603319" y="4447309"/>
            <a:ext cx="2240514" cy="983615"/>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56095830"/>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964" y="-186752"/>
            <a:ext cx="7772400" cy="881595"/>
          </a:xfrm>
        </p:spPr>
        <p:txBody>
          <a:bodyPr>
            <a:normAutofit/>
          </a:bodyPr>
          <a:lstStyle/>
          <a:p>
            <a:r>
              <a:rPr lang="en-US" sz="3200" dirty="0" smtClean="0"/>
              <a:t>Installing the battery in the </a:t>
            </a:r>
            <a:r>
              <a:rPr lang="en-US" sz="3200" i="1" dirty="0" smtClean="0"/>
              <a:t>Create</a:t>
            </a:r>
            <a:endParaRPr lang="en-US" sz="3200" i="1" dirty="0"/>
          </a:p>
        </p:txBody>
      </p:sp>
      <p:pic>
        <p:nvPicPr>
          <p:cNvPr id="4" name="Picture 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6" name="Picture 2" descr="CreateiRobotLayoutBottomView"/>
          <p:cNvPicPr>
            <a:picLocks noChangeAspect="1" noChangeArrowheads="1"/>
          </p:cNvPicPr>
          <p:nvPr/>
        </p:nvPicPr>
        <p:blipFill>
          <a:blip r:embed="rId3" cstate="print"/>
          <a:srcRect/>
          <a:stretch>
            <a:fillRect/>
          </a:stretch>
        </p:blipFill>
        <p:spPr bwMode="auto">
          <a:xfrm>
            <a:off x="108804" y="648063"/>
            <a:ext cx="4274248" cy="2849499"/>
          </a:xfrm>
          <a:prstGeom prst="rect">
            <a:avLst/>
          </a:prstGeom>
          <a:noFill/>
          <a:ln>
            <a:miter lim="800000"/>
            <a:headEnd/>
            <a:tailEnd/>
          </a:ln>
        </p:spPr>
      </p:pic>
      <p:sp>
        <p:nvSpPr>
          <p:cNvPr id="8" name="TextBox 7"/>
          <p:cNvSpPr txBox="1"/>
          <p:nvPr/>
        </p:nvSpPr>
        <p:spPr>
          <a:xfrm>
            <a:off x="4776402" y="564847"/>
            <a:ext cx="3607588" cy="923330"/>
          </a:xfrm>
          <a:prstGeom prst="rect">
            <a:avLst/>
          </a:prstGeom>
          <a:noFill/>
        </p:spPr>
        <p:txBody>
          <a:bodyPr wrap="square" rtlCol="0">
            <a:spAutoFit/>
          </a:bodyPr>
          <a:lstStyle/>
          <a:p>
            <a:r>
              <a:rPr lang="en-US" dirty="0" smtClean="0"/>
              <a:t>The yellow battery snaps into place on the bottom of the </a:t>
            </a:r>
            <a:r>
              <a:rPr lang="en-US" i="1" dirty="0" smtClean="0"/>
              <a:t>Create (</a:t>
            </a:r>
            <a:r>
              <a:rPr lang="en-US" dirty="0" smtClean="0"/>
              <a:t>make sure both sides snap into place)</a:t>
            </a:r>
          </a:p>
        </p:txBody>
      </p:sp>
      <p:cxnSp>
        <p:nvCxnSpPr>
          <p:cNvPr id="9" name="Straight Arrow Connector 8"/>
          <p:cNvCxnSpPr>
            <a:stCxn id="8" idx="1"/>
          </p:cNvCxnSpPr>
          <p:nvPr/>
        </p:nvCxnSpPr>
        <p:spPr bwMode="auto">
          <a:xfrm flipH="1">
            <a:off x="2326389" y="1026512"/>
            <a:ext cx="2450013" cy="74920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pic>
        <p:nvPicPr>
          <p:cNvPr id="10" name="Picture 9" descr="IMG_4802.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078" y="3854641"/>
            <a:ext cx="1766224" cy="2354966"/>
          </a:xfrm>
          <a:prstGeom prst="rect">
            <a:avLst/>
          </a:prstGeom>
        </p:spPr>
      </p:pic>
      <p:pic>
        <p:nvPicPr>
          <p:cNvPr id="11" name="Picture 10" descr="IMG_4803.jpg"/>
          <p:cNvPicPr>
            <a:picLocks noChangeAspect="1"/>
          </p:cNvPicPr>
          <p:nvPr/>
        </p:nvPicPr>
        <p:blipFill rotWithShape="1">
          <a:blip r:embed="rId5" cstate="print">
            <a:extLst>
              <a:ext uri="{28A0092B-C50C-407E-A947-70E740481C1C}">
                <a14:useLocalDpi xmlns:a14="http://schemas.microsoft.com/office/drawing/2010/main"/>
              </a:ext>
            </a:extLst>
          </a:blip>
          <a:srcRect r="-10569"/>
          <a:stretch/>
        </p:blipFill>
        <p:spPr>
          <a:xfrm>
            <a:off x="3263863" y="3033539"/>
            <a:ext cx="2524014" cy="2911835"/>
          </a:xfrm>
          <a:prstGeom prst="rect">
            <a:avLst/>
          </a:prstGeom>
        </p:spPr>
      </p:pic>
      <p:pic>
        <p:nvPicPr>
          <p:cNvPr id="12" name="Picture 11" descr="IMG_4804.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14942" y="2225616"/>
            <a:ext cx="2157810" cy="3321539"/>
          </a:xfrm>
          <a:prstGeom prst="rect">
            <a:avLst/>
          </a:prstGeom>
        </p:spPr>
      </p:pic>
      <p:cxnSp>
        <p:nvCxnSpPr>
          <p:cNvPr id="14" name="Straight Arrow Connector 13"/>
          <p:cNvCxnSpPr>
            <a:stCxn id="8" idx="1"/>
          </p:cNvCxnSpPr>
          <p:nvPr/>
        </p:nvCxnSpPr>
        <p:spPr bwMode="auto">
          <a:xfrm flipH="1">
            <a:off x="1462770" y="1026512"/>
            <a:ext cx="3313632" cy="3812256"/>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cxnSp>
        <p:nvCxnSpPr>
          <p:cNvPr id="16" name="Straight Arrow Connector 15"/>
          <p:cNvCxnSpPr/>
          <p:nvPr/>
        </p:nvCxnSpPr>
        <p:spPr bwMode="auto">
          <a:xfrm>
            <a:off x="5596819" y="1488177"/>
            <a:ext cx="1348631" cy="114151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cxnSp>
        <p:nvCxnSpPr>
          <p:cNvPr id="20" name="Straight Arrow Connector 19"/>
          <p:cNvCxnSpPr/>
          <p:nvPr/>
        </p:nvCxnSpPr>
        <p:spPr bwMode="auto">
          <a:xfrm>
            <a:off x="5596819" y="1488177"/>
            <a:ext cx="1501031" cy="352397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25" name="TextBox 24"/>
          <p:cNvSpPr txBox="1"/>
          <p:nvPr/>
        </p:nvSpPr>
        <p:spPr>
          <a:xfrm>
            <a:off x="3154761" y="5890181"/>
            <a:ext cx="3243282" cy="923330"/>
          </a:xfrm>
          <a:prstGeom prst="rect">
            <a:avLst/>
          </a:prstGeom>
          <a:noFill/>
        </p:spPr>
        <p:txBody>
          <a:bodyPr wrap="square" rtlCol="0">
            <a:spAutoFit/>
          </a:bodyPr>
          <a:lstStyle/>
          <a:p>
            <a:r>
              <a:rPr lang="en-US" dirty="0" smtClean="0"/>
              <a:t>Battery has a long and a short tab that matches the slot in the </a:t>
            </a:r>
            <a:r>
              <a:rPr lang="en-US" i="1" dirty="0" smtClean="0"/>
              <a:t>Create</a:t>
            </a:r>
            <a:endParaRPr lang="en-US" i="1" dirty="0"/>
          </a:p>
        </p:txBody>
      </p:sp>
    </p:spTree>
    <p:extLst>
      <p:ext uri="{BB962C8B-B14F-4D97-AF65-F5344CB8AC3E}">
        <p14:creationId xmlns:p14="http://schemas.microsoft.com/office/powerpoint/2010/main" val="2819898343"/>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LinkTop.jpg"/>
          <p:cNvPicPr>
            <a:picLocks noChangeAspect="1"/>
          </p:cNvPicPr>
          <p:nvPr/>
        </p:nvPicPr>
        <p:blipFill>
          <a:blip r:embed="rId3" cstate="print"/>
          <a:stretch>
            <a:fillRect/>
          </a:stretch>
        </p:blipFill>
        <p:spPr>
          <a:xfrm>
            <a:off x="3658895" y="46587"/>
            <a:ext cx="4673361" cy="4516177"/>
          </a:xfrm>
          <a:prstGeom prst="rect">
            <a:avLst/>
          </a:prstGeom>
        </p:spPr>
      </p:pic>
      <p:sp>
        <p:nvSpPr>
          <p:cNvPr id="12" name="TextBox 11"/>
          <p:cNvSpPr txBox="1"/>
          <p:nvPr/>
        </p:nvSpPr>
        <p:spPr>
          <a:xfrm>
            <a:off x="228599" y="1718276"/>
            <a:ext cx="3350872" cy="276999"/>
          </a:xfrm>
          <a:prstGeom prst="rect">
            <a:avLst/>
          </a:prstGeom>
          <a:noFill/>
        </p:spPr>
        <p:txBody>
          <a:bodyPr wrap="square" rtlCol="0">
            <a:spAutoFit/>
          </a:bodyPr>
          <a:lstStyle/>
          <a:p>
            <a:pPr>
              <a:tabLst>
                <a:tab pos="1657350" algn="l"/>
              </a:tabLst>
            </a:pPr>
            <a:r>
              <a:rPr lang="en-US" sz="1200" dirty="0" smtClean="0"/>
              <a:t>HDMI port     speaker</a:t>
            </a:r>
            <a:r>
              <a:rPr lang="en-US" sz="1200" dirty="0"/>
              <a:t> </a:t>
            </a:r>
            <a:r>
              <a:rPr lang="en-US" sz="1200" dirty="0" smtClean="0"/>
              <a:t>    side button</a:t>
            </a:r>
          </a:p>
        </p:txBody>
      </p:sp>
      <p:sp>
        <p:nvSpPr>
          <p:cNvPr id="16" name="TextBox 15"/>
          <p:cNvSpPr txBox="1"/>
          <p:nvPr/>
        </p:nvSpPr>
        <p:spPr>
          <a:xfrm>
            <a:off x="3186827" y="5149470"/>
            <a:ext cx="1195913" cy="461665"/>
          </a:xfrm>
          <a:prstGeom prst="rect">
            <a:avLst/>
          </a:prstGeom>
          <a:noFill/>
        </p:spPr>
        <p:txBody>
          <a:bodyPr wrap="square" rtlCol="0">
            <a:spAutoFit/>
          </a:bodyPr>
          <a:lstStyle/>
          <a:p>
            <a:r>
              <a:rPr lang="en-US" sz="1200" dirty="0" smtClean="0"/>
              <a:t> 2 servo</a:t>
            </a:r>
          </a:p>
          <a:p>
            <a:r>
              <a:rPr lang="en-US" sz="1200" dirty="0"/>
              <a:t>m</a:t>
            </a:r>
            <a:r>
              <a:rPr lang="en-US" sz="1200" dirty="0" smtClean="0"/>
              <a:t>otor ports</a:t>
            </a:r>
            <a:endParaRPr lang="en-US" sz="1200" dirty="0"/>
          </a:p>
        </p:txBody>
      </p:sp>
      <p:sp>
        <p:nvSpPr>
          <p:cNvPr id="19" name="TextBox 18"/>
          <p:cNvSpPr txBox="1"/>
          <p:nvPr/>
        </p:nvSpPr>
        <p:spPr>
          <a:xfrm>
            <a:off x="4987378" y="664945"/>
            <a:ext cx="2895600" cy="400110"/>
          </a:xfrm>
          <a:prstGeom prst="rect">
            <a:avLst/>
          </a:prstGeom>
          <a:noFill/>
        </p:spPr>
        <p:txBody>
          <a:bodyPr wrap="square" rtlCol="0">
            <a:spAutoFit/>
          </a:bodyPr>
          <a:lstStyle/>
          <a:p>
            <a:r>
              <a:rPr lang="en-US" sz="2000" dirty="0">
                <a:solidFill>
                  <a:srgbClr val="FF0000"/>
                </a:solidFill>
              </a:rPr>
              <a:t>C</a:t>
            </a:r>
            <a:r>
              <a:rPr lang="en-US" sz="2000" dirty="0" smtClean="0">
                <a:solidFill>
                  <a:srgbClr val="FF0000"/>
                </a:solidFill>
              </a:rPr>
              <a:t>olor touch screen</a:t>
            </a:r>
          </a:p>
        </p:txBody>
      </p:sp>
      <p:grpSp>
        <p:nvGrpSpPr>
          <p:cNvPr id="20" name="Group 19"/>
          <p:cNvGrpSpPr/>
          <p:nvPr/>
        </p:nvGrpSpPr>
        <p:grpSpPr>
          <a:xfrm>
            <a:off x="228600" y="467683"/>
            <a:ext cx="2590800" cy="1250593"/>
            <a:chOff x="228600" y="467683"/>
            <a:chExt cx="2590800" cy="1250593"/>
          </a:xfrm>
        </p:grpSpPr>
        <p:pic>
          <p:nvPicPr>
            <p:cNvPr id="9" name="Picture 8" descr="LinkHDMISide.jpg"/>
            <p:cNvPicPr>
              <a:picLocks noChangeAspect="1"/>
            </p:cNvPicPr>
            <p:nvPr/>
          </p:nvPicPr>
          <p:blipFill>
            <a:blip r:embed="rId4" cstate="print"/>
            <a:stretch>
              <a:fillRect/>
            </a:stretch>
          </p:blipFill>
          <p:spPr>
            <a:xfrm>
              <a:off x="228600" y="467683"/>
              <a:ext cx="2590800" cy="1175911"/>
            </a:xfrm>
            <a:prstGeom prst="rect">
              <a:avLst/>
            </a:prstGeom>
          </p:spPr>
        </p:pic>
        <p:cxnSp>
          <p:nvCxnSpPr>
            <p:cNvPr id="21" name="Straight Arrow Connector 20"/>
            <p:cNvCxnSpPr/>
            <p:nvPr/>
          </p:nvCxnSpPr>
          <p:spPr bwMode="auto">
            <a:xfrm flipV="1">
              <a:off x="727710" y="933416"/>
              <a:ext cx="423144" cy="78486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2" name="Straight Arrow Connector 21"/>
            <p:cNvCxnSpPr/>
            <p:nvPr/>
          </p:nvCxnSpPr>
          <p:spPr bwMode="auto">
            <a:xfrm flipV="1">
              <a:off x="1441875" y="1283292"/>
              <a:ext cx="119055" cy="43498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4" name="Straight Arrow Connector 23"/>
            <p:cNvCxnSpPr/>
            <p:nvPr/>
          </p:nvCxnSpPr>
          <p:spPr bwMode="auto">
            <a:xfrm flipV="1">
              <a:off x="2248796" y="948408"/>
              <a:ext cx="242150" cy="7698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34" name="Group 33"/>
          <p:cNvGrpSpPr/>
          <p:nvPr/>
        </p:nvGrpSpPr>
        <p:grpSpPr>
          <a:xfrm>
            <a:off x="-29453" y="2438400"/>
            <a:ext cx="3180765" cy="1956520"/>
            <a:chOff x="-29453" y="2438400"/>
            <a:chExt cx="3180765" cy="1956520"/>
          </a:xfrm>
        </p:grpSpPr>
        <p:pic>
          <p:nvPicPr>
            <p:cNvPr id="6" name="Picture 5" descr="LinkBack.jpg"/>
            <p:cNvPicPr>
              <a:picLocks noChangeAspect="1"/>
            </p:cNvPicPr>
            <p:nvPr/>
          </p:nvPicPr>
          <p:blipFill>
            <a:blip r:embed="rId5" cstate="print"/>
            <a:stretch>
              <a:fillRect/>
            </a:stretch>
          </p:blipFill>
          <p:spPr>
            <a:xfrm>
              <a:off x="156511" y="2438400"/>
              <a:ext cx="2662889" cy="1219200"/>
            </a:xfrm>
            <a:prstGeom prst="rect">
              <a:avLst/>
            </a:prstGeom>
          </p:spPr>
        </p:pic>
        <p:sp>
          <p:nvSpPr>
            <p:cNvPr id="15" name="TextBox 14"/>
            <p:cNvSpPr txBox="1"/>
            <p:nvPr/>
          </p:nvSpPr>
          <p:spPr>
            <a:xfrm>
              <a:off x="-29453" y="3687034"/>
              <a:ext cx="3180765" cy="707886"/>
            </a:xfrm>
            <a:prstGeom prst="rect">
              <a:avLst/>
            </a:prstGeom>
            <a:noFill/>
          </p:spPr>
          <p:txBody>
            <a:bodyPr wrap="square" rtlCol="0">
              <a:spAutoFit/>
            </a:bodyPr>
            <a:lstStyle/>
            <a:p>
              <a:r>
                <a:rPr lang="en-US" sz="1200" dirty="0" smtClean="0"/>
                <a:t>     TTL </a:t>
              </a:r>
              <a:r>
                <a:rPr lang="en-US" sz="1200" dirty="0"/>
                <a:t>serial </a:t>
              </a:r>
              <a:r>
                <a:rPr lang="en-US" sz="1200" dirty="0" smtClean="0"/>
                <a:t>       USB 2       USB    Power</a:t>
              </a:r>
            </a:p>
            <a:p>
              <a:endParaRPr lang="en-US" sz="1400" dirty="0" smtClean="0"/>
            </a:p>
            <a:p>
              <a:endParaRPr lang="en-US" sz="1400" dirty="0"/>
            </a:p>
          </p:txBody>
        </p:sp>
        <p:cxnSp>
          <p:nvCxnSpPr>
            <p:cNvPr id="37" name="Straight Arrow Connector 36"/>
            <p:cNvCxnSpPr/>
            <p:nvPr/>
          </p:nvCxnSpPr>
          <p:spPr bwMode="auto">
            <a:xfrm flipV="1">
              <a:off x="1746124" y="3024554"/>
              <a:ext cx="0" cy="73630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1" name="Straight Arrow Connector 40"/>
            <p:cNvCxnSpPr/>
            <p:nvPr/>
          </p:nvCxnSpPr>
          <p:spPr bwMode="auto">
            <a:xfrm flipV="1">
              <a:off x="423303" y="2910374"/>
              <a:ext cx="92597" cy="85048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8" name="Straight Arrow Connector 47"/>
            <p:cNvCxnSpPr/>
            <p:nvPr/>
          </p:nvCxnSpPr>
          <p:spPr bwMode="auto">
            <a:xfrm flipV="1">
              <a:off x="1150854" y="3048000"/>
              <a:ext cx="0" cy="71285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51" name="Straight Arrow Connector 50"/>
            <p:cNvCxnSpPr/>
            <p:nvPr/>
          </p:nvCxnSpPr>
          <p:spPr bwMode="auto">
            <a:xfrm flipV="1">
              <a:off x="2248796" y="3048000"/>
              <a:ext cx="132282" cy="71285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39" name="Group 38"/>
          <p:cNvGrpSpPr/>
          <p:nvPr/>
        </p:nvGrpSpPr>
        <p:grpSpPr>
          <a:xfrm>
            <a:off x="180098" y="4440375"/>
            <a:ext cx="2845855" cy="1564000"/>
            <a:chOff x="125945" y="4827364"/>
            <a:chExt cx="2845855" cy="1564000"/>
          </a:xfrm>
        </p:grpSpPr>
        <p:pic>
          <p:nvPicPr>
            <p:cNvPr id="10" name="Picture 9" descr="LinkIRSide.jpg"/>
            <p:cNvPicPr>
              <a:picLocks noChangeAspect="1"/>
            </p:cNvPicPr>
            <p:nvPr/>
          </p:nvPicPr>
          <p:blipFill>
            <a:blip r:embed="rId6" cstate="print"/>
            <a:stretch>
              <a:fillRect/>
            </a:stretch>
          </p:blipFill>
          <p:spPr>
            <a:xfrm>
              <a:off x="125945" y="4827364"/>
              <a:ext cx="2667000" cy="1162539"/>
            </a:xfrm>
            <a:prstGeom prst="rect">
              <a:avLst/>
            </a:prstGeom>
          </p:spPr>
        </p:pic>
        <p:sp>
          <p:nvSpPr>
            <p:cNvPr id="14" name="TextBox 13"/>
            <p:cNvSpPr txBox="1"/>
            <p:nvPr/>
          </p:nvSpPr>
          <p:spPr>
            <a:xfrm>
              <a:off x="228600" y="6114365"/>
              <a:ext cx="2743200" cy="276999"/>
            </a:xfrm>
            <a:prstGeom prst="rect">
              <a:avLst/>
            </a:prstGeom>
            <a:noFill/>
          </p:spPr>
          <p:txBody>
            <a:bodyPr wrap="square" rtlCol="0">
              <a:spAutoFit/>
            </a:bodyPr>
            <a:lstStyle/>
            <a:p>
              <a:r>
                <a:rPr lang="en-US" sz="1200" dirty="0" smtClean="0"/>
                <a:t>power switch              IR Sensor</a:t>
              </a:r>
              <a:endParaRPr lang="en-US" sz="1200" dirty="0"/>
            </a:p>
          </p:txBody>
        </p:sp>
        <p:cxnSp>
          <p:nvCxnSpPr>
            <p:cNvPr id="54" name="Straight Arrow Connector 53"/>
            <p:cNvCxnSpPr/>
            <p:nvPr/>
          </p:nvCxnSpPr>
          <p:spPr bwMode="auto">
            <a:xfrm flipV="1">
              <a:off x="727710" y="5428565"/>
              <a:ext cx="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59" name="Straight Arrow Connector 58"/>
            <p:cNvCxnSpPr/>
            <p:nvPr/>
          </p:nvCxnSpPr>
          <p:spPr bwMode="auto">
            <a:xfrm flipV="1">
              <a:off x="1982096" y="5380303"/>
              <a:ext cx="1" cy="73406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cxnSp>
        <p:nvCxnSpPr>
          <p:cNvPr id="64" name="Straight Arrow Connector 63"/>
          <p:cNvCxnSpPr/>
          <p:nvPr/>
        </p:nvCxnSpPr>
        <p:spPr bwMode="auto">
          <a:xfrm flipV="1">
            <a:off x="3658895" y="4337859"/>
            <a:ext cx="723845" cy="85115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47" name="Group 46"/>
          <p:cNvGrpSpPr/>
          <p:nvPr/>
        </p:nvGrpSpPr>
        <p:grpSpPr>
          <a:xfrm>
            <a:off x="5173265" y="4339378"/>
            <a:ext cx="757175" cy="490568"/>
            <a:chOff x="5565909" y="4339378"/>
            <a:chExt cx="757175" cy="490568"/>
          </a:xfrm>
        </p:grpSpPr>
        <p:cxnSp>
          <p:nvCxnSpPr>
            <p:cNvPr id="62" name="Straight Arrow Connector 61"/>
            <p:cNvCxnSpPr/>
            <p:nvPr/>
          </p:nvCxnSpPr>
          <p:spPr bwMode="auto">
            <a:xfrm flipV="1">
              <a:off x="5979151" y="4339378"/>
              <a:ext cx="343933"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67" name="Straight Arrow Connector 66"/>
            <p:cNvCxnSpPr/>
            <p:nvPr/>
          </p:nvCxnSpPr>
          <p:spPr bwMode="auto">
            <a:xfrm flipH="1" flipV="1">
              <a:off x="5565909" y="4339378"/>
              <a:ext cx="413242"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cxnSp>
        <p:nvCxnSpPr>
          <p:cNvPr id="70" name="Straight Arrow Connector 69"/>
          <p:cNvCxnSpPr/>
          <p:nvPr/>
        </p:nvCxnSpPr>
        <p:spPr bwMode="auto">
          <a:xfrm flipH="1" flipV="1">
            <a:off x="7571840" y="4362903"/>
            <a:ext cx="382516" cy="10174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73" name="Straight Arrow Connector 72"/>
          <p:cNvCxnSpPr/>
          <p:nvPr/>
        </p:nvCxnSpPr>
        <p:spPr bwMode="auto">
          <a:xfrm flipV="1">
            <a:off x="4636555" y="4220309"/>
            <a:ext cx="169487" cy="188389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80" name="TextBox 79"/>
          <p:cNvSpPr txBox="1"/>
          <p:nvPr/>
        </p:nvSpPr>
        <p:spPr>
          <a:xfrm>
            <a:off x="5173264" y="4829946"/>
            <a:ext cx="2027085" cy="461665"/>
          </a:xfrm>
          <a:prstGeom prst="rect">
            <a:avLst/>
          </a:prstGeom>
          <a:noFill/>
        </p:spPr>
        <p:txBody>
          <a:bodyPr wrap="square" rtlCol="0">
            <a:spAutoFit/>
          </a:bodyPr>
          <a:lstStyle/>
          <a:p>
            <a:r>
              <a:rPr lang="en-US" sz="1200" dirty="0" smtClean="0"/>
              <a:t>8 analog             8 digital</a:t>
            </a:r>
          </a:p>
          <a:p>
            <a:r>
              <a:rPr lang="en-US" sz="1200" dirty="0"/>
              <a:t>s</a:t>
            </a:r>
            <a:r>
              <a:rPr lang="en-US" sz="1200" dirty="0" smtClean="0"/>
              <a:t>ensor ports      sensor ports</a:t>
            </a:r>
            <a:endParaRPr lang="en-US" sz="1200" dirty="0"/>
          </a:p>
        </p:txBody>
      </p:sp>
      <p:cxnSp>
        <p:nvCxnSpPr>
          <p:cNvPr id="84" name="Straight Arrow Connector 83"/>
          <p:cNvCxnSpPr/>
          <p:nvPr/>
        </p:nvCxnSpPr>
        <p:spPr bwMode="auto">
          <a:xfrm flipH="1" flipV="1">
            <a:off x="7081296" y="4220309"/>
            <a:ext cx="260360" cy="205061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61" name="Group 60"/>
          <p:cNvGrpSpPr/>
          <p:nvPr/>
        </p:nvGrpSpPr>
        <p:grpSpPr>
          <a:xfrm>
            <a:off x="6021936" y="4362903"/>
            <a:ext cx="757175" cy="490568"/>
            <a:chOff x="5565909" y="4339378"/>
            <a:chExt cx="757175" cy="490568"/>
          </a:xfrm>
        </p:grpSpPr>
        <p:cxnSp>
          <p:nvCxnSpPr>
            <p:cNvPr id="63" name="Straight Arrow Connector 62"/>
            <p:cNvCxnSpPr/>
            <p:nvPr/>
          </p:nvCxnSpPr>
          <p:spPr bwMode="auto">
            <a:xfrm flipV="1">
              <a:off x="5979151" y="4339378"/>
              <a:ext cx="343933"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65" name="Straight Arrow Connector 64"/>
            <p:cNvCxnSpPr/>
            <p:nvPr/>
          </p:nvCxnSpPr>
          <p:spPr bwMode="auto">
            <a:xfrm flipH="1" flipV="1">
              <a:off x="5565909" y="4339378"/>
              <a:ext cx="413242"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sp>
        <p:nvSpPr>
          <p:cNvPr id="66" name="TextBox 65"/>
          <p:cNvSpPr txBox="1"/>
          <p:nvPr/>
        </p:nvSpPr>
        <p:spPr>
          <a:xfrm>
            <a:off x="7571840" y="5314789"/>
            <a:ext cx="1195913" cy="461665"/>
          </a:xfrm>
          <a:prstGeom prst="rect">
            <a:avLst/>
          </a:prstGeom>
          <a:noFill/>
        </p:spPr>
        <p:txBody>
          <a:bodyPr wrap="square" rtlCol="0">
            <a:spAutoFit/>
          </a:bodyPr>
          <a:lstStyle/>
          <a:p>
            <a:r>
              <a:rPr lang="en-US" sz="1200" dirty="0" smtClean="0"/>
              <a:t> 2 servo</a:t>
            </a:r>
          </a:p>
          <a:p>
            <a:r>
              <a:rPr lang="en-US" sz="1200" dirty="0"/>
              <a:t>m</a:t>
            </a:r>
            <a:r>
              <a:rPr lang="en-US" sz="1200" dirty="0" smtClean="0"/>
              <a:t>otor ports</a:t>
            </a:r>
            <a:endParaRPr lang="en-US" sz="1200" dirty="0"/>
          </a:p>
        </p:txBody>
      </p:sp>
      <p:sp>
        <p:nvSpPr>
          <p:cNvPr id="75" name="TextBox 74"/>
          <p:cNvSpPr txBox="1"/>
          <p:nvPr/>
        </p:nvSpPr>
        <p:spPr>
          <a:xfrm>
            <a:off x="4038598" y="6104203"/>
            <a:ext cx="1195913" cy="276999"/>
          </a:xfrm>
          <a:prstGeom prst="rect">
            <a:avLst/>
          </a:prstGeom>
          <a:noFill/>
        </p:spPr>
        <p:txBody>
          <a:bodyPr wrap="square" rtlCol="0">
            <a:spAutoFit/>
          </a:bodyPr>
          <a:lstStyle/>
          <a:p>
            <a:r>
              <a:rPr lang="en-US" sz="1200" dirty="0" smtClean="0"/>
              <a:t> 2 motor ports</a:t>
            </a:r>
            <a:endParaRPr lang="en-US" sz="1200" dirty="0"/>
          </a:p>
        </p:txBody>
      </p:sp>
      <p:sp>
        <p:nvSpPr>
          <p:cNvPr id="76" name="TextBox 75"/>
          <p:cNvSpPr txBox="1"/>
          <p:nvPr/>
        </p:nvSpPr>
        <p:spPr>
          <a:xfrm>
            <a:off x="6743699" y="6256603"/>
            <a:ext cx="1195913" cy="276999"/>
          </a:xfrm>
          <a:prstGeom prst="rect">
            <a:avLst/>
          </a:prstGeom>
          <a:noFill/>
        </p:spPr>
        <p:txBody>
          <a:bodyPr wrap="square" rtlCol="0">
            <a:spAutoFit/>
          </a:bodyPr>
          <a:lstStyle/>
          <a:p>
            <a:r>
              <a:rPr lang="en-US" sz="1200" dirty="0" smtClean="0"/>
              <a:t> 2 motor ports</a:t>
            </a:r>
            <a:endParaRPr lang="en-US" sz="1200" dirty="0"/>
          </a:p>
        </p:txBody>
      </p:sp>
      <p:sp>
        <p:nvSpPr>
          <p:cNvPr id="42" name="Frame 41"/>
          <p:cNvSpPr/>
          <p:nvPr/>
        </p:nvSpPr>
        <p:spPr>
          <a:xfrm>
            <a:off x="4314366" y="1065055"/>
            <a:ext cx="3359070" cy="2430511"/>
          </a:xfrm>
          <a:prstGeom prst="frame">
            <a:avLst>
              <a:gd name="adj1" fmla="val 310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2894946" y="46587"/>
            <a:ext cx="798215" cy="584776"/>
          </a:xfrm>
          <a:prstGeom prst="rect">
            <a:avLst/>
          </a:prstGeom>
          <a:noFill/>
        </p:spPr>
        <p:txBody>
          <a:bodyPr wrap="none" rtlCol="0">
            <a:spAutoFit/>
          </a:bodyPr>
          <a:lstStyle/>
          <a:p>
            <a:r>
              <a:rPr lang="en-US" sz="3200" dirty="0" smtClean="0"/>
              <a:t>KEY</a:t>
            </a:r>
            <a:endParaRPr lang="en-US" sz="3200" dirty="0"/>
          </a:p>
        </p:txBody>
      </p:sp>
      <p:pic>
        <p:nvPicPr>
          <p:cNvPr id="43" name="Picture 42" descr="teacher's resourc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95009" y="0"/>
            <a:ext cx="1674494" cy="1686928"/>
          </a:xfrm>
          <a:prstGeom prst="rect">
            <a:avLst/>
          </a:prstGeom>
        </p:spPr>
      </p:pic>
    </p:spTree>
    <p:extLst>
      <p:ext uri="{BB962C8B-B14F-4D97-AF65-F5344CB8AC3E}">
        <p14:creationId xmlns:p14="http://schemas.microsoft.com/office/powerpoint/2010/main" val="2583157440"/>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17295" y="745088"/>
            <a:ext cx="4844662" cy="2019464"/>
            <a:chOff x="156511" y="2438400"/>
            <a:chExt cx="2662889" cy="1322457"/>
          </a:xfrm>
        </p:grpSpPr>
        <p:pic>
          <p:nvPicPr>
            <p:cNvPr id="6" name="Picture 5" descr="LinkBack.jpg"/>
            <p:cNvPicPr>
              <a:picLocks noChangeAspect="1"/>
            </p:cNvPicPr>
            <p:nvPr/>
          </p:nvPicPr>
          <p:blipFill>
            <a:blip r:embed="rId3" cstate="print"/>
            <a:stretch>
              <a:fillRect/>
            </a:stretch>
          </p:blipFill>
          <p:spPr>
            <a:xfrm>
              <a:off x="156511" y="2438400"/>
              <a:ext cx="2662889" cy="1219200"/>
            </a:xfrm>
            <a:prstGeom prst="rect">
              <a:avLst/>
            </a:prstGeom>
            <a:ln w="53975">
              <a:solidFill>
                <a:schemeClr val="tx1"/>
              </a:solidFill>
            </a:ln>
          </p:spPr>
        </p:pic>
        <p:cxnSp>
          <p:nvCxnSpPr>
            <p:cNvPr id="41" name="Straight Arrow Connector 40"/>
            <p:cNvCxnSpPr/>
            <p:nvPr/>
          </p:nvCxnSpPr>
          <p:spPr bwMode="auto">
            <a:xfrm flipV="1">
              <a:off x="423303" y="2910374"/>
              <a:ext cx="92597" cy="85048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grpSp>
      <p:cxnSp>
        <p:nvCxnSpPr>
          <p:cNvPr id="4" name="Straight Connector 3"/>
          <p:cNvCxnSpPr/>
          <p:nvPr/>
        </p:nvCxnSpPr>
        <p:spPr>
          <a:xfrm>
            <a:off x="1057720" y="1281134"/>
            <a:ext cx="0" cy="207160"/>
          </a:xfrm>
          <a:prstGeom prst="line">
            <a:avLst/>
          </a:prstGeom>
          <a:ln w="38100">
            <a:solidFill>
              <a:srgbClr val="FF0000">
                <a:alpha val="61000"/>
              </a:srgb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23" y="2663410"/>
            <a:ext cx="4978698" cy="1477328"/>
          </a:xfrm>
          <a:prstGeom prst="rect">
            <a:avLst/>
          </a:prstGeom>
          <a:noFill/>
        </p:spPr>
        <p:txBody>
          <a:bodyPr wrap="square" rtlCol="0">
            <a:spAutoFit/>
          </a:bodyPr>
          <a:lstStyle/>
          <a:p>
            <a:r>
              <a:rPr lang="en-US" dirty="0" smtClean="0"/>
              <a:t>We use the serial cable to plug into the Link TTL Serial plug</a:t>
            </a:r>
          </a:p>
          <a:p>
            <a:endParaRPr lang="en-US" dirty="0" smtClean="0"/>
          </a:p>
          <a:p>
            <a:r>
              <a:rPr lang="en-US" dirty="0" smtClean="0"/>
              <a:t>NOTICE the red mark on the plug (left side) this corresponds to the red wire in the serial cable</a:t>
            </a:r>
            <a:endParaRPr lang="en-US" dirty="0"/>
          </a:p>
        </p:txBody>
      </p:sp>
      <p:pic>
        <p:nvPicPr>
          <p:cNvPr id="44" name="Picture 4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7" name="Group 16"/>
          <p:cNvGrpSpPr/>
          <p:nvPr/>
        </p:nvGrpSpPr>
        <p:grpSpPr>
          <a:xfrm>
            <a:off x="5911502" y="3702268"/>
            <a:ext cx="3124331" cy="2057473"/>
            <a:chOff x="2787171" y="4731005"/>
            <a:chExt cx="3124331" cy="2057473"/>
          </a:xfrm>
        </p:grpSpPr>
        <p:pic>
          <p:nvPicPr>
            <p:cNvPr id="13" name="Picture 12" descr="IMG_4800.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6200000">
              <a:off x="3358655" y="4235631"/>
              <a:ext cx="1981363" cy="3124331"/>
            </a:xfrm>
            <a:prstGeom prst="rect">
              <a:avLst/>
            </a:prstGeom>
          </p:spPr>
        </p:pic>
        <p:sp>
          <p:nvSpPr>
            <p:cNvPr id="15" name="TextBox 14"/>
            <p:cNvSpPr txBox="1"/>
            <p:nvPr/>
          </p:nvSpPr>
          <p:spPr>
            <a:xfrm>
              <a:off x="3483964" y="4731005"/>
              <a:ext cx="516975" cy="584776"/>
            </a:xfrm>
            <a:prstGeom prst="rect">
              <a:avLst/>
            </a:prstGeom>
            <a:noFill/>
          </p:spPr>
          <p:txBody>
            <a:bodyPr wrap="square" rtlCol="0">
              <a:spAutoFit/>
            </a:bodyPr>
            <a:lstStyle/>
            <a:p>
              <a:r>
                <a:rPr lang="en-US" sz="3200" dirty="0">
                  <a:solidFill>
                    <a:srgbClr val="FF0000"/>
                  </a:solidFill>
                </a:rPr>
                <a:t>3</a:t>
              </a:r>
            </a:p>
          </p:txBody>
        </p:sp>
      </p:grpSp>
      <p:sp>
        <p:nvSpPr>
          <p:cNvPr id="55" name="TextBox 54"/>
          <p:cNvSpPr txBox="1"/>
          <p:nvPr/>
        </p:nvSpPr>
        <p:spPr>
          <a:xfrm>
            <a:off x="1613762" y="160312"/>
            <a:ext cx="516975" cy="584776"/>
          </a:xfrm>
          <a:prstGeom prst="rect">
            <a:avLst/>
          </a:prstGeom>
          <a:noFill/>
        </p:spPr>
        <p:txBody>
          <a:bodyPr wrap="square" rtlCol="0">
            <a:spAutoFit/>
          </a:bodyPr>
          <a:lstStyle/>
          <a:p>
            <a:r>
              <a:rPr lang="en-US" sz="3200" dirty="0" smtClean="0">
                <a:solidFill>
                  <a:srgbClr val="FF0000"/>
                </a:solidFill>
              </a:rPr>
              <a:t>1</a:t>
            </a:r>
            <a:endParaRPr lang="en-US" sz="3200" dirty="0">
              <a:solidFill>
                <a:srgbClr val="FF0000"/>
              </a:solidFill>
            </a:endParaRPr>
          </a:p>
        </p:txBody>
      </p:sp>
      <p:grpSp>
        <p:nvGrpSpPr>
          <p:cNvPr id="16" name="Group 15"/>
          <p:cNvGrpSpPr/>
          <p:nvPr/>
        </p:nvGrpSpPr>
        <p:grpSpPr>
          <a:xfrm>
            <a:off x="6200290" y="420683"/>
            <a:ext cx="2674787" cy="2900273"/>
            <a:chOff x="6181228" y="1465818"/>
            <a:chExt cx="2674787" cy="2900273"/>
          </a:xfrm>
        </p:grpSpPr>
        <p:pic>
          <p:nvPicPr>
            <p:cNvPr id="12" name="Picture 11" descr="IMG_4799.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a:off x="6171094" y="1681169"/>
              <a:ext cx="2695056" cy="2674787"/>
            </a:xfrm>
            <a:prstGeom prst="rect">
              <a:avLst/>
            </a:prstGeom>
          </p:spPr>
        </p:pic>
        <p:sp>
          <p:nvSpPr>
            <p:cNvPr id="56" name="TextBox 55"/>
            <p:cNvSpPr txBox="1"/>
            <p:nvPr/>
          </p:nvSpPr>
          <p:spPr>
            <a:xfrm>
              <a:off x="6665844" y="1465818"/>
              <a:ext cx="516975" cy="584776"/>
            </a:xfrm>
            <a:prstGeom prst="rect">
              <a:avLst/>
            </a:prstGeom>
            <a:noFill/>
          </p:spPr>
          <p:txBody>
            <a:bodyPr wrap="square" rtlCol="0">
              <a:spAutoFit/>
            </a:bodyPr>
            <a:lstStyle/>
            <a:p>
              <a:r>
                <a:rPr lang="en-US" sz="3200" dirty="0">
                  <a:solidFill>
                    <a:srgbClr val="FF0000"/>
                  </a:solidFill>
                </a:rPr>
                <a:t>2</a:t>
              </a:r>
            </a:p>
          </p:txBody>
        </p:sp>
      </p:grpSp>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Link</a:t>
            </a:r>
            <a:endParaRPr lang="en-US" sz="3200" dirty="0"/>
          </a:p>
        </p:txBody>
      </p:sp>
      <p:grpSp>
        <p:nvGrpSpPr>
          <p:cNvPr id="18" name="Group 17"/>
          <p:cNvGrpSpPr/>
          <p:nvPr/>
        </p:nvGrpSpPr>
        <p:grpSpPr>
          <a:xfrm>
            <a:off x="213523" y="4200564"/>
            <a:ext cx="6608303" cy="2019718"/>
            <a:chOff x="213523" y="4435687"/>
            <a:chExt cx="7620447" cy="2019718"/>
          </a:xfrm>
        </p:grpSpPr>
        <p:pic>
          <p:nvPicPr>
            <p:cNvPr id="58" name="Picture 6" descr="create cable2.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5191" y="4435687"/>
              <a:ext cx="2873868" cy="1743577"/>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2855272" y="4890854"/>
              <a:ext cx="4978698" cy="369332"/>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558986" y="5681930"/>
            <a:ext cx="4978698" cy="369332"/>
          </a:xfrm>
          <a:prstGeom prst="rect">
            <a:avLst/>
          </a:prstGeom>
          <a:noFill/>
        </p:spPr>
        <p:txBody>
          <a:bodyPr wrap="square" rtlCol="0">
            <a:spAutoFit/>
          </a:bodyPr>
          <a:lstStyle/>
          <a:p>
            <a:r>
              <a:rPr lang="en-US" dirty="0" smtClean="0"/>
              <a:t>Power connector</a:t>
            </a:r>
            <a:endParaRPr lang="en-US" dirty="0"/>
          </a:p>
        </p:txBody>
      </p:sp>
      <p:cxnSp>
        <p:nvCxnSpPr>
          <p:cNvPr id="69" name="Straight Arrow Connector 68"/>
          <p:cNvCxnSpPr/>
          <p:nvPr/>
        </p:nvCxnSpPr>
        <p:spPr bwMode="auto">
          <a:xfrm flipV="1">
            <a:off x="4708970" y="1488295"/>
            <a:ext cx="1820652" cy="221397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cxnSp>
        <p:nvCxnSpPr>
          <p:cNvPr id="71" name="Straight Arrow Connector 70"/>
          <p:cNvCxnSpPr/>
          <p:nvPr/>
        </p:nvCxnSpPr>
        <p:spPr bwMode="auto">
          <a:xfrm flipV="1">
            <a:off x="4708970" y="2606875"/>
            <a:ext cx="1899325" cy="109539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72" name="TextBox 71"/>
          <p:cNvSpPr txBox="1"/>
          <p:nvPr/>
        </p:nvSpPr>
        <p:spPr>
          <a:xfrm>
            <a:off x="5877786" y="5716741"/>
            <a:ext cx="4978698" cy="369332"/>
          </a:xfrm>
          <a:prstGeom prst="rect">
            <a:avLst/>
          </a:prstGeom>
          <a:noFill/>
        </p:spPr>
        <p:txBody>
          <a:bodyPr wrap="square" rtlCol="0">
            <a:spAutoFit/>
          </a:bodyPr>
          <a:lstStyle/>
          <a:p>
            <a:r>
              <a:rPr lang="en-US" dirty="0" smtClean="0"/>
              <a:t>Correctly plugged in</a:t>
            </a:r>
            <a:endParaRPr lang="en-US" dirty="0"/>
          </a:p>
        </p:txBody>
      </p:sp>
    </p:spTree>
    <p:extLst>
      <p:ext uri="{BB962C8B-B14F-4D97-AF65-F5344CB8AC3E}">
        <p14:creationId xmlns:p14="http://schemas.microsoft.com/office/powerpoint/2010/main" val="1717601899"/>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7930" y="988945"/>
            <a:ext cx="4978698" cy="369332"/>
          </a:xfrm>
          <a:prstGeom prst="rect">
            <a:avLst/>
          </a:prstGeom>
          <a:noFill/>
        </p:spPr>
        <p:txBody>
          <a:bodyPr wrap="square" rtlCol="0">
            <a:spAutoFit/>
          </a:bodyPr>
          <a:lstStyle/>
          <a:p>
            <a:r>
              <a:rPr lang="en-US" dirty="0" smtClean="0"/>
              <a:t>We use the Create connector (round) end</a:t>
            </a:r>
          </a:p>
        </p:txBody>
      </p:sp>
      <p:pic>
        <p:nvPicPr>
          <p:cNvPr id="44" name="Picture 43"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658717" cy="1671034"/>
          </a:xfrm>
          <a:prstGeom prst="rect">
            <a:avLst/>
          </a:prstGeom>
        </p:spPr>
      </p:pic>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a:t>
            </a:r>
            <a:r>
              <a:rPr lang="en-US" sz="3200" i="1" dirty="0" smtClean="0"/>
              <a:t>Create</a:t>
            </a:r>
            <a:endParaRPr lang="en-US" sz="3200" i="1" dirty="0"/>
          </a:p>
        </p:txBody>
      </p:sp>
      <p:grpSp>
        <p:nvGrpSpPr>
          <p:cNvPr id="2" name="Group 1"/>
          <p:cNvGrpSpPr/>
          <p:nvPr/>
        </p:nvGrpSpPr>
        <p:grpSpPr>
          <a:xfrm>
            <a:off x="483795" y="1488295"/>
            <a:ext cx="5023116" cy="1928062"/>
            <a:chOff x="483794" y="1488295"/>
            <a:chExt cx="7136643" cy="2337150"/>
          </a:xfrm>
        </p:grpSpPr>
        <p:grpSp>
          <p:nvGrpSpPr>
            <p:cNvPr id="18" name="Group 17"/>
            <p:cNvGrpSpPr/>
            <p:nvPr/>
          </p:nvGrpSpPr>
          <p:grpSpPr>
            <a:xfrm>
              <a:off x="483794" y="1488295"/>
              <a:ext cx="6911683" cy="2337150"/>
              <a:chOff x="213523" y="4118255"/>
              <a:chExt cx="7970293" cy="2337150"/>
            </a:xfrm>
          </p:grpSpPr>
          <p:pic>
            <p:nvPicPr>
              <p:cNvPr id="58" name="Picture 6" descr="create cable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3205118" y="4706187"/>
                <a:ext cx="4978698" cy="447695"/>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641739" y="3094030"/>
              <a:ext cx="4978698" cy="369332"/>
            </a:xfrm>
            <a:prstGeom prst="rect">
              <a:avLst/>
            </a:prstGeom>
            <a:noFill/>
          </p:spPr>
          <p:txBody>
            <a:bodyPr wrap="square" rtlCol="0">
              <a:spAutoFit/>
            </a:bodyPr>
            <a:lstStyle/>
            <a:p>
              <a:r>
                <a:rPr lang="en-US" dirty="0" smtClean="0"/>
                <a:t>Power connector</a:t>
              </a:r>
              <a:endParaRPr lang="en-US" dirty="0"/>
            </a:p>
          </p:txBody>
        </p:sp>
      </p:grpSp>
      <p:sp>
        <p:nvSpPr>
          <p:cNvPr id="72" name="TextBox 71"/>
          <p:cNvSpPr txBox="1"/>
          <p:nvPr/>
        </p:nvSpPr>
        <p:spPr>
          <a:xfrm>
            <a:off x="5348573" y="3125480"/>
            <a:ext cx="4978698" cy="646331"/>
          </a:xfrm>
          <a:prstGeom prst="rect">
            <a:avLst/>
          </a:prstGeom>
          <a:noFill/>
        </p:spPr>
        <p:txBody>
          <a:bodyPr wrap="square" rtlCol="0">
            <a:spAutoFit/>
          </a:bodyPr>
          <a:lstStyle/>
          <a:p>
            <a:r>
              <a:rPr lang="en-US" dirty="0" smtClean="0"/>
              <a:t>Receptacle may have a cover that </a:t>
            </a:r>
          </a:p>
          <a:p>
            <a:r>
              <a:rPr lang="en-US" dirty="0"/>
              <a:t>y</a:t>
            </a:r>
            <a:r>
              <a:rPr lang="en-US" dirty="0" smtClean="0"/>
              <a:t>ou can pop off to access</a:t>
            </a:r>
            <a:endParaRPr lang="en-US" dirty="0"/>
          </a:p>
        </p:txBody>
      </p:sp>
      <p:sp>
        <p:nvSpPr>
          <p:cNvPr id="3" name="Oval 2"/>
          <p:cNvSpPr/>
          <p:nvPr/>
        </p:nvSpPr>
        <p:spPr>
          <a:xfrm>
            <a:off x="506262" y="2393142"/>
            <a:ext cx="943506" cy="83965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IMG_4798.JPG"/>
          <p:cNvPicPr>
            <a:picLocks noChangeAspect="1"/>
          </p:cNvPicPr>
          <p:nvPr/>
        </p:nvPicPr>
        <p:blipFill rotWithShape="1">
          <a:blip r:embed="rId5" cstate="print">
            <a:extLst>
              <a:ext uri="{28A0092B-C50C-407E-A947-70E740481C1C}">
                <a14:useLocalDpi xmlns:a14="http://schemas.microsoft.com/office/drawing/2010/main"/>
              </a:ext>
            </a:extLst>
          </a:blip>
          <a:srcRect b="-941"/>
          <a:stretch/>
        </p:blipFill>
        <p:spPr>
          <a:xfrm>
            <a:off x="6063769" y="3839586"/>
            <a:ext cx="1442614" cy="2634045"/>
          </a:xfrm>
          <a:prstGeom prst="rect">
            <a:avLst/>
          </a:prstGeom>
        </p:spPr>
      </p:pic>
      <p:pic>
        <p:nvPicPr>
          <p:cNvPr id="9" name="Picture 8" descr="IMG_480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48573" y="841593"/>
            <a:ext cx="2562399" cy="2270079"/>
          </a:xfrm>
          <a:prstGeom prst="rect">
            <a:avLst/>
          </a:prstGeom>
        </p:spPr>
      </p:pic>
      <p:sp>
        <p:nvSpPr>
          <p:cNvPr id="29" name="Oval 28"/>
          <p:cNvSpPr/>
          <p:nvPr/>
        </p:nvSpPr>
        <p:spPr>
          <a:xfrm>
            <a:off x="7305067" y="2278002"/>
            <a:ext cx="605905" cy="560169"/>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725228" y="4012490"/>
            <a:ext cx="4623344" cy="2102122"/>
            <a:chOff x="674025" y="4012490"/>
            <a:chExt cx="5116329" cy="2326270"/>
          </a:xfrm>
        </p:grpSpPr>
        <p:pic>
          <p:nvPicPr>
            <p:cNvPr id="5" name="Picture 4" descr="IMG_4797.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74025" y="4012490"/>
              <a:ext cx="1977992" cy="2326270"/>
            </a:xfrm>
            <a:prstGeom prst="rect">
              <a:avLst/>
            </a:prstGeom>
          </p:spPr>
        </p:pic>
        <p:grpSp>
          <p:nvGrpSpPr>
            <p:cNvPr id="21" name="Group 20"/>
            <p:cNvGrpSpPr/>
            <p:nvPr/>
          </p:nvGrpSpPr>
          <p:grpSpPr>
            <a:xfrm>
              <a:off x="2734179" y="4703776"/>
              <a:ext cx="1439228" cy="1136210"/>
              <a:chOff x="2932585" y="4314228"/>
              <a:chExt cx="1877533" cy="1608207"/>
            </a:xfrm>
          </p:grpSpPr>
          <p:grpSp>
            <p:nvGrpSpPr>
              <p:cNvPr id="14" name="Group 13"/>
              <p:cNvGrpSpPr/>
              <p:nvPr/>
            </p:nvGrpSpPr>
            <p:grpSpPr>
              <a:xfrm>
                <a:off x="3404607" y="4764919"/>
                <a:ext cx="866059" cy="685519"/>
                <a:chOff x="3404607" y="4764919"/>
                <a:chExt cx="866059" cy="685519"/>
              </a:xfrm>
            </p:grpSpPr>
            <p:sp>
              <p:nvSpPr>
                <p:cNvPr id="10" name="Oval 9"/>
                <p:cNvSpPr/>
                <p:nvPr/>
              </p:nvSpPr>
              <p:spPr>
                <a:xfrm>
                  <a:off x="3416532" y="4764919"/>
                  <a:ext cx="696793" cy="685519"/>
                </a:xfrm>
                <a:prstGeom prst="ellipse">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34656" y="501605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404607" y="526466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404607" y="4798633"/>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5400000">
                  <a:off x="3649304" y="5023547"/>
                  <a:ext cx="228355"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val 18"/>
              <p:cNvSpPr/>
              <p:nvPr/>
            </p:nvSpPr>
            <p:spPr>
              <a:xfrm>
                <a:off x="3522612" y="5008255"/>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522612" y="512785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17929" y="483762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739050" y="527590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5155" y="504138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85155" y="4865598"/>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85155" y="5221432"/>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113325" y="4737494"/>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2932585" y="4314228"/>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2971926" y="5236916"/>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TextBox 48"/>
            <p:cNvSpPr txBox="1"/>
            <p:nvPr/>
          </p:nvSpPr>
          <p:spPr>
            <a:xfrm>
              <a:off x="2652016" y="4012490"/>
              <a:ext cx="3138338" cy="1021784"/>
            </a:xfrm>
            <a:prstGeom prst="rect">
              <a:avLst/>
            </a:prstGeom>
            <a:noFill/>
          </p:spPr>
          <p:txBody>
            <a:bodyPr wrap="square" rtlCol="0">
              <a:spAutoFit/>
            </a:bodyPr>
            <a:lstStyle/>
            <a:p>
              <a:r>
                <a:rPr lang="en-US" dirty="0" smtClean="0"/>
                <a:t>The plug is keyed, make sure you line it up correctly before plugging it </a:t>
              </a:r>
              <a:r>
                <a:rPr lang="en-US" dirty="0" smtClean="0"/>
                <a:t>in</a:t>
              </a:r>
              <a:endParaRPr lang="en-US" dirty="0"/>
            </a:p>
          </p:txBody>
        </p:sp>
      </p:grpSp>
      <p:cxnSp>
        <p:nvCxnSpPr>
          <p:cNvPr id="51" name="Straight Arrow Connector 50"/>
          <p:cNvCxnSpPr>
            <a:stCxn id="45" idx="5"/>
          </p:cNvCxnSpPr>
          <p:nvPr/>
        </p:nvCxnSpPr>
        <p:spPr bwMode="auto">
          <a:xfrm>
            <a:off x="3816742" y="5280957"/>
            <a:ext cx="2584266" cy="20618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944395563"/>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2"/>
            <a:ext cx="8229600" cy="1143000"/>
          </a:xfrm>
        </p:spPr>
        <p:txBody>
          <a:bodyPr>
            <a:normAutofit/>
          </a:bodyPr>
          <a:lstStyle/>
          <a:p>
            <a:r>
              <a:rPr lang="en-US" dirty="0" smtClean="0"/>
              <a:t>Know your </a:t>
            </a:r>
            <a:r>
              <a:rPr lang="en-US" i="1" dirty="0" smtClean="0"/>
              <a:t>Create</a:t>
            </a:r>
            <a:endParaRPr lang="en-US" i="1" dirty="0"/>
          </a:p>
        </p:txBody>
      </p:sp>
      <p:sp>
        <p:nvSpPr>
          <p:cNvPr id="3" name="Content Placeholder 2"/>
          <p:cNvSpPr>
            <a:spLocks noGrp="1"/>
          </p:cNvSpPr>
          <p:nvPr>
            <p:ph idx="1"/>
          </p:nvPr>
        </p:nvSpPr>
        <p:spPr>
          <a:xfrm>
            <a:off x="457200" y="1044548"/>
            <a:ext cx="8229600" cy="4525963"/>
          </a:xfrm>
        </p:spPr>
        <p:txBody>
          <a:bodyPr>
            <a:normAutofit/>
          </a:bodyPr>
          <a:lstStyle/>
          <a:p>
            <a:pPr marL="0" indent="0">
              <a:buNone/>
            </a:pPr>
            <a:endParaRPr lang="en-US" dirty="0" smtClean="0"/>
          </a:p>
          <a:p>
            <a:pPr marL="0" indent="0">
              <a:buNone/>
            </a:pPr>
            <a:r>
              <a:rPr lang="en-US" dirty="0" smtClean="0"/>
              <a:t>Have a show and tell describing, explaining and pointing out:</a:t>
            </a:r>
          </a:p>
          <a:p>
            <a:r>
              <a:rPr lang="en-US" dirty="0"/>
              <a:t>	</a:t>
            </a:r>
            <a:r>
              <a:rPr lang="en-US" dirty="0" smtClean="0"/>
              <a:t>The serial cable</a:t>
            </a:r>
          </a:p>
          <a:p>
            <a:r>
              <a:rPr lang="en-US" dirty="0" smtClean="0"/>
              <a:t>The serial port on the Create</a:t>
            </a:r>
          </a:p>
          <a:p>
            <a:r>
              <a:rPr lang="en-US" dirty="0" smtClean="0"/>
              <a:t>The serial port on the Link</a:t>
            </a:r>
          </a:p>
          <a:p>
            <a:r>
              <a:rPr lang="en-US" dirty="0" smtClean="0"/>
              <a:t>The correct orientation for the serial cable to be plugged into the Link</a:t>
            </a: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5071558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 Demobot-0405.bmp"/>
          <p:cNvPicPr>
            <a:picLocks noChangeAspect="1"/>
          </p:cNvPicPr>
          <p:nvPr/>
        </p:nvPicPr>
        <p:blipFill rotWithShape="1">
          <a:blip r:embed="rId2" cstate="print">
            <a:extLst>
              <a:ext uri="{28A0092B-C50C-407E-A947-70E740481C1C}">
                <a14:useLocalDpi xmlns:a14="http://schemas.microsoft.com/office/drawing/2010/main"/>
              </a:ext>
            </a:extLst>
          </a:blip>
          <a:srcRect t="-1" b="-1291"/>
          <a:stretch/>
        </p:blipFill>
        <p:spPr>
          <a:xfrm>
            <a:off x="1489550" y="95794"/>
            <a:ext cx="5605816" cy="3979817"/>
          </a:xfrm>
          <a:prstGeom prst="rect">
            <a:avLst/>
          </a:prstGeom>
        </p:spPr>
      </p:pic>
      <p:sp>
        <p:nvSpPr>
          <p:cNvPr id="6" name="Rounded Rectangle 5"/>
          <p:cNvSpPr/>
          <p:nvPr/>
        </p:nvSpPr>
        <p:spPr>
          <a:xfrm>
            <a:off x="232975" y="4297679"/>
            <a:ext cx="8675893" cy="1493520"/>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CAREFULLY turn the chassis/KIPR Link upside down. REMEMBER it is NOT attached and will fall. You can hold it with your hand until we attach it in the next step or CAREFULLY set it upside down on the table.</a:t>
            </a:r>
            <a:endParaRPr lang="en-US" sz="2400" dirty="0">
              <a:solidFill>
                <a:schemeClr val="tx1"/>
              </a:solidFill>
            </a:endParaRPr>
          </a:p>
        </p:txBody>
      </p:sp>
    </p:spTree>
    <p:extLst>
      <p:ext uri="{BB962C8B-B14F-4D97-AF65-F5344CB8AC3E}">
        <p14:creationId xmlns:p14="http://schemas.microsoft.com/office/powerpoint/2010/main" val="3770165327"/>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23"/>
            <a:ext cx="8229600" cy="650596"/>
          </a:xfrm>
        </p:spPr>
        <p:txBody>
          <a:bodyPr>
            <a:normAutofit/>
          </a:bodyPr>
          <a:lstStyle/>
          <a:p>
            <a:r>
              <a:rPr lang="en-US" sz="3600" dirty="0" smtClean="0"/>
              <a:t>Moving the </a:t>
            </a:r>
            <a:r>
              <a:rPr lang="en-US" sz="3600" i="1" dirty="0" smtClean="0"/>
              <a:t>Create</a:t>
            </a:r>
            <a:endParaRPr lang="en-US" sz="3600" i="1" dirty="0"/>
          </a:p>
        </p:txBody>
      </p:sp>
      <p:sp>
        <p:nvSpPr>
          <p:cNvPr id="4" name="Rectangle 3"/>
          <p:cNvSpPr/>
          <p:nvPr/>
        </p:nvSpPr>
        <p:spPr>
          <a:xfrm>
            <a:off x="366489" y="661388"/>
            <a:ext cx="8549114" cy="3139321"/>
          </a:xfrm>
          <a:prstGeom prst="rect">
            <a:avLst/>
          </a:prstGeom>
        </p:spPr>
        <p:txBody>
          <a:bodyPr wrap="square">
            <a:spAutoFit/>
          </a:bodyPr>
          <a:lstStyle/>
          <a:p>
            <a:pPr lvl="0"/>
            <a:endParaRPr lang="en-US" b="1" dirty="0" smtClean="0"/>
          </a:p>
          <a:p>
            <a:pPr lvl="0"/>
            <a:r>
              <a:rPr lang="en-US" b="1" dirty="0" smtClean="0"/>
              <a:t>Goals</a:t>
            </a:r>
          </a:p>
          <a:p>
            <a:pPr marL="285750" lvl="0" indent="-285750">
              <a:buFont typeface="Arial"/>
              <a:buChar char="•"/>
            </a:pPr>
            <a:r>
              <a:rPr lang="en-US" dirty="0" smtClean="0"/>
              <a:t>To reinforce the concept of a function</a:t>
            </a:r>
          </a:p>
          <a:p>
            <a:pPr marL="285750" lvl="0" indent="-285750">
              <a:buFont typeface="Arial"/>
              <a:buChar char="•"/>
            </a:pPr>
            <a:r>
              <a:rPr lang="en-US" dirty="0" smtClean="0"/>
              <a:t>To learn and use the functions for connecting to and moving the Create</a:t>
            </a:r>
            <a:endParaRPr lang="en-US" dirty="0"/>
          </a:p>
          <a:p>
            <a:pPr lvl="0"/>
            <a:r>
              <a:rPr lang="en-US" b="1" dirty="0" smtClean="0"/>
              <a:t>Preparation</a:t>
            </a:r>
          </a:p>
          <a:p>
            <a:pPr marL="285750" lvl="0" indent="-285750">
              <a:buFont typeface="Arial"/>
              <a:buChar char="•"/>
            </a:pPr>
            <a:r>
              <a:rPr lang="en-US" dirty="0" smtClean="0"/>
              <a:t>You will need a charged Create and Link + the serial cable to connect them</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lvl="0"/>
            <a:r>
              <a:rPr lang="en-US" b="1" dirty="0" smtClean="0"/>
              <a:t>Activity</a:t>
            </a:r>
          </a:p>
          <a:p>
            <a:pPr lvl="0"/>
            <a:r>
              <a:rPr lang="en-US" dirty="0" smtClean="0"/>
              <a:t>Follow the slides to make the robot move</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050207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3</a:t>
            </a:r>
            <a:br>
              <a:rPr lang="en-US" dirty="0" smtClean="0"/>
            </a:br>
            <a:r>
              <a:rPr lang="en-US" sz="3600" dirty="0" smtClean="0"/>
              <a:t>Lets make a robot move!</a:t>
            </a:r>
            <a:endParaRPr lang="en-US" sz="3600" dirty="0"/>
          </a:p>
        </p:txBody>
      </p:sp>
      <p:sp>
        <p:nvSpPr>
          <p:cNvPr id="3" name="Content Placeholder 2"/>
          <p:cNvSpPr>
            <a:spLocks noGrp="1"/>
          </p:cNvSpPr>
          <p:nvPr>
            <p:ph idx="1"/>
          </p:nvPr>
        </p:nvSpPr>
        <p:spPr>
          <a:xfrm>
            <a:off x="457200" y="1600200"/>
            <a:ext cx="8229600" cy="2384425"/>
          </a:xfrm>
        </p:spPr>
        <p:txBody>
          <a:bodyPr>
            <a:normAutofit/>
          </a:bodyPr>
          <a:lstStyle/>
          <a:p>
            <a:pPr marL="0" indent="0">
              <a:buNone/>
            </a:pPr>
            <a:r>
              <a:rPr lang="en-US" sz="2400" dirty="0" smtClean="0"/>
              <a:t>Use the Create with a Link controller in the cargo bay connected with a serial cable</a:t>
            </a:r>
            <a:endParaRPr lang="en-US" sz="2400" b="1" dirty="0"/>
          </a:p>
        </p:txBody>
      </p:sp>
      <p:pic>
        <p:nvPicPr>
          <p:cNvPr id="6" name="Picture 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 name="Picture 2" descr="G:\LinkInCreateBay.jpg"/>
          <p:cNvPicPr>
            <a:picLocks noChangeAspect="1" noChangeArrowheads="1"/>
          </p:cNvPicPr>
          <p:nvPr/>
        </p:nvPicPr>
        <p:blipFill>
          <a:blip r:embed="rId3" cstate="print"/>
          <a:srcRect/>
          <a:stretch>
            <a:fillRect/>
          </a:stretch>
        </p:blipFill>
        <p:spPr bwMode="auto">
          <a:xfrm>
            <a:off x="3111137" y="2423160"/>
            <a:ext cx="3167743" cy="2529376"/>
          </a:xfrm>
          <a:prstGeom prst="rect">
            <a:avLst/>
          </a:prstGeom>
          <a:noFill/>
        </p:spPr>
      </p:pic>
    </p:spTree>
    <p:extLst>
      <p:ext uri="{BB962C8B-B14F-4D97-AF65-F5344CB8AC3E}">
        <p14:creationId xmlns:p14="http://schemas.microsoft.com/office/powerpoint/2010/main" val="177855794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0255225"/>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9" y="3687842"/>
            <a:ext cx="3716124" cy="2350868"/>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468949" cy="2079625"/>
            <a:chOff x="676916" y="2568614"/>
            <a:chExt cx="5142593"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1933308" cy="712812"/>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109833300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416248901"/>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3955645636"/>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0022" y="1610425"/>
            <a:ext cx="6989508" cy="4378917"/>
          </a:xfrm>
          <a:prstGeom prst="rect">
            <a:avLst/>
          </a:prstGeom>
        </p:spPr>
      </p:pic>
      <p:sp>
        <p:nvSpPr>
          <p:cNvPr id="2" name="Rounded Rectangle 1"/>
          <p:cNvSpPr/>
          <p:nvPr/>
        </p:nvSpPr>
        <p:spPr>
          <a:xfrm>
            <a:off x="5423647" y="3929529"/>
            <a:ext cx="2315882" cy="1688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will use this template and remove what we don’t need and add whatever functions we need</a:t>
            </a:r>
            <a:endParaRPr lang="en-US" dirty="0">
              <a:solidFill>
                <a:schemeClr val="tx1"/>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633154155"/>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17295" y="745088"/>
            <a:ext cx="4844662" cy="2019464"/>
            <a:chOff x="156511" y="2438400"/>
            <a:chExt cx="2662889" cy="1322457"/>
          </a:xfrm>
        </p:grpSpPr>
        <p:pic>
          <p:nvPicPr>
            <p:cNvPr id="6" name="Picture 5" descr="LinkBack.jpg"/>
            <p:cNvPicPr>
              <a:picLocks noChangeAspect="1"/>
            </p:cNvPicPr>
            <p:nvPr/>
          </p:nvPicPr>
          <p:blipFill>
            <a:blip r:embed="rId3" cstate="print"/>
            <a:stretch>
              <a:fillRect/>
            </a:stretch>
          </p:blipFill>
          <p:spPr>
            <a:xfrm>
              <a:off x="156511" y="2438400"/>
              <a:ext cx="2662889" cy="1219200"/>
            </a:xfrm>
            <a:prstGeom prst="rect">
              <a:avLst/>
            </a:prstGeom>
            <a:ln w="53975">
              <a:solidFill>
                <a:schemeClr val="tx1"/>
              </a:solidFill>
            </a:ln>
          </p:spPr>
        </p:pic>
        <p:cxnSp>
          <p:nvCxnSpPr>
            <p:cNvPr id="41" name="Straight Arrow Connector 40"/>
            <p:cNvCxnSpPr/>
            <p:nvPr/>
          </p:nvCxnSpPr>
          <p:spPr bwMode="auto">
            <a:xfrm flipV="1">
              <a:off x="423303" y="2910374"/>
              <a:ext cx="92597" cy="85048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grpSp>
      <p:cxnSp>
        <p:nvCxnSpPr>
          <p:cNvPr id="4" name="Straight Connector 3"/>
          <p:cNvCxnSpPr/>
          <p:nvPr/>
        </p:nvCxnSpPr>
        <p:spPr>
          <a:xfrm>
            <a:off x="1057720" y="1281134"/>
            <a:ext cx="0" cy="207160"/>
          </a:xfrm>
          <a:prstGeom prst="line">
            <a:avLst/>
          </a:prstGeom>
          <a:ln w="38100">
            <a:solidFill>
              <a:srgbClr val="FF0000">
                <a:alpha val="61000"/>
              </a:srgb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23" y="2663410"/>
            <a:ext cx="4978698" cy="1477328"/>
          </a:xfrm>
          <a:prstGeom prst="rect">
            <a:avLst/>
          </a:prstGeom>
          <a:noFill/>
        </p:spPr>
        <p:txBody>
          <a:bodyPr wrap="square" rtlCol="0">
            <a:spAutoFit/>
          </a:bodyPr>
          <a:lstStyle/>
          <a:p>
            <a:r>
              <a:rPr lang="en-US" dirty="0" smtClean="0"/>
              <a:t>We use the serial cable to plug into the Link TTL Serial plug</a:t>
            </a:r>
          </a:p>
          <a:p>
            <a:endParaRPr lang="en-US" dirty="0" smtClean="0"/>
          </a:p>
          <a:p>
            <a:r>
              <a:rPr lang="en-US" dirty="0" smtClean="0"/>
              <a:t>NOTICE the red mark on the plug (left side) this corresponds to the red wire in the serial cable</a:t>
            </a:r>
            <a:endParaRPr lang="en-US" dirty="0"/>
          </a:p>
        </p:txBody>
      </p:sp>
      <p:pic>
        <p:nvPicPr>
          <p:cNvPr id="44" name="Picture 4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7" name="Group 16"/>
          <p:cNvGrpSpPr/>
          <p:nvPr/>
        </p:nvGrpSpPr>
        <p:grpSpPr>
          <a:xfrm>
            <a:off x="5750746" y="3677298"/>
            <a:ext cx="3124331" cy="2057473"/>
            <a:chOff x="2787171" y="4731005"/>
            <a:chExt cx="3124331" cy="2057473"/>
          </a:xfrm>
        </p:grpSpPr>
        <p:pic>
          <p:nvPicPr>
            <p:cNvPr id="13" name="Picture 12" descr="IMG_4800.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6200000">
              <a:off x="3358655" y="4235631"/>
              <a:ext cx="1981363" cy="3124331"/>
            </a:xfrm>
            <a:prstGeom prst="rect">
              <a:avLst/>
            </a:prstGeom>
          </p:spPr>
        </p:pic>
        <p:sp>
          <p:nvSpPr>
            <p:cNvPr id="15" name="TextBox 14"/>
            <p:cNvSpPr txBox="1"/>
            <p:nvPr/>
          </p:nvSpPr>
          <p:spPr>
            <a:xfrm>
              <a:off x="3483964" y="4731005"/>
              <a:ext cx="516975" cy="584776"/>
            </a:xfrm>
            <a:prstGeom prst="rect">
              <a:avLst/>
            </a:prstGeom>
            <a:noFill/>
          </p:spPr>
          <p:txBody>
            <a:bodyPr wrap="square" rtlCol="0">
              <a:spAutoFit/>
            </a:bodyPr>
            <a:lstStyle/>
            <a:p>
              <a:r>
                <a:rPr lang="en-US" sz="3200" dirty="0">
                  <a:solidFill>
                    <a:srgbClr val="FF0000"/>
                  </a:solidFill>
                </a:rPr>
                <a:t>3</a:t>
              </a:r>
            </a:p>
          </p:txBody>
        </p:sp>
      </p:grpSp>
      <p:sp>
        <p:nvSpPr>
          <p:cNvPr id="55" name="TextBox 54"/>
          <p:cNvSpPr txBox="1"/>
          <p:nvPr/>
        </p:nvSpPr>
        <p:spPr>
          <a:xfrm>
            <a:off x="1613762" y="160312"/>
            <a:ext cx="516975" cy="584776"/>
          </a:xfrm>
          <a:prstGeom prst="rect">
            <a:avLst/>
          </a:prstGeom>
          <a:noFill/>
        </p:spPr>
        <p:txBody>
          <a:bodyPr wrap="square" rtlCol="0">
            <a:spAutoFit/>
          </a:bodyPr>
          <a:lstStyle/>
          <a:p>
            <a:r>
              <a:rPr lang="en-US" sz="3200" dirty="0" smtClean="0">
                <a:solidFill>
                  <a:srgbClr val="FF0000"/>
                </a:solidFill>
              </a:rPr>
              <a:t>1</a:t>
            </a:r>
            <a:endParaRPr lang="en-US" sz="3200" dirty="0">
              <a:solidFill>
                <a:srgbClr val="FF0000"/>
              </a:solidFill>
            </a:endParaRPr>
          </a:p>
        </p:txBody>
      </p:sp>
      <p:grpSp>
        <p:nvGrpSpPr>
          <p:cNvPr id="16" name="Group 15"/>
          <p:cNvGrpSpPr/>
          <p:nvPr/>
        </p:nvGrpSpPr>
        <p:grpSpPr>
          <a:xfrm>
            <a:off x="6200290" y="420683"/>
            <a:ext cx="2674787" cy="2900273"/>
            <a:chOff x="6181228" y="1465818"/>
            <a:chExt cx="2674787" cy="2900273"/>
          </a:xfrm>
        </p:grpSpPr>
        <p:pic>
          <p:nvPicPr>
            <p:cNvPr id="12" name="Picture 11" descr="IMG_4799.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a:off x="6171094" y="1681169"/>
              <a:ext cx="2695056" cy="2674787"/>
            </a:xfrm>
            <a:prstGeom prst="rect">
              <a:avLst/>
            </a:prstGeom>
          </p:spPr>
        </p:pic>
        <p:sp>
          <p:nvSpPr>
            <p:cNvPr id="56" name="TextBox 55"/>
            <p:cNvSpPr txBox="1"/>
            <p:nvPr/>
          </p:nvSpPr>
          <p:spPr>
            <a:xfrm>
              <a:off x="6665844" y="1465818"/>
              <a:ext cx="516975" cy="584776"/>
            </a:xfrm>
            <a:prstGeom prst="rect">
              <a:avLst/>
            </a:prstGeom>
            <a:noFill/>
          </p:spPr>
          <p:txBody>
            <a:bodyPr wrap="square" rtlCol="0">
              <a:spAutoFit/>
            </a:bodyPr>
            <a:lstStyle/>
            <a:p>
              <a:r>
                <a:rPr lang="en-US" sz="3200" dirty="0">
                  <a:solidFill>
                    <a:srgbClr val="FF0000"/>
                  </a:solidFill>
                </a:rPr>
                <a:t>2</a:t>
              </a:r>
            </a:p>
          </p:txBody>
        </p:sp>
      </p:grpSp>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Link</a:t>
            </a:r>
            <a:endParaRPr lang="en-US" sz="3200" dirty="0"/>
          </a:p>
        </p:txBody>
      </p:sp>
      <p:grpSp>
        <p:nvGrpSpPr>
          <p:cNvPr id="18" name="Group 17"/>
          <p:cNvGrpSpPr/>
          <p:nvPr/>
        </p:nvGrpSpPr>
        <p:grpSpPr>
          <a:xfrm>
            <a:off x="213862" y="4118255"/>
            <a:ext cx="6607964" cy="2116261"/>
            <a:chOff x="213914" y="4118255"/>
            <a:chExt cx="7620056" cy="2116261"/>
          </a:xfrm>
        </p:grpSpPr>
        <p:pic>
          <p:nvPicPr>
            <p:cNvPr id="58" name="Picture 6" descr="create cable2.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5191" y="4118255"/>
              <a:ext cx="3008642" cy="1825345"/>
            </a:xfrm>
            <a:prstGeom prst="rect">
              <a:avLst/>
            </a:prstGeom>
            <a:noFill/>
            <a:ln w="9525">
              <a:noFill/>
              <a:miter lim="800000"/>
              <a:headEnd/>
              <a:tailEnd/>
            </a:ln>
          </p:spPr>
        </p:pic>
        <p:sp>
          <p:nvSpPr>
            <p:cNvPr id="60" name="TextBox 59"/>
            <p:cNvSpPr txBox="1"/>
            <p:nvPr/>
          </p:nvSpPr>
          <p:spPr>
            <a:xfrm>
              <a:off x="213914" y="5865184"/>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2855272" y="4744089"/>
              <a:ext cx="4978698" cy="369332"/>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855272" y="5615777"/>
            <a:ext cx="4978698" cy="369332"/>
          </a:xfrm>
          <a:prstGeom prst="rect">
            <a:avLst/>
          </a:prstGeom>
          <a:noFill/>
        </p:spPr>
        <p:txBody>
          <a:bodyPr wrap="square" rtlCol="0">
            <a:spAutoFit/>
          </a:bodyPr>
          <a:lstStyle/>
          <a:p>
            <a:r>
              <a:rPr lang="en-US" dirty="0" smtClean="0"/>
              <a:t>Power connector</a:t>
            </a:r>
            <a:endParaRPr lang="en-US" dirty="0"/>
          </a:p>
        </p:txBody>
      </p:sp>
      <p:cxnSp>
        <p:nvCxnSpPr>
          <p:cNvPr id="69" name="Straight Arrow Connector 68"/>
          <p:cNvCxnSpPr/>
          <p:nvPr/>
        </p:nvCxnSpPr>
        <p:spPr bwMode="auto">
          <a:xfrm flipV="1">
            <a:off x="4708970" y="1488295"/>
            <a:ext cx="1820652" cy="221397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cxnSp>
        <p:nvCxnSpPr>
          <p:cNvPr id="71" name="Straight Arrow Connector 70"/>
          <p:cNvCxnSpPr/>
          <p:nvPr/>
        </p:nvCxnSpPr>
        <p:spPr bwMode="auto">
          <a:xfrm flipV="1">
            <a:off x="4708970" y="2606875"/>
            <a:ext cx="1899325" cy="109539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72" name="TextBox 71"/>
          <p:cNvSpPr txBox="1"/>
          <p:nvPr/>
        </p:nvSpPr>
        <p:spPr>
          <a:xfrm>
            <a:off x="5717030" y="5691771"/>
            <a:ext cx="4978698" cy="369332"/>
          </a:xfrm>
          <a:prstGeom prst="rect">
            <a:avLst/>
          </a:prstGeom>
          <a:noFill/>
        </p:spPr>
        <p:txBody>
          <a:bodyPr wrap="square" rtlCol="0">
            <a:spAutoFit/>
          </a:bodyPr>
          <a:lstStyle/>
          <a:p>
            <a:r>
              <a:rPr lang="en-US" dirty="0" smtClean="0"/>
              <a:t>Correctly plugged in</a:t>
            </a:r>
            <a:endParaRPr lang="en-US" dirty="0"/>
          </a:p>
        </p:txBody>
      </p:sp>
    </p:spTree>
    <p:extLst>
      <p:ext uri="{BB962C8B-B14F-4D97-AF65-F5344CB8AC3E}">
        <p14:creationId xmlns:p14="http://schemas.microsoft.com/office/powerpoint/2010/main" val="668128166"/>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7930" y="988945"/>
            <a:ext cx="4978698" cy="369332"/>
          </a:xfrm>
          <a:prstGeom prst="rect">
            <a:avLst/>
          </a:prstGeom>
          <a:noFill/>
        </p:spPr>
        <p:txBody>
          <a:bodyPr wrap="square" rtlCol="0">
            <a:spAutoFit/>
          </a:bodyPr>
          <a:lstStyle/>
          <a:p>
            <a:r>
              <a:rPr lang="en-US" dirty="0" smtClean="0"/>
              <a:t>We use the Create connector (round) end</a:t>
            </a:r>
          </a:p>
        </p:txBody>
      </p:sp>
      <p:pic>
        <p:nvPicPr>
          <p:cNvPr id="44" name="Picture 43"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658717" cy="1671034"/>
          </a:xfrm>
          <a:prstGeom prst="rect">
            <a:avLst/>
          </a:prstGeom>
        </p:spPr>
      </p:pic>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a:t>
            </a:r>
            <a:r>
              <a:rPr lang="en-US" sz="3200" i="1" dirty="0" smtClean="0"/>
              <a:t>Create</a:t>
            </a:r>
            <a:endParaRPr lang="en-US" sz="3200" i="1" dirty="0"/>
          </a:p>
        </p:txBody>
      </p:sp>
      <p:grpSp>
        <p:nvGrpSpPr>
          <p:cNvPr id="2" name="Group 1"/>
          <p:cNvGrpSpPr/>
          <p:nvPr/>
        </p:nvGrpSpPr>
        <p:grpSpPr>
          <a:xfrm>
            <a:off x="483795" y="1488295"/>
            <a:ext cx="5023116" cy="1928062"/>
            <a:chOff x="483794" y="1488295"/>
            <a:chExt cx="7136643" cy="2337150"/>
          </a:xfrm>
        </p:grpSpPr>
        <p:grpSp>
          <p:nvGrpSpPr>
            <p:cNvPr id="18" name="Group 17"/>
            <p:cNvGrpSpPr/>
            <p:nvPr/>
          </p:nvGrpSpPr>
          <p:grpSpPr>
            <a:xfrm>
              <a:off x="483794" y="1488295"/>
              <a:ext cx="6911683" cy="2337150"/>
              <a:chOff x="213523" y="4118255"/>
              <a:chExt cx="7970293" cy="2337150"/>
            </a:xfrm>
          </p:grpSpPr>
          <p:pic>
            <p:nvPicPr>
              <p:cNvPr id="58" name="Picture 6" descr="create cable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3205118" y="4706187"/>
                <a:ext cx="4978698" cy="447695"/>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641739" y="3094030"/>
              <a:ext cx="4978698" cy="369332"/>
            </a:xfrm>
            <a:prstGeom prst="rect">
              <a:avLst/>
            </a:prstGeom>
            <a:noFill/>
          </p:spPr>
          <p:txBody>
            <a:bodyPr wrap="square" rtlCol="0">
              <a:spAutoFit/>
            </a:bodyPr>
            <a:lstStyle/>
            <a:p>
              <a:r>
                <a:rPr lang="en-US" dirty="0" smtClean="0"/>
                <a:t>Power connector</a:t>
              </a:r>
              <a:endParaRPr lang="en-US" dirty="0"/>
            </a:p>
          </p:txBody>
        </p:sp>
      </p:grpSp>
      <p:sp>
        <p:nvSpPr>
          <p:cNvPr id="72" name="TextBox 71"/>
          <p:cNvSpPr txBox="1"/>
          <p:nvPr/>
        </p:nvSpPr>
        <p:spPr>
          <a:xfrm>
            <a:off x="5348573" y="3125480"/>
            <a:ext cx="4978698" cy="646331"/>
          </a:xfrm>
          <a:prstGeom prst="rect">
            <a:avLst/>
          </a:prstGeom>
          <a:noFill/>
        </p:spPr>
        <p:txBody>
          <a:bodyPr wrap="square" rtlCol="0">
            <a:spAutoFit/>
          </a:bodyPr>
          <a:lstStyle/>
          <a:p>
            <a:r>
              <a:rPr lang="en-US" dirty="0" smtClean="0"/>
              <a:t>Receptacle may have a cover that </a:t>
            </a:r>
          </a:p>
          <a:p>
            <a:r>
              <a:rPr lang="en-US" dirty="0"/>
              <a:t>y</a:t>
            </a:r>
            <a:r>
              <a:rPr lang="en-US" dirty="0" smtClean="0"/>
              <a:t>ou can pop off to access</a:t>
            </a:r>
            <a:endParaRPr lang="en-US" dirty="0"/>
          </a:p>
        </p:txBody>
      </p:sp>
      <p:sp>
        <p:nvSpPr>
          <p:cNvPr id="3" name="Oval 2"/>
          <p:cNvSpPr/>
          <p:nvPr/>
        </p:nvSpPr>
        <p:spPr>
          <a:xfrm>
            <a:off x="506262" y="2393142"/>
            <a:ext cx="943506" cy="83965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IMG_4798.JPG"/>
          <p:cNvPicPr>
            <a:picLocks noChangeAspect="1"/>
          </p:cNvPicPr>
          <p:nvPr/>
        </p:nvPicPr>
        <p:blipFill rotWithShape="1">
          <a:blip r:embed="rId5" cstate="print">
            <a:extLst>
              <a:ext uri="{28A0092B-C50C-407E-A947-70E740481C1C}">
                <a14:useLocalDpi xmlns:a14="http://schemas.microsoft.com/office/drawing/2010/main"/>
              </a:ext>
            </a:extLst>
          </a:blip>
          <a:srcRect b="-941"/>
          <a:stretch/>
        </p:blipFill>
        <p:spPr>
          <a:xfrm>
            <a:off x="6063769" y="3961584"/>
            <a:ext cx="1241298" cy="2266465"/>
          </a:xfrm>
          <a:prstGeom prst="rect">
            <a:avLst/>
          </a:prstGeom>
        </p:spPr>
      </p:pic>
      <p:pic>
        <p:nvPicPr>
          <p:cNvPr id="9" name="Picture 8" descr="IMG_480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48573" y="841593"/>
            <a:ext cx="2562399" cy="2270079"/>
          </a:xfrm>
          <a:prstGeom prst="rect">
            <a:avLst/>
          </a:prstGeom>
        </p:spPr>
      </p:pic>
      <p:sp>
        <p:nvSpPr>
          <p:cNvPr id="29" name="Oval 28"/>
          <p:cNvSpPr/>
          <p:nvPr/>
        </p:nvSpPr>
        <p:spPr>
          <a:xfrm>
            <a:off x="7305067" y="2278002"/>
            <a:ext cx="605905" cy="560169"/>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674025" y="3804424"/>
            <a:ext cx="4911556" cy="2326270"/>
            <a:chOff x="674025" y="4012490"/>
            <a:chExt cx="4911556" cy="2326270"/>
          </a:xfrm>
        </p:grpSpPr>
        <p:pic>
          <p:nvPicPr>
            <p:cNvPr id="5" name="Picture 4" descr="IMG_4797.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74025" y="4012490"/>
              <a:ext cx="1977992" cy="2326270"/>
            </a:xfrm>
            <a:prstGeom prst="rect">
              <a:avLst/>
            </a:prstGeom>
          </p:spPr>
        </p:pic>
        <p:grpSp>
          <p:nvGrpSpPr>
            <p:cNvPr id="21" name="Group 20"/>
            <p:cNvGrpSpPr/>
            <p:nvPr/>
          </p:nvGrpSpPr>
          <p:grpSpPr>
            <a:xfrm>
              <a:off x="2734179" y="4703776"/>
              <a:ext cx="1439228" cy="1136210"/>
              <a:chOff x="2932585" y="4314228"/>
              <a:chExt cx="1877533" cy="1608207"/>
            </a:xfrm>
          </p:grpSpPr>
          <p:grpSp>
            <p:nvGrpSpPr>
              <p:cNvPr id="14" name="Group 13"/>
              <p:cNvGrpSpPr/>
              <p:nvPr/>
            </p:nvGrpSpPr>
            <p:grpSpPr>
              <a:xfrm>
                <a:off x="3404607" y="4764919"/>
                <a:ext cx="866059" cy="685519"/>
                <a:chOff x="3404607" y="4764919"/>
                <a:chExt cx="866059" cy="685519"/>
              </a:xfrm>
            </p:grpSpPr>
            <p:sp>
              <p:nvSpPr>
                <p:cNvPr id="10" name="Oval 9"/>
                <p:cNvSpPr/>
                <p:nvPr/>
              </p:nvSpPr>
              <p:spPr>
                <a:xfrm>
                  <a:off x="3416532" y="4764919"/>
                  <a:ext cx="696793" cy="685519"/>
                </a:xfrm>
                <a:prstGeom prst="ellipse">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34656" y="501605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404607" y="526466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404607" y="4798633"/>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5400000">
                  <a:off x="3649304" y="5023547"/>
                  <a:ext cx="228355"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val 18"/>
              <p:cNvSpPr/>
              <p:nvPr/>
            </p:nvSpPr>
            <p:spPr>
              <a:xfrm>
                <a:off x="3522612" y="5008255"/>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522612" y="512785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17929" y="483762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739050" y="527590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5155" y="504138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85155" y="4865598"/>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85155" y="5221432"/>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113325" y="4737494"/>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2932585" y="4314228"/>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2971926" y="5236916"/>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TextBox 48"/>
            <p:cNvSpPr txBox="1"/>
            <p:nvPr/>
          </p:nvSpPr>
          <p:spPr>
            <a:xfrm>
              <a:off x="2652017" y="4012490"/>
              <a:ext cx="2933564" cy="923330"/>
            </a:xfrm>
            <a:prstGeom prst="rect">
              <a:avLst/>
            </a:prstGeom>
            <a:noFill/>
          </p:spPr>
          <p:txBody>
            <a:bodyPr wrap="square" rtlCol="0">
              <a:spAutoFit/>
            </a:bodyPr>
            <a:lstStyle/>
            <a:p>
              <a:r>
                <a:rPr lang="en-US" dirty="0" smtClean="0"/>
                <a:t>The plug is keyed, make sure you line it up correctly before plugging it  in</a:t>
              </a:r>
              <a:endParaRPr lang="en-US" dirty="0"/>
            </a:p>
          </p:txBody>
        </p:sp>
      </p:grpSp>
      <p:cxnSp>
        <p:nvCxnSpPr>
          <p:cNvPr id="51" name="Straight Arrow Connector 50"/>
          <p:cNvCxnSpPr>
            <a:stCxn id="45" idx="5"/>
          </p:cNvCxnSpPr>
          <p:nvPr/>
        </p:nvCxnSpPr>
        <p:spPr bwMode="auto">
          <a:xfrm>
            <a:off x="4095186" y="5208147"/>
            <a:ext cx="2254619" cy="7092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18146454"/>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Functions to Connect &amp; Disconnect</a:t>
            </a:r>
            <a:endParaRPr lang="en-US" dirty="0"/>
          </a:p>
        </p:txBody>
      </p:sp>
      <p:sp>
        <p:nvSpPr>
          <p:cNvPr id="3" name="Content Placeholder 2"/>
          <p:cNvSpPr>
            <a:spLocks noGrp="1"/>
          </p:cNvSpPr>
          <p:nvPr>
            <p:ph idx="1"/>
          </p:nvPr>
        </p:nvSpPr>
        <p:spPr>
          <a:xfrm>
            <a:off x="457200" y="1143000"/>
            <a:ext cx="8512175" cy="1289050"/>
          </a:xfrm>
        </p:spPr>
        <p:txBody>
          <a:bodyPr>
            <a:normAutofit/>
          </a:bodyPr>
          <a:lstStyle/>
          <a:p>
            <a:pPr marL="0" indent="0">
              <a:buNone/>
            </a:pPr>
            <a:r>
              <a:rPr lang="en-US" sz="2400" dirty="0" smtClean="0">
                <a:latin typeface="+mj-lt"/>
                <a:cs typeface="Courier"/>
              </a:rPr>
              <a:t>We must tell the controller to use the serial cable to send commands to the </a:t>
            </a:r>
            <a:r>
              <a:rPr lang="en-US" sz="2400" i="1" dirty="0" smtClean="0">
                <a:latin typeface="+mj-lt"/>
                <a:cs typeface="Courier"/>
              </a:rPr>
              <a:t>Create</a:t>
            </a:r>
            <a:r>
              <a:rPr lang="en-US" sz="2400" dirty="0" smtClean="0">
                <a:latin typeface="+mj-lt"/>
                <a:cs typeface="Courier"/>
              </a:rPr>
              <a:t> </a:t>
            </a:r>
          </a:p>
          <a:p>
            <a:pPr marL="0" indent="0">
              <a:buNone/>
            </a:pPr>
            <a:r>
              <a:rPr lang="en-US" sz="2400" dirty="0" smtClean="0">
                <a:latin typeface="+mj-lt"/>
                <a:cs typeface="Courier"/>
              </a:rPr>
              <a:t>*The </a:t>
            </a:r>
            <a:r>
              <a:rPr lang="en-US" sz="2400" i="1" dirty="0" smtClean="0">
                <a:latin typeface="+mj-lt"/>
                <a:cs typeface="Courier"/>
              </a:rPr>
              <a:t>Create</a:t>
            </a:r>
            <a:r>
              <a:rPr lang="en-US" sz="2400" dirty="0" smtClean="0">
                <a:latin typeface="+mj-lt"/>
                <a:cs typeface="Courier"/>
              </a:rPr>
              <a:t> must be turned on for this to work</a:t>
            </a:r>
          </a:p>
          <a:p>
            <a:pPr marL="0" indent="0">
              <a:buNone/>
            </a:pPr>
            <a:endParaRPr lang="en-US" sz="2400" dirty="0">
              <a:latin typeface="+mj-lt"/>
              <a:cs typeface="Courier"/>
            </a:endParaRPr>
          </a:p>
        </p:txBody>
      </p:sp>
      <p:sp>
        <p:nvSpPr>
          <p:cNvPr id="5" name="Rectangle 4"/>
          <p:cNvSpPr/>
          <p:nvPr/>
        </p:nvSpPr>
        <p:spPr>
          <a:xfrm>
            <a:off x="147904" y="2472691"/>
            <a:ext cx="8845551" cy="5632312"/>
          </a:xfrm>
          <a:prstGeom prst="rect">
            <a:avLst/>
          </a:prstGeom>
        </p:spPr>
        <p:txBody>
          <a:bodyPr wrap="square">
            <a:spAutoFit/>
          </a:bodyPr>
          <a:lstStyle/>
          <a:p>
            <a:pPr marL="457200" indent="-514350"/>
            <a:r>
              <a:rPr lang="en-US" sz="2400" b="1" dirty="0">
                <a:latin typeface="Courier New" pitchFamily="49" charset="0"/>
                <a:cs typeface="Courier New" pitchFamily="49" charset="0"/>
              </a:rPr>
              <a:t>create_connect()</a:t>
            </a:r>
            <a:r>
              <a:rPr lang="en-US" sz="2400" b="1" dirty="0" smtClean="0">
                <a:latin typeface="Courier New" pitchFamily="49" charset="0"/>
                <a:cs typeface="Courier New" pitchFamily="49" charset="0"/>
              </a:rPr>
              <a:t>;</a:t>
            </a:r>
            <a:r>
              <a:rPr lang="en-US" sz="1600" b="1" dirty="0" smtClean="0">
                <a:solidFill>
                  <a:srgbClr val="008000"/>
                </a:solidFill>
                <a:cs typeface="Courier New" pitchFamily="49" charset="0"/>
              </a:rPr>
              <a:t>//tells the Link to use the serial</a:t>
            </a:r>
          </a:p>
          <a:p>
            <a:pPr marL="457200" indent="-514350"/>
            <a:r>
              <a:rPr lang="en-US" sz="1600" b="1" dirty="0">
                <a:solidFill>
                  <a:srgbClr val="008000"/>
                </a:solidFill>
                <a:cs typeface="Courier New" pitchFamily="49" charset="0"/>
              </a:rPr>
              <a:t>	</a:t>
            </a:r>
            <a:r>
              <a:rPr lang="en-US" sz="1600" b="1" dirty="0" smtClean="0">
                <a:solidFill>
                  <a:srgbClr val="008000"/>
                </a:solidFill>
                <a:cs typeface="Courier New" pitchFamily="49" charset="0"/>
              </a:rPr>
              <a:t>						         connection to the Create</a:t>
            </a:r>
          </a:p>
          <a:p>
            <a:pPr marL="457200" indent="-514350"/>
            <a:r>
              <a:rPr lang="en-US" sz="2400" b="1" dirty="0">
                <a:latin typeface="Courier New" pitchFamily="49" charset="0"/>
                <a:cs typeface="Courier New" pitchFamily="49" charset="0"/>
              </a:rPr>
              <a:t>create_disconnect();</a:t>
            </a:r>
            <a:r>
              <a:rPr lang="en-US" sz="2400" b="1" dirty="0"/>
              <a:t> </a:t>
            </a:r>
            <a:r>
              <a:rPr lang="en-US" sz="1600" b="1" dirty="0">
                <a:solidFill>
                  <a:srgbClr val="008000"/>
                </a:solidFill>
                <a:cs typeface="Courier New" pitchFamily="49" charset="0"/>
              </a:rPr>
              <a:t>//tells the Link to </a:t>
            </a:r>
            <a:r>
              <a:rPr lang="en-US" sz="1600" b="1" dirty="0" smtClean="0">
                <a:solidFill>
                  <a:srgbClr val="008000"/>
                </a:solidFill>
                <a:cs typeface="Courier New" pitchFamily="49" charset="0"/>
              </a:rPr>
              <a:t>QUIT using the</a:t>
            </a:r>
          </a:p>
          <a:p>
            <a:pPr marL="457200" indent="-514350"/>
            <a:r>
              <a:rPr lang="en-US" sz="1600" b="1" dirty="0">
                <a:solidFill>
                  <a:srgbClr val="008000"/>
                </a:solidFill>
                <a:cs typeface="Courier New" pitchFamily="49" charset="0"/>
              </a:rPr>
              <a:t> </a:t>
            </a:r>
            <a:r>
              <a:rPr lang="en-US" sz="1600" b="1" dirty="0" smtClean="0">
                <a:solidFill>
                  <a:srgbClr val="008000"/>
                </a:solidFill>
                <a:cs typeface="Courier New" pitchFamily="49" charset="0"/>
              </a:rPr>
              <a:t>                                                                                serial connection to </a:t>
            </a:r>
            <a:r>
              <a:rPr lang="en-US" sz="1600" b="1" dirty="0">
                <a:solidFill>
                  <a:srgbClr val="008000"/>
                </a:solidFill>
                <a:cs typeface="Courier New" pitchFamily="49" charset="0"/>
              </a:rPr>
              <a:t>the </a:t>
            </a:r>
            <a:r>
              <a:rPr lang="en-US" sz="1600" b="1" dirty="0" smtClean="0">
                <a:solidFill>
                  <a:srgbClr val="008000"/>
                </a:solidFill>
                <a:cs typeface="Courier New" pitchFamily="49" charset="0"/>
              </a:rPr>
              <a:t>Create</a:t>
            </a:r>
          </a:p>
          <a:p>
            <a:pPr marL="457200" indent="-514350"/>
            <a:endParaRPr lang="en-US" b="1" dirty="0">
              <a:solidFill>
                <a:srgbClr val="008000"/>
              </a:solidFill>
              <a:cs typeface="Courier New" pitchFamily="49" charset="0"/>
            </a:endParaRPr>
          </a:p>
          <a:p>
            <a:pPr marL="457200" indent="-514350"/>
            <a:endParaRPr lang="en-US" b="1" dirty="0" smtClean="0">
              <a:solidFill>
                <a:srgbClr val="008000"/>
              </a:solidFill>
              <a:cs typeface="Courier New" pitchFamily="49" charset="0"/>
            </a:endParaRPr>
          </a:p>
          <a:p>
            <a:pPr marL="457200" indent="-514350"/>
            <a:r>
              <a:rPr lang="en-US" b="1" u="sng" dirty="0" smtClean="0">
                <a:cs typeface="Courier New" pitchFamily="49" charset="0"/>
              </a:rPr>
              <a:t>ALL</a:t>
            </a:r>
            <a:r>
              <a:rPr lang="en-US" b="1" dirty="0" smtClean="0">
                <a:cs typeface="Courier New" pitchFamily="49" charset="0"/>
              </a:rPr>
              <a:t> programs used with the </a:t>
            </a:r>
            <a:r>
              <a:rPr lang="en-US" b="1" i="1" dirty="0" smtClean="0">
                <a:cs typeface="Courier New" pitchFamily="49" charset="0"/>
              </a:rPr>
              <a:t>Create</a:t>
            </a:r>
            <a:r>
              <a:rPr lang="en-US" b="1" dirty="0" smtClean="0">
                <a:cs typeface="Courier New" pitchFamily="49" charset="0"/>
              </a:rPr>
              <a:t> </a:t>
            </a:r>
            <a:r>
              <a:rPr lang="en-US" b="1" u="sng" dirty="0" smtClean="0">
                <a:cs typeface="Courier New" pitchFamily="49" charset="0"/>
              </a:rPr>
              <a:t>MUST</a:t>
            </a:r>
            <a:r>
              <a:rPr lang="en-US" b="1" dirty="0" smtClean="0">
                <a:cs typeface="Courier New" pitchFamily="49" charset="0"/>
              </a:rPr>
              <a:t> start with</a:t>
            </a:r>
          </a:p>
          <a:p>
            <a:pPr marL="457200" indent="-514350"/>
            <a:r>
              <a:rPr lang="en-US" b="1" dirty="0" smtClean="0">
                <a:latin typeface="Courier"/>
                <a:cs typeface="Courier"/>
              </a:rPr>
              <a:t>create_connect(); </a:t>
            </a:r>
            <a:r>
              <a:rPr lang="en-US" b="1" dirty="0" smtClean="0">
                <a:cs typeface="Courier New" pitchFamily="49" charset="0"/>
              </a:rPr>
              <a:t>and end with </a:t>
            </a:r>
            <a:r>
              <a:rPr lang="en-US" b="1" dirty="0" smtClean="0">
                <a:latin typeface="Courier"/>
                <a:cs typeface="Courier"/>
              </a:rPr>
              <a:t>create_disconnect(); </a:t>
            </a:r>
            <a:endParaRPr lang="en-US" sz="3600" b="1" dirty="0" smtClean="0">
              <a:latin typeface="Courier New" pitchFamily="49" charset="0"/>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2" name="Group 21"/>
          <p:cNvGrpSpPr/>
          <p:nvPr/>
        </p:nvGrpSpPr>
        <p:grpSpPr>
          <a:xfrm>
            <a:off x="7058472" y="1738069"/>
            <a:ext cx="1785354" cy="4047343"/>
            <a:chOff x="7208101" y="1880972"/>
            <a:chExt cx="1785354" cy="4047343"/>
          </a:xfrm>
        </p:grpSpPr>
        <p:grpSp>
          <p:nvGrpSpPr>
            <p:cNvPr id="10" name="Group 9"/>
            <p:cNvGrpSpPr/>
            <p:nvPr/>
          </p:nvGrpSpPr>
          <p:grpSpPr>
            <a:xfrm>
              <a:off x="7208101" y="1880972"/>
              <a:ext cx="1785354" cy="4047343"/>
              <a:chOff x="7647407" y="2034195"/>
              <a:chExt cx="1349813" cy="3051641"/>
            </a:xfrm>
          </p:grpSpPr>
          <p:sp>
            <p:nvSpPr>
              <p:cNvPr id="11" name="Oval 10"/>
              <p:cNvSpPr/>
              <p:nvPr/>
            </p:nvSpPr>
            <p:spPr>
              <a:xfrm>
                <a:off x="7953613" y="4637997"/>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12" name="Oval 11"/>
              <p:cNvSpPr/>
              <p:nvPr/>
            </p:nvSpPr>
            <p:spPr>
              <a:xfrm>
                <a:off x="7953613" y="2034195"/>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13" name="Down Arrow 12"/>
              <p:cNvSpPr/>
              <p:nvPr/>
            </p:nvSpPr>
            <p:spPr>
              <a:xfrm>
                <a:off x="8129885" y="2492221"/>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7647407" y="3194322"/>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Drive Forward 2 sec</a:t>
                </a:r>
                <a:endParaRPr lang="en-US" sz="1000" dirty="0">
                  <a:solidFill>
                    <a:srgbClr val="000000"/>
                  </a:solidFill>
                </a:endParaRPr>
              </a:p>
            </p:txBody>
          </p:sp>
          <p:sp>
            <p:nvSpPr>
              <p:cNvPr id="15" name="Down Arrow 14"/>
              <p:cNvSpPr/>
              <p:nvPr/>
            </p:nvSpPr>
            <p:spPr>
              <a:xfrm>
                <a:off x="8129885" y="346822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p:cNvSpPr/>
              <p:nvPr/>
            </p:nvSpPr>
            <p:spPr>
              <a:xfrm>
                <a:off x="7692424" y="3708377"/>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Turn Motors off</a:t>
                </a:r>
                <a:endParaRPr lang="en-US" sz="1000" dirty="0">
                  <a:solidFill>
                    <a:srgbClr val="000000"/>
                  </a:solidFill>
                </a:endParaRPr>
              </a:p>
            </p:txBody>
          </p:sp>
          <p:sp>
            <p:nvSpPr>
              <p:cNvPr id="17" name="Down Arrow 16"/>
              <p:cNvSpPr/>
              <p:nvPr/>
            </p:nvSpPr>
            <p:spPr>
              <a:xfrm>
                <a:off x="8129885" y="439784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Rounded Rectangle 17"/>
            <p:cNvSpPr/>
            <p:nvPr/>
          </p:nvSpPr>
          <p:spPr>
            <a:xfrm>
              <a:off x="7237164" y="2806955"/>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c</a:t>
              </a:r>
              <a:r>
                <a:rPr lang="en-US" sz="1000" dirty="0" smtClean="0">
                  <a:solidFill>
                    <a:srgbClr val="000000"/>
                  </a:solidFill>
                </a:rPr>
                <a:t>reate_connect ();</a:t>
              </a:r>
              <a:endParaRPr lang="en-US" sz="1000" dirty="0">
                <a:solidFill>
                  <a:srgbClr val="000000"/>
                </a:solidFill>
              </a:endParaRPr>
            </a:p>
          </p:txBody>
        </p:sp>
        <p:sp>
          <p:nvSpPr>
            <p:cNvPr id="19" name="Rounded Rectangle 18"/>
            <p:cNvSpPr/>
            <p:nvPr/>
          </p:nvSpPr>
          <p:spPr>
            <a:xfrm>
              <a:off x="7242095" y="4652570"/>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create_disconnect ();</a:t>
              </a:r>
              <a:endParaRPr lang="en-US" sz="1000" dirty="0">
                <a:solidFill>
                  <a:srgbClr val="000000"/>
                </a:solidFill>
              </a:endParaRPr>
            </a:p>
          </p:txBody>
        </p:sp>
        <p:sp>
          <p:nvSpPr>
            <p:cNvPr id="20" name="Down Arrow 19"/>
            <p:cNvSpPr/>
            <p:nvPr/>
          </p:nvSpPr>
          <p:spPr>
            <a:xfrm>
              <a:off x="7846259" y="4464686"/>
              <a:ext cx="529750" cy="187884"/>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Down Arrow 20"/>
            <p:cNvSpPr/>
            <p:nvPr/>
          </p:nvSpPr>
          <p:spPr>
            <a:xfrm>
              <a:off x="7846259" y="3153871"/>
              <a:ext cx="529750" cy="265759"/>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5-Point Star 22"/>
          <p:cNvSpPr/>
          <p:nvPr/>
        </p:nvSpPr>
        <p:spPr>
          <a:xfrm>
            <a:off x="7190345" y="2684705"/>
            <a:ext cx="267430" cy="261365"/>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5-Point Star 23"/>
          <p:cNvSpPr/>
          <p:nvPr/>
        </p:nvSpPr>
        <p:spPr>
          <a:xfrm>
            <a:off x="7118015" y="4557646"/>
            <a:ext cx="267430" cy="261365"/>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994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12 Demobot-0322.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98320" y="1"/>
            <a:ext cx="5151370" cy="4065641"/>
          </a:xfrm>
          <a:prstGeom prst="rect">
            <a:avLst/>
          </a:prstGeom>
        </p:spPr>
      </p:pic>
      <p:sp>
        <p:nvSpPr>
          <p:cNvPr id="6" name="Right Arrow 5"/>
          <p:cNvSpPr/>
          <p:nvPr/>
        </p:nvSpPr>
        <p:spPr>
          <a:xfrm rot="5870737" flipV="1">
            <a:off x="3985799" y="446974"/>
            <a:ext cx="936776" cy="22386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2320" y="4124117"/>
            <a:ext cx="8847509" cy="1719319"/>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Take Four (4) plastic pop rivets, identical to the ones you used to attach the motors to the chassis and attach the KIPR Link to the chassis by lining up the holes (as shown) and pushing them in until they lock. Once you have the KIPR Link locked into place you can turn your robot over and let it rest on the wheels and caster.</a:t>
            </a:r>
            <a:endParaRPr lang="en-US" sz="2200" dirty="0">
              <a:solidFill>
                <a:schemeClr val="tx1"/>
              </a:solidFill>
            </a:endParaRPr>
          </a:p>
        </p:txBody>
      </p:sp>
      <p:sp>
        <p:nvSpPr>
          <p:cNvPr id="5" name="Right Arrow 4"/>
          <p:cNvSpPr/>
          <p:nvPr/>
        </p:nvSpPr>
        <p:spPr>
          <a:xfrm rot="5870737" flipV="1">
            <a:off x="4889722" y="2087100"/>
            <a:ext cx="1253068" cy="156393"/>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6857146" flipV="1">
            <a:off x="5954546" y="2010946"/>
            <a:ext cx="257849" cy="137077"/>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6857146" flipV="1">
            <a:off x="5339841" y="892663"/>
            <a:ext cx="257849" cy="137077"/>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Functions to Move and Stop</a:t>
            </a:r>
            <a:endParaRPr lang="en-US" dirty="0"/>
          </a:p>
        </p:txBody>
      </p:sp>
      <p:sp>
        <p:nvSpPr>
          <p:cNvPr id="3" name="Content Placeholder 2"/>
          <p:cNvSpPr>
            <a:spLocks noGrp="1"/>
          </p:cNvSpPr>
          <p:nvPr>
            <p:ph idx="1"/>
          </p:nvPr>
        </p:nvSpPr>
        <p:spPr>
          <a:xfrm>
            <a:off x="457200" y="1143000"/>
            <a:ext cx="8686800" cy="1289050"/>
          </a:xfrm>
        </p:spPr>
        <p:txBody>
          <a:bodyPr>
            <a:normAutofit/>
          </a:bodyPr>
          <a:lstStyle/>
          <a:p>
            <a:pPr marL="0" indent="0">
              <a:buNone/>
            </a:pPr>
            <a:r>
              <a:rPr lang="en-US" sz="2400" dirty="0" smtClean="0">
                <a:latin typeface="+mj-lt"/>
                <a:cs typeface="Courier"/>
              </a:rPr>
              <a:t>Create commands run UNTIL a different motor command is received</a:t>
            </a:r>
            <a:endParaRPr lang="en-US" sz="2400" dirty="0">
              <a:latin typeface="+mj-lt"/>
              <a:cs typeface="Courier"/>
            </a:endParaRPr>
          </a:p>
        </p:txBody>
      </p:sp>
      <p:sp>
        <p:nvSpPr>
          <p:cNvPr id="5" name="Rectangle 4"/>
          <p:cNvSpPr/>
          <p:nvPr/>
        </p:nvSpPr>
        <p:spPr>
          <a:xfrm>
            <a:off x="133984" y="1609091"/>
            <a:ext cx="8845551" cy="7478971"/>
          </a:xfrm>
          <a:prstGeom prst="rect">
            <a:avLst/>
          </a:prstGeom>
        </p:spPr>
        <p:txBody>
          <a:bodyPr wrap="square">
            <a:spAutoFit/>
          </a:bodyPr>
          <a:lstStyle/>
          <a:p>
            <a:pPr marL="457200" indent="-514350"/>
            <a:r>
              <a:rPr lang="en-US" sz="2400" b="1" dirty="0" smtClean="0">
                <a:latin typeface="Courier New" pitchFamily="49" charset="0"/>
                <a:cs typeface="Courier New" pitchFamily="49" charset="0"/>
              </a:rPr>
              <a:t>create_drive_direct (</a:t>
            </a:r>
            <a:r>
              <a:rPr lang="en-US" sz="2400" b="1" dirty="0" err="1" smtClean="0">
                <a:solidFill>
                  <a:schemeClr val="accent5">
                    <a:lumMod val="75000"/>
                  </a:schemeClr>
                </a:solidFill>
                <a:latin typeface="Courier New" pitchFamily="49" charset="0"/>
                <a:cs typeface="Courier New" pitchFamily="49" charset="0"/>
              </a:rPr>
              <a:t>left_speed,</a:t>
            </a:r>
            <a:r>
              <a:rPr lang="en-US" sz="2400" b="1" dirty="0" err="1" smtClean="0">
                <a:solidFill>
                  <a:srgbClr val="31859C"/>
                </a:solidFill>
                <a:latin typeface="Courier New" pitchFamily="49" charset="0"/>
                <a:cs typeface="Courier New" pitchFamily="49" charset="0"/>
              </a:rPr>
              <a:t>right_speed</a:t>
            </a:r>
            <a:r>
              <a:rPr lang="en-US" sz="2400" b="1" dirty="0" smtClean="0">
                <a:latin typeface="Courier New" pitchFamily="49" charset="0"/>
                <a:cs typeface="Courier New" pitchFamily="49" charset="0"/>
              </a:rPr>
              <a:t>);</a:t>
            </a:r>
          </a:p>
          <a:p>
            <a:pPr marL="457200" indent="-514350"/>
            <a:endParaRPr lang="en-US" sz="2400" b="1" dirty="0">
              <a:solidFill>
                <a:srgbClr val="008000"/>
              </a:solidFill>
              <a:latin typeface="Courier New" pitchFamily="49" charset="0"/>
              <a:cs typeface="Courier New" pitchFamily="49" charset="0"/>
            </a:endParaRPr>
          </a:p>
          <a:p>
            <a:pPr marL="457200" indent="-514350"/>
            <a:endParaRPr lang="en-US" sz="2400" b="1" dirty="0" smtClean="0">
              <a:solidFill>
                <a:srgbClr val="008000"/>
              </a:solidFill>
              <a:latin typeface="Courier New" pitchFamily="49" charset="0"/>
              <a:cs typeface="Courier New" pitchFamily="49" charset="0"/>
            </a:endParaRPr>
          </a:p>
          <a:p>
            <a:pPr marL="457200" indent="-514350"/>
            <a:r>
              <a:rPr lang="en-US" sz="1600" b="1" dirty="0" smtClean="0">
                <a:solidFill>
                  <a:srgbClr val="008000"/>
                </a:solidFill>
                <a:cs typeface="Courier New" pitchFamily="49" charset="0"/>
              </a:rPr>
              <a:t> </a:t>
            </a:r>
            <a:endParaRPr lang="en-US" sz="2400" b="1" dirty="0" smtClean="0">
              <a:solidFill>
                <a:srgbClr val="008000"/>
              </a:solidFill>
              <a:cs typeface="Courier New" pitchFamily="49" charset="0"/>
            </a:endParaRPr>
          </a:p>
          <a:p>
            <a:pPr marL="457200" indent="-514350"/>
            <a:r>
              <a:rPr lang="en-US" b="1" dirty="0" smtClean="0">
                <a:latin typeface="Courier New" pitchFamily="49" charset="0"/>
                <a:cs typeface="Courier New" pitchFamily="49" charset="0"/>
              </a:rPr>
              <a:t>	create_drive_direct (</a:t>
            </a:r>
            <a:r>
              <a:rPr lang="en-US" b="1" dirty="0" smtClean="0">
                <a:solidFill>
                  <a:schemeClr val="accent5">
                    <a:lumMod val="75000"/>
                  </a:schemeClr>
                </a:solidFill>
                <a:latin typeface="Courier New" pitchFamily="49" charset="0"/>
                <a:cs typeface="Courier New" pitchFamily="49" charset="0"/>
              </a:rPr>
              <a:t>100,100</a:t>
            </a:r>
            <a:r>
              <a:rPr lang="en-US" b="1" dirty="0" smtClean="0">
                <a:latin typeface="Courier New" pitchFamily="49" charset="0"/>
                <a:cs typeface="Courier New" pitchFamily="49" charset="0"/>
              </a:rPr>
              <a:t>); </a:t>
            </a:r>
            <a:r>
              <a:rPr lang="en-US" b="1" dirty="0" smtClean="0">
                <a:solidFill>
                  <a:srgbClr val="008000"/>
                </a:solidFill>
                <a:latin typeface="Courier New" pitchFamily="49" charset="0"/>
                <a:cs typeface="Courier New" pitchFamily="49" charset="0"/>
              </a:rPr>
              <a:t>//moves forward at 100mm/sec</a:t>
            </a:r>
            <a:endParaRPr lang="en-US" b="1" dirty="0" smtClean="0">
              <a:solidFill>
                <a:srgbClr val="008000"/>
              </a:solidFill>
              <a:cs typeface="Courier New" pitchFamily="49" charset="0"/>
            </a:endParaRPr>
          </a:p>
          <a:p>
            <a:pPr marL="457200" indent="-514350"/>
            <a:endParaRPr lang="en-US" b="1" dirty="0">
              <a:solidFill>
                <a:srgbClr val="008000"/>
              </a:solidFill>
              <a:cs typeface="Courier New" pitchFamily="49" charset="0"/>
            </a:endParaRPr>
          </a:p>
          <a:p>
            <a:pPr marL="457200" indent="-514350"/>
            <a:r>
              <a:rPr lang="en-US" b="1" dirty="0" smtClean="0">
                <a:latin typeface="Courier New" pitchFamily="49" charset="0"/>
                <a:cs typeface="Courier New" pitchFamily="49" charset="0"/>
              </a:rPr>
              <a:t>	create_drive_direct </a:t>
            </a:r>
            <a:r>
              <a:rPr lang="en-US" b="1" dirty="0">
                <a:latin typeface="Courier New" pitchFamily="49" charset="0"/>
                <a:cs typeface="Courier New" pitchFamily="49" charset="0"/>
              </a:rPr>
              <a:t>(</a:t>
            </a:r>
            <a:r>
              <a:rPr lang="en-US" b="1" dirty="0" smtClean="0">
                <a:solidFill>
                  <a:srgbClr val="31859C"/>
                </a:solidFill>
                <a:latin typeface="Courier New" pitchFamily="49" charset="0"/>
                <a:cs typeface="Courier New" pitchFamily="49" charset="0"/>
              </a:rPr>
              <a:t>100,200</a:t>
            </a:r>
            <a:r>
              <a:rPr lang="en-US" b="1" dirty="0">
                <a:latin typeface="Courier New" pitchFamily="49" charset="0"/>
                <a:cs typeface="Courier New" pitchFamily="49" charset="0"/>
              </a:rPr>
              <a:t>); </a:t>
            </a:r>
            <a:r>
              <a:rPr lang="en-US" b="1" dirty="0">
                <a:solidFill>
                  <a:srgbClr val="008000"/>
                </a:solidFill>
                <a:latin typeface="Courier New" pitchFamily="49" charset="0"/>
                <a:cs typeface="Courier New" pitchFamily="49" charset="0"/>
              </a:rPr>
              <a:t>/</a:t>
            </a:r>
            <a:r>
              <a:rPr lang="en-US" b="1" dirty="0" smtClean="0">
                <a:solidFill>
                  <a:srgbClr val="008000"/>
                </a:solidFill>
                <a:latin typeface="Courier New" pitchFamily="49" charset="0"/>
                <a:cs typeface="Courier New" pitchFamily="49" charset="0"/>
              </a:rPr>
              <a:t>/create will turn left</a:t>
            </a:r>
          </a:p>
          <a:p>
            <a:pPr marL="457200" indent="-514350"/>
            <a:endParaRPr lang="en-US" b="1" dirty="0">
              <a:solidFill>
                <a:srgbClr val="008000"/>
              </a:solidFill>
              <a:cs typeface="Courier New" pitchFamily="49" charset="0"/>
            </a:endParaRPr>
          </a:p>
          <a:p>
            <a:pPr marL="457200" indent="-514350"/>
            <a:r>
              <a:rPr lang="en-US" b="1" dirty="0" smtClean="0">
                <a:latin typeface="Courier New" pitchFamily="49" charset="0"/>
                <a:cs typeface="Courier New" pitchFamily="49" charset="0"/>
              </a:rPr>
              <a:t>	create_drive_direct (</a:t>
            </a:r>
            <a:r>
              <a:rPr lang="en-US" b="1" dirty="0" smtClean="0">
                <a:solidFill>
                  <a:srgbClr val="31859C"/>
                </a:solidFill>
                <a:latin typeface="Courier New" pitchFamily="49" charset="0"/>
                <a:cs typeface="Courier New" pitchFamily="49" charset="0"/>
              </a:rPr>
              <a:t>200,100</a:t>
            </a:r>
            <a:r>
              <a:rPr lang="en-US" b="1" dirty="0">
                <a:latin typeface="Courier New" pitchFamily="49" charset="0"/>
                <a:cs typeface="Courier New" pitchFamily="49" charset="0"/>
              </a:rPr>
              <a:t>); </a:t>
            </a:r>
            <a:r>
              <a:rPr lang="en-US" b="1" dirty="0">
                <a:solidFill>
                  <a:srgbClr val="008000"/>
                </a:solidFill>
                <a:latin typeface="Courier New" pitchFamily="49" charset="0"/>
                <a:cs typeface="Courier New" pitchFamily="49" charset="0"/>
              </a:rPr>
              <a:t>/</a:t>
            </a:r>
            <a:r>
              <a:rPr lang="en-US" b="1" dirty="0" smtClean="0">
                <a:solidFill>
                  <a:srgbClr val="008000"/>
                </a:solidFill>
                <a:latin typeface="Courier New" pitchFamily="49" charset="0"/>
                <a:cs typeface="Courier New" pitchFamily="49" charset="0"/>
              </a:rPr>
              <a:t>/create will turn right</a:t>
            </a:r>
          </a:p>
          <a:p>
            <a:pPr marL="457200" indent="-514350"/>
            <a:endParaRPr lang="en-US" sz="2000" b="1" dirty="0" smtClean="0">
              <a:solidFill>
                <a:srgbClr val="FF0000"/>
              </a:solidFill>
              <a:cs typeface="Courier New" pitchFamily="49" charset="0"/>
            </a:endParaRPr>
          </a:p>
          <a:p>
            <a:pPr marL="457200" indent="-514350"/>
            <a:r>
              <a:rPr lang="en-US" sz="2000" b="1" dirty="0" smtClean="0">
                <a:solidFill>
                  <a:srgbClr val="FF0000"/>
                </a:solidFill>
                <a:cs typeface="Courier New" pitchFamily="49" charset="0"/>
              </a:rPr>
              <a:t>*WARNING maximum speed for the Create motors is 1000mm/second = 1 meter (~3feet)/second. It will jump off a table in a second! Use something like 200 for the speed (moderate speed) until teams get the hang of </a:t>
            </a:r>
            <a:r>
              <a:rPr lang="en-US" sz="2000" b="1" dirty="0" smtClean="0">
                <a:solidFill>
                  <a:srgbClr val="FF0000"/>
                </a:solidFill>
                <a:cs typeface="Courier New" pitchFamily="49" charset="0"/>
              </a:rPr>
              <a:t>this</a:t>
            </a:r>
            <a:endParaRPr lang="en-US" sz="2000" b="1" dirty="0">
              <a:solidFill>
                <a:srgbClr val="FF0000"/>
              </a:solidFill>
              <a:cs typeface="Courier New" pitchFamily="49" charset="0"/>
            </a:endParaRPr>
          </a:p>
          <a:p>
            <a:pPr marL="457200" indent="-514350"/>
            <a:endParaRPr lang="en-US" sz="1100" b="1" dirty="0" smtClean="0">
              <a:solidFill>
                <a:srgbClr val="008000"/>
              </a:solidFill>
              <a:cs typeface="Courier New" pitchFamily="49" charset="0"/>
            </a:endParaRPr>
          </a:p>
          <a:p>
            <a:pPr marL="457200" indent="-514350"/>
            <a:r>
              <a:rPr lang="en-US" sz="2400" b="1" dirty="0">
                <a:latin typeface="Courier New" pitchFamily="49" charset="0"/>
                <a:cs typeface="Courier New" pitchFamily="49" charset="0"/>
              </a:rPr>
              <a:t>c</a:t>
            </a:r>
            <a:r>
              <a:rPr lang="en-US" sz="2400" b="1" dirty="0" smtClean="0">
                <a:latin typeface="Courier New" pitchFamily="49" charset="0"/>
                <a:cs typeface="Courier New" pitchFamily="49" charset="0"/>
              </a:rPr>
              <a:t>reate_stop (</a:t>
            </a:r>
            <a:r>
              <a:rPr lang="en-US" sz="2400" b="1" dirty="0">
                <a:latin typeface="Courier New" pitchFamily="49" charset="0"/>
                <a:cs typeface="Courier New" pitchFamily="49" charset="0"/>
              </a:rPr>
              <a:t>);</a:t>
            </a:r>
            <a:r>
              <a:rPr lang="en-US" sz="2400" b="1" dirty="0"/>
              <a:t> </a:t>
            </a:r>
            <a:r>
              <a:rPr lang="en-US" sz="2400" b="1" dirty="0" smtClean="0">
                <a:solidFill>
                  <a:srgbClr val="008000"/>
                </a:solidFill>
              </a:rPr>
              <a:t>// stops the motors</a:t>
            </a:r>
            <a:endParaRPr lang="en-US" sz="2400" b="1" dirty="0">
              <a:solidFill>
                <a:srgbClr val="008000"/>
              </a:solidFill>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cxnSp>
        <p:nvCxnSpPr>
          <p:cNvPr id="25" name="Straight Arrow Connector 24"/>
          <p:cNvCxnSpPr/>
          <p:nvPr/>
        </p:nvCxnSpPr>
        <p:spPr bwMode="auto">
          <a:xfrm flipV="1">
            <a:off x="3759200" y="2124680"/>
            <a:ext cx="657142" cy="288215"/>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6" name="Straight Arrow Connector 25"/>
          <p:cNvCxnSpPr>
            <a:stCxn id="35" idx="0"/>
          </p:cNvCxnSpPr>
          <p:nvPr/>
        </p:nvCxnSpPr>
        <p:spPr bwMode="auto">
          <a:xfrm flipV="1">
            <a:off x="5014871" y="2124680"/>
            <a:ext cx="385362" cy="217095"/>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flipV="1">
            <a:off x="6410960" y="2054902"/>
            <a:ext cx="78022" cy="42178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8" name="Straight Arrow Connector 27"/>
          <p:cNvCxnSpPr/>
          <p:nvPr/>
        </p:nvCxnSpPr>
        <p:spPr bwMode="auto">
          <a:xfrm flipV="1">
            <a:off x="7626902" y="2053414"/>
            <a:ext cx="0" cy="288361"/>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31" name="TextBox 30"/>
          <p:cNvSpPr txBox="1"/>
          <p:nvPr/>
        </p:nvSpPr>
        <p:spPr>
          <a:xfrm>
            <a:off x="2961640" y="2341775"/>
            <a:ext cx="1595120" cy="307777"/>
          </a:xfrm>
          <a:prstGeom prst="rect">
            <a:avLst/>
          </a:prstGeom>
          <a:noFill/>
        </p:spPr>
        <p:txBody>
          <a:bodyPr wrap="square" rtlCol="0">
            <a:spAutoFit/>
          </a:bodyPr>
          <a:lstStyle/>
          <a:p>
            <a:r>
              <a:rPr lang="en-US" sz="1400" dirty="0" smtClean="0"/>
              <a:t>Left motor/wheel</a:t>
            </a:r>
            <a:endParaRPr lang="en-US" sz="1400" dirty="0"/>
          </a:p>
        </p:txBody>
      </p:sp>
      <p:sp>
        <p:nvSpPr>
          <p:cNvPr id="33" name="TextBox 32"/>
          <p:cNvSpPr txBox="1"/>
          <p:nvPr/>
        </p:nvSpPr>
        <p:spPr>
          <a:xfrm>
            <a:off x="5613400" y="2359118"/>
            <a:ext cx="1595120" cy="307777"/>
          </a:xfrm>
          <a:prstGeom prst="rect">
            <a:avLst/>
          </a:prstGeom>
          <a:noFill/>
        </p:spPr>
        <p:txBody>
          <a:bodyPr wrap="square" rtlCol="0">
            <a:spAutoFit/>
          </a:bodyPr>
          <a:lstStyle/>
          <a:p>
            <a:r>
              <a:rPr lang="en-US" sz="1400" dirty="0" smtClean="0"/>
              <a:t>right motor/wheel</a:t>
            </a:r>
            <a:endParaRPr lang="en-US" sz="1400" dirty="0"/>
          </a:p>
        </p:txBody>
      </p:sp>
      <p:sp>
        <p:nvSpPr>
          <p:cNvPr id="35" name="TextBox 34"/>
          <p:cNvSpPr txBox="1"/>
          <p:nvPr/>
        </p:nvSpPr>
        <p:spPr>
          <a:xfrm>
            <a:off x="4416342" y="2341775"/>
            <a:ext cx="1197058" cy="523220"/>
          </a:xfrm>
          <a:prstGeom prst="rect">
            <a:avLst/>
          </a:prstGeom>
          <a:noFill/>
        </p:spPr>
        <p:txBody>
          <a:bodyPr wrap="square" rtlCol="0">
            <a:spAutoFit/>
          </a:bodyPr>
          <a:lstStyle/>
          <a:p>
            <a:r>
              <a:rPr lang="en-US" sz="1400" dirty="0" smtClean="0"/>
              <a:t>Speed in </a:t>
            </a:r>
          </a:p>
          <a:p>
            <a:r>
              <a:rPr lang="en-US" sz="1400" dirty="0" smtClean="0"/>
              <a:t>mm/second</a:t>
            </a:r>
            <a:endParaRPr lang="en-US" sz="1400" dirty="0"/>
          </a:p>
        </p:txBody>
      </p:sp>
      <p:sp>
        <p:nvSpPr>
          <p:cNvPr id="40" name="TextBox 39"/>
          <p:cNvSpPr txBox="1"/>
          <p:nvPr/>
        </p:nvSpPr>
        <p:spPr>
          <a:xfrm>
            <a:off x="7208520" y="2238885"/>
            <a:ext cx="1197058" cy="523220"/>
          </a:xfrm>
          <a:prstGeom prst="rect">
            <a:avLst/>
          </a:prstGeom>
          <a:noFill/>
        </p:spPr>
        <p:txBody>
          <a:bodyPr wrap="square" rtlCol="0">
            <a:spAutoFit/>
          </a:bodyPr>
          <a:lstStyle/>
          <a:p>
            <a:r>
              <a:rPr lang="en-US" sz="1400" dirty="0" smtClean="0"/>
              <a:t>Speed in </a:t>
            </a:r>
          </a:p>
          <a:p>
            <a:r>
              <a:rPr lang="en-US" sz="1400" dirty="0" smtClean="0"/>
              <a:t>mm/second</a:t>
            </a:r>
            <a:endParaRPr lang="en-US" sz="1400" dirty="0"/>
          </a:p>
        </p:txBody>
      </p:sp>
    </p:spTree>
    <p:extLst>
      <p:ext uri="{BB962C8B-B14F-4D97-AF65-F5344CB8AC3E}">
        <p14:creationId xmlns:p14="http://schemas.microsoft.com/office/powerpoint/2010/main" val="167521728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 using comments</a:t>
            </a:r>
            <a:endParaRPr lang="en-US" dirty="0"/>
          </a:p>
        </p:txBody>
      </p:sp>
      <p:sp>
        <p:nvSpPr>
          <p:cNvPr id="3" name="Content Placeholder 2"/>
          <p:cNvSpPr>
            <a:spLocks noGrp="1"/>
          </p:cNvSpPr>
          <p:nvPr>
            <p:ph idx="1"/>
          </p:nvPr>
        </p:nvSpPr>
        <p:spPr/>
        <p:txBody>
          <a:bodyPr/>
          <a:lstStyle/>
          <a:p>
            <a:pPr marL="0" indent="0">
              <a:buNone/>
            </a:pPr>
            <a:r>
              <a:rPr lang="en-US" dirty="0" smtClean="0"/>
              <a:t>You can use a flow chart and then translate that into comments.</a:t>
            </a:r>
          </a:p>
          <a:p>
            <a:pPr marL="0" indent="0">
              <a:buNone/>
            </a:pPr>
            <a:endParaRPr lang="en-US" dirty="0"/>
          </a:p>
          <a:p>
            <a:pPr marL="0" indent="0">
              <a:buNone/>
            </a:pPr>
            <a:r>
              <a:rPr lang="en-US" dirty="0" smtClean="0"/>
              <a:t>Using</a:t>
            </a:r>
            <a:r>
              <a:rPr lang="en-US" dirty="0" smtClean="0">
                <a:solidFill>
                  <a:srgbClr val="008000"/>
                </a:solidFill>
              </a:rPr>
              <a:t> //comments </a:t>
            </a:r>
            <a:r>
              <a:rPr lang="en-US" dirty="0" smtClean="0"/>
              <a:t>as pseudocode is a great way to start.</a:t>
            </a:r>
          </a:p>
          <a:p>
            <a:pPr marL="0" indent="0">
              <a:buNone/>
            </a:pPr>
            <a:endParaRPr lang="en-US" dirty="0"/>
          </a:p>
          <a:p>
            <a:pPr marL="0" indent="0">
              <a:buNone/>
            </a:pPr>
            <a:r>
              <a:rPr lang="en-US" dirty="0" smtClean="0"/>
              <a:t>If you forget which functions to use, look at your cheat sheet.</a:t>
            </a:r>
          </a:p>
          <a:p>
            <a:pPr marL="0" indent="0">
              <a:buNone/>
            </a:pP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367843233"/>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579"/>
            <a:ext cx="8229600" cy="1143000"/>
          </a:xfrm>
        </p:spPr>
        <p:txBody>
          <a:bodyPr>
            <a:normAutofit/>
          </a:bodyPr>
          <a:lstStyle/>
          <a:p>
            <a:r>
              <a:rPr lang="en-US" dirty="0" smtClean="0"/>
              <a:t>Lets make a robot move!</a:t>
            </a:r>
            <a:endParaRPr lang="en-US" dirty="0"/>
          </a:p>
        </p:txBody>
      </p:sp>
      <p:sp>
        <p:nvSpPr>
          <p:cNvPr id="3" name="Content Placeholder 2"/>
          <p:cNvSpPr>
            <a:spLocks noGrp="1"/>
          </p:cNvSpPr>
          <p:nvPr>
            <p:ph idx="1"/>
          </p:nvPr>
        </p:nvSpPr>
        <p:spPr>
          <a:xfrm>
            <a:off x="457200" y="1368251"/>
            <a:ext cx="7190208" cy="4749302"/>
          </a:xfrm>
        </p:spPr>
        <p:txBody>
          <a:bodyPr>
            <a:normAutofit/>
          </a:bodyPr>
          <a:lstStyle/>
          <a:p>
            <a:pPr marL="0" indent="0">
              <a:buNone/>
            </a:pPr>
            <a:r>
              <a:rPr lang="en-US" dirty="0" smtClean="0">
                <a:cs typeface="Times New Roman" charset="0"/>
              </a:rPr>
              <a:t>Write a program for your robot to move forward for 2 seconds</a:t>
            </a:r>
            <a:endParaRPr lang="en-US" dirty="0" smtClean="0">
              <a:latin typeface="Times New Roman" charset="0"/>
              <a:cs typeface="Times New Roman" charset="0"/>
            </a:endParaRPr>
          </a:p>
          <a:p>
            <a:pPr marL="0" indent="0">
              <a:buNone/>
            </a:pP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connect to create</a:t>
            </a:r>
          </a:p>
          <a:p>
            <a:pPr marL="0" indent="0">
              <a:buNone/>
            </a:pPr>
            <a:r>
              <a:rPr lang="en-US" sz="2600" dirty="0" smtClean="0">
                <a:solidFill>
                  <a:srgbClr val="008000"/>
                </a:solidFill>
                <a:latin typeface="Courier"/>
                <a:cs typeface="Courier"/>
              </a:rPr>
              <a:t>// 2. Drive forward</a:t>
            </a:r>
          </a:p>
          <a:p>
            <a:pPr marL="0" indent="0">
              <a:buNone/>
            </a:pPr>
            <a:r>
              <a:rPr lang="en-US" sz="2600" dirty="0" smtClean="0">
                <a:solidFill>
                  <a:srgbClr val="008000"/>
                </a:solidFill>
                <a:latin typeface="Courier"/>
                <a:cs typeface="Courier"/>
              </a:rPr>
              <a:t>// 2. Pause program for 2 seconds to give the robot time to move</a:t>
            </a:r>
          </a:p>
          <a:p>
            <a:pPr marL="0" indent="0">
              <a:buNone/>
            </a:pPr>
            <a:r>
              <a:rPr lang="en-US" sz="2600" dirty="0" smtClean="0">
                <a:solidFill>
                  <a:srgbClr val="008000"/>
                </a:solidFill>
                <a:latin typeface="Courier"/>
                <a:cs typeface="Courier"/>
              </a:rPr>
              <a:t>// 3. stop the motors/create</a:t>
            </a:r>
          </a:p>
          <a:p>
            <a:pPr marL="0" indent="0">
              <a:buNone/>
            </a:pPr>
            <a:r>
              <a:rPr lang="en-US" sz="2600" dirty="0" smtClean="0">
                <a:solidFill>
                  <a:srgbClr val="008000"/>
                </a:solidFill>
                <a:latin typeface="Courier"/>
                <a:cs typeface="Courier"/>
              </a:rPr>
              <a:t>// 4. disconnect from create</a:t>
            </a:r>
            <a:endParaRPr lang="en-US" sz="2600" dirty="0"/>
          </a:p>
        </p:txBody>
      </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3" name="Group 12"/>
          <p:cNvGrpSpPr/>
          <p:nvPr/>
        </p:nvGrpSpPr>
        <p:grpSpPr>
          <a:xfrm>
            <a:off x="7182552" y="1759231"/>
            <a:ext cx="1785354" cy="4047343"/>
            <a:chOff x="7208101" y="1880972"/>
            <a:chExt cx="1785354" cy="4047343"/>
          </a:xfrm>
        </p:grpSpPr>
        <p:grpSp>
          <p:nvGrpSpPr>
            <p:cNvPr id="16" name="Group 15"/>
            <p:cNvGrpSpPr/>
            <p:nvPr/>
          </p:nvGrpSpPr>
          <p:grpSpPr>
            <a:xfrm>
              <a:off x="7208101" y="1880972"/>
              <a:ext cx="1785354" cy="4047343"/>
              <a:chOff x="7647407" y="2034195"/>
              <a:chExt cx="1349813" cy="3051641"/>
            </a:xfrm>
          </p:grpSpPr>
          <p:sp>
            <p:nvSpPr>
              <p:cNvPr id="21" name="Oval 20"/>
              <p:cNvSpPr/>
              <p:nvPr/>
            </p:nvSpPr>
            <p:spPr>
              <a:xfrm>
                <a:off x="7953613" y="4637997"/>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22" name="Oval 21"/>
              <p:cNvSpPr/>
              <p:nvPr/>
            </p:nvSpPr>
            <p:spPr>
              <a:xfrm>
                <a:off x="7953613" y="2034195"/>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23" name="Down Arrow 22"/>
              <p:cNvSpPr/>
              <p:nvPr/>
            </p:nvSpPr>
            <p:spPr>
              <a:xfrm>
                <a:off x="8129885" y="2492221"/>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647407" y="3194322"/>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Drive Forward 2 sec</a:t>
                </a:r>
                <a:endParaRPr lang="en-US" sz="1000" dirty="0">
                  <a:solidFill>
                    <a:srgbClr val="000000"/>
                  </a:solidFill>
                </a:endParaRPr>
              </a:p>
            </p:txBody>
          </p:sp>
          <p:sp>
            <p:nvSpPr>
              <p:cNvPr id="25" name="Down Arrow 24"/>
              <p:cNvSpPr/>
              <p:nvPr/>
            </p:nvSpPr>
            <p:spPr>
              <a:xfrm>
                <a:off x="8129885" y="346822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7692424" y="3708377"/>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Turn Motors off stop create</a:t>
                </a:r>
                <a:endParaRPr lang="en-US" sz="1000" dirty="0">
                  <a:solidFill>
                    <a:srgbClr val="000000"/>
                  </a:solidFill>
                </a:endParaRPr>
              </a:p>
            </p:txBody>
          </p:sp>
          <p:sp>
            <p:nvSpPr>
              <p:cNvPr id="27" name="Down Arrow 26"/>
              <p:cNvSpPr/>
              <p:nvPr/>
            </p:nvSpPr>
            <p:spPr>
              <a:xfrm>
                <a:off x="8129885" y="439784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Rounded Rectangle 16"/>
            <p:cNvSpPr/>
            <p:nvPr/>
          </p:nvSpPr>
          <p:spPr>
            <a:xfrm>
              <a:off x="7237164" y="2806955"/>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c</a:t>
              </a:r>
              <a:r>
                <a:rPr lang="en-US" sz="1000" dirty="0" smtClean="0">
                  <a:solidFill>
                    <a:srgbClr val="000000"/>
                  </a:solidFill>
                </a:rPr>
                <a:t>reate_connect ();</a:t>
              </a:r>
              <a:endParaRPr lang="en-US" sz="1000" dirty="0">
                <a:solidFill>
                  <a:srgbClr val="000000"/>
                </a:solidFill>
              </a:endParaRPr>
            </a:p>
          </p:txBody>
        </p:sp>
        <p:sp>
          <p:nvSpPr>
            <p:cNvPr id="18" name="Rounded Rectangle 17"/>
            <p:cNvSpPr/>
            <p:nvPr/>
          </p:nvSpPr>
          <p:spPr>
            <a:xfrm>
              <a:off x="7242095" y="4652570"/>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create_disconnect ();</a:t>
              </a:r>
              <a:endParaRPr lang="en-US" sz="1000" dirty="0">
                <a:solidFill>
                  <a:srgbClr val="000000"/>
                </a:solidFill>
              </a:endParaRPr>
            </a:p>
          </p:txBody>
        </p:sp>
        <p:sp>
          <p:nvSpPr>
            <p:cNvPr id="19" name="Down Arrow 18"/>
            <p:cNvSpPr/>
            <p:nvPr/>
          </p:nvSpPr>
          <p:spPr>
            <a:xfrm>
              <a:off x="7846259" y="4464686"/>
              <a:ext cx="529750" cy="187884"/>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Down Arrow 19"/>
            <p:cNvSpPr/>
            <p:nvPr/>
          </p:nvSpPr>
          <p:spPr>
            <a:xfrm>
              <a:off x="7846259" y="3153871"/>
              <a:ext cx="529750" cy="265759"/>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36455627"/>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064"/>
            <a:ext cx="8229600" cy="1143000"/>
          </a:xfrm>
        </p:spPr>
        <p:txBody>
          <a:bodyPr>
            <a:normAutofit/>
          </a:bodyPr>
          <a:lstStyle/>
          <a:p>
            <a:r>
              <a:rPr lang="en-US" dirty="0" smtClean="0"/>
              <a:t>Activity 3     Solution</a:t>
            </a:r>
            <a:endParaRPr lang="en-US" dirty="0"/>
          </a:p>
        </p:txBody>
      </p:sp>
      <p:grpSp>
        <p:nvGrpSpPr>
          <p:cNvPr id="11" name="Group 10"/>
          <p:cNvGrpSpPr/>
          <p:nvPr/>
        </p:nvGrpSpPr>
        <p:grpSpPr>
          <a:xfrm>
            <a:off x="241069" y="843464"/>
            <a:ext cx="8801331" cy="5253645"/>
            <a:chOff x="241069" y="1097279"/>
            <a:chExt cx="8801331" cy="5253645"/>
          </a:xfrm>
        </p:grpSpPr>
        <p:pic>
          <p:nvPicPr>
            <p:cNvPr id="7" name="Picture 6" descr="Screen Shot 2013-10-10 at 5.02.41 PM.png"/>
            <p:cNvPicPr>
              <a:picLocks noChangeAspect="1"/>
            </p:cNvPicPr>
            <p:nvPr/>
          </p:nvPicPr>
          <p:blipFill rotWithShape="1">
            <a:blip r:embed="rId2">
              <a:extLst>
                <a:ext uri="{28A0092B-C50C-407E-A947-70E740481C1C}">
                  <a14:useLocalDpi xmlns:a14="http://schemas.microsoft.com/office/drawing/2010/main"/>
                </a:ext>
              </a:extLst>
            </a:blip>
            <a:srcRect l="3685" t="2793" r="25394" b="6924"/>
            <a:stretch/>
          </p:blipFill>
          <p:spPr>
            <a:xfrm>
              <a:off x="241069" y="1097279"/>
              <a:ext cx="4638502" cy="5253645"/>
            </a:xfrm>
            <a:prstGeom prst="rect">
              <a:avLst/>
            </a:prstGeom>
          </p:spPr>
        </p:pic>
        <p:sp>
          <p:nvSpPr>
            <p:cNvPr id="5" name="Line Callout 1 4"/>
            <p:cNvSpPr/>
            <p:nvPr/>
          </p:nvSpPr>
          <p:spPr>
            <a:xfrm>
              <a:off x="5877238" y="1689274"/>
              <a:ext cx="3165162" cy="635000"/>
            </a:xfrm>
            <a:prstGeom prst="borderCallout1">
              <a:avLst>
                <a:gd name="adj1" fmla="val 41680"/>
                <a:gd name="adj2" fmla="val -775"/>
                <a:gd name="adj3" fmla="val 216777"/>
                <a:gd name="adj4" fmla="val -84456"/>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create connect first thing right after the int main</a:t>
              </a:r>
              <a:endParaRPr lang="en-US" dirty="0">
                <a:solidFill>
                  <a:srgbClr val="FF0000"/>
                </a:solidFill>
              </a:endParaRPr>
            </a:p>
          </p:txBody>
        </p:sp>
        <p:sp>
          <p:nvSpPr>
            <p:cNvPr id="6" name="Line Callout 1 5"/>
            <p:cNvSpPr/>
            <p:nvPr/>
          </p:nvSpPr>
          <p:spPr>
            <a:xfrm>
              <a:off x="5111172" y="3127320"/>
              <a:ext cx="3931228" cy="493740"/>
            </a:xfrm>
            <a:prstGeom prst="borderCallout1">
              <a:avLst>
                <a:gd name="adj1" fmla="val 41680"/>
                <a:gd name="adj2" fmla="val -775"/>
                <a:gd name="adj3" fmla="val 66859"/>
                <a:gd name="adj4" fmla="val -12987"/>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Moves both motors forward at 100mm/second (should go straight)</a:t>
              </a:r>
              <a:endParaRPr lang="en-US" dirty="0">
                <a:solidFill>
                  <a:srgbClr val="FF0000"/>
                </a:solidFill>
              </a:endParaRPr>
            </a:p>
          </p:txBody>
        </p:sp>
        <p:sp>
          <p:nvSpPr>
            <p:cNvPr id="9" name="Line Callout 1 8"/>
            <p:cNvSpPr/>
            <p:nvPr/>
          </p:nvSpPr>
          <p:spPr>
            <a:xfrm>
              <a:off x="5111172" y="4691960"/>
              <a:ext cx="2447868" cy="347400"/>
            </a:xfrm>
            <a:prstGeom prst="borderCallout1">
              <a:avLst>
                <a:gd name="adj1" fmla="val 41680"/>
                <a:gd name="adj2" fmla="val -775"/>
                <a:gd name="adj3" fmla="val -70039"/>
                <a:gd name="adj4" fmla="val -95863"/>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Stops the motors </a:t>
              </a:r>
              <a:endParaRPr lang="en-US" dirty="0">
                <a:solidFill>
                  <a:srgbClr val="FF0000"/>
                </a:solidFill>
              </a:endParaRPr>
            </a:p>
          </p:txBody>
        </p:sp>
        <p:sp>
          <p:nvSpPr>
            <p:cNvPr id="10" name="Line Callout 1 9"/>
            <p:cNvSpPr/>
            <p:nvPr/>
          </p:nvSpPr>
          <p:spPr>
            <a:xfrm>
              <a:off x="5111172" y="5321880"/>
              <a:ext cx="3331788" cy="347400"/>
            </a:xfrm>
            <a:prstGeom prst="borderCallout1">
              <a:avLst>
                <a:gd name="adj1" fmla="val 41680"/>
                <a:gd name="adj2" fmla="val -775"/>
                <a:gd name="adj3" fmla="val -105134"/>
                <a:gd name="adj4" fmla="val -47682"/>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Disconnects create from Link</a:t>
              </a:r>
              <a:endParaRPr lang="en-US" dirty="0">
                <a:solidFill>
                  <a:srgbClr val="FF0000"/>
                </a:solidFill>
              </a:endParaRPr>
            </a:p>
          </p:txBody>
        </p:sp>
      </p:grpSp>
      <p:pic>
        <p:nvPicPr>
          <p:cNvPr id="12" name="Picture 11"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
        <p:nvSpPr>
          <p:cNvPr id="8" name="Line Callout 1 7"/>
          <p:cNvSpPr/>
          <p:nvPr/>
        </p:nvSpPr>
        <p:spPr>
          <a:xfrm>
            <a:off x="5111172" y="3654659"/>
            <a:ext cx="3931228" cy="493740"/>
          </a:xfrm>
          <a:prstGeom prst="borderCallout1">
            <a:avLst>
              <a:gd name="adj1" fmla="val 41680"/>
              <a:gd name="adj2" fmla="val -775"/>
              <a:gd name="adj3" fmla="val 5126"/>
              <a:gd name="adj4" fmla="val -56147"/>
            </a:avLst>
          </a:prstGeom>
          <a:noFill/>
          <a:ln w="317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Sleeps for 2 seconds giving the robot time to move</a:t>
            </a:r>
            <a:endParaRPr lang="en-US" dirty="0">
              <a:solidFill>
                <a:srgbClr val="FF0000"/>
              </a:solidFill>
            </a:endParaRPr>
          </a:p>
        </p:txBody>
      </p:sp>
    </p:spTree>
    <p:extLst>
      <p:ext uri="{BB962C8B-B14F-4D97-AF65-F5344CB8AC3E}">
        <p14:creationId xmlns:p14="http://schemas.microsoft.com/office/powerpoint/2010/main" val="3216800544"/>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Create Driving Hints</a:t>
            </a:r>
            <a:endParaRPr lang="en-US" dirty="0"/>
          </a:p>
        </p:txBody>
      </p:sp>
      <p:sp>
        <p:nvSpPr>
          <p:cNvPr id="3" name="Content Placeholder 2"/>
          <p:cNvSpPr>
            <a:spLocks noGrp="1"/>
          </p:cNvSpPr>
          <p:nvPr>
            <p:ph idx="1"/>
          </p:nvPr>
        </p:nvSpPr>
        <p:spPr>
          <a:xfrm>
            <a:off x="236541" y="1158080"/>
            <a:ext cx="8229600" cy="5607556"/>
          </a:xfrm>
        </p:spPr>
        <p:txBody>
          <a:bodyPr>
            <a:normAutofit fontScale="47500" lnSpcReduction="20000"/>
          </a:bodyPr>
          <a:lstStyle/>
          <a:p>
            <a:pPr marL="0" indent="0">
              <a:buNone/>
            </a:pPr>
            <a:r>
              <a:rPr lang="en-US" sz="3500" dirty="0" smtClean="0"/>
              <a:t>Remember your # line, positive numbers go forward and negative numbers go backwards.</a:t>
            </a:r>
          </a:p>
          <a:p>
            <a:pPr marL="0" indent="0">
              <a:buNone/>
            </a:pPr>
            <a:endParaRPr lang="en-US" sz="3500" dirty="0" smtClean="0"/>
          </a:p>
          <a:p>
            <a:pPr marL="0" indent="0">
              <a:buNone/>
            </a:pPr>
            <a:r>
              <a:rPr lang="en-US" sz="3500" dirty="0" smtClean="0"/>
              <a:t>The Create is very fast, at 1000mm/sec</a:t>
            </a:r>
          </a:p>
          <a:p>
            <a:pPr marL="0" indent="0">
              <a:buNone/>
            </a:pPr>
            <a:r>
              <a:rPr lang="en-US" sz="3500" dirty="0" smtClean="0"/>
              <a:t>It can get away from students quickly</a:t>
            </a:r>
          </a:p>
          <a:p>
            <a:pPr lvl="1"/>
            <a:r>
              <a:rPr lang="en-US" sz="3100" dirty="0" smtClean="0"/>
              <a:t>The Create is heavy and can produce  </a:t>
            </a:r>
          </a:p>
          <a:p>
            <a:pPr marL="457200" lvl="1" indent="0">
              <a:buNone/>
            </a:pPr>
            <a:r>
              <a:rPr lang="en-US" sz="3100" dirty="0" smtClean="0"/>
              <a:t>       lots of inertia/momentum </a:t>
            </a:r>
            <a:r>
              <a:rPr lang="en-US" sz="2900" dirty="0" smtClean="0"/>
              <a:t>(keep this in mind</a:t>
            </a:r>
          </a:p>
          <a:p>
            <a:pPr marL="457200" lvl="1" indent="0">
              <a:buNone/>
            </a:pPr>
            <a:r>
              <a:rPr lang="en-US" sz="2900" dirty="0" smtClean="0"/>
              <a:t>       while trying to get precise distances)</a:t>
            </a:r>
          </a:p>
          <a:p>
            <a:pPr marL="0" indent="0">
              <a:buNone/>
            </a:pPr>
            <a:endParaRPr lang="en-US" sz="3500" dirty="0" smtClean="0"/>
          </a:p>
          <a:p>
            <a:pPr marL="0" indent="0">
              <a:buNone/>
            </a:pPr>
            <a:endParaRPr lang="en-US" sz="3500" dirty="0"/>
          </a:p>
          <a:p>
            <a:pPr marL="0" indent="0">
              <a:buNone/>
            </a:pPr>
            <a:r>
              <a:rPr lang="en-US" sz="3500" dirty="0" smtClean="0"/>
              <a:t>Driving Straight- it is not easy to drive a robot in a straight line.</a:t>
            </a:r>
          </a:p>
          <a:p>
            <a:pPr lvl="1">
              <a:buFont typeface="Arial"/>
              <a:buChar char="•"/>
            </a:pPr>
            <a:r>
              <a:rPr lang="en-US" sz="3500" dirty="0" smtClean="0"/>
              <a:t>Motors are not exactly the same</a:t>
            </a:r>
          </a:p>
          <a:p>
            <a:pPr lvl="1">
              <a:buFont typeface="Arial"/>
              <a:buChar char="•"/>
            </a:pPr>
            <a:r>
              <a:rPr lang="en-US" sz="3500" dirty="0" smtClean="0"/>
              <a:t>The tires may not be aligned well</a:t>
            </a:r>
          </a:p>
          <a:p>
            <a:pPr lvl="1">
              <a:buFont typeface="Arial"/>
              <a:buChar char="•"/>
            </a:pPr>
            <a:r>
              <a:rPr lang="en-US" sz="3500" dirty="0" smtClean="0"/>
              <a:t>One tire has more resistance, etc.</a:t>
            </a:r>
          </a:p>
          <a:p>
            <a:pPr marL="0" indent="0">
              <a:buNone/>
            </a:pPr>
            <a:r>
              <a:rPr lang="en-US" sz="3500" dirty="0" smtClean="0"/>
              <a:t>You can adjust this by slowing down and speeding up the motors.</a:t>
            </a:r>
          </a:p>
          <a:p>
            <a:endParaRPr lang="en-US" sz="3500" dirty="0"/>
          </a:p>
          <a:p>
            <a:pPr marL="0" indent="0">
              <a:buNone/>
            </a:pPr>
            <a:r>
              <a:rPr lang="en-US" sz="3500" dirty="0" smtClean="0"/>
              <a:t>Making Turns</a:t>
            </a:r>
          </a:p>
          <a:p>
            <a:pPr lvl="1">
              <a:buFont typeface="Arial"/>
              <a:buChar char="•"/>
            </a:pPr>
            <a:r>
              <a:rPr lang="en-US" sz="3500" dirty="0" smtClean="0"/>
              <a:t>Have one wheel go faster or slower than the other</a:t>
            </a:r>
          </a:p>
          <a:p>
            <a:pPr lvl="1">
              <a:buFont typeface="Arial"/>
              <a:buChar char="•"/>
            </a:pPr>
            <a:r>
              <a:rPr lang="en-US" sz="3500" dirty="0" smtClean="0"/>
              <a:t>Have one wheel move while the other ones is stopped (friction is less of a factor when both wheels are moving)</a:t>
            </a:r>
          </a:p>
          <a:p>
            <a:pPr lvl="1">
              <a:buFont typeface="Arial"/>
              <a:buChar char="•"/>
            </a:pPr>
            <a:r>
              <a:rPr lang="en-US" sz="3500" dirty="0" smtClean="0"/>
              <a:t>Have one wheel move forward while the other is moving       backwards</a:t>
            </a:r>
          </a:p>
          <a:p>
            <a:pPr lvl="1"/>
            <a:endParaRPr lang="en-US" dirty="0"/>
          </a:p>
        </p:txBody>
      </p:sp>
      <p:grpSp>
        <p:nvGrpSpPr>
          <p:cNvPr id="30" name="Group 29"/>
          <p:cNvGrpSpPr/>
          <p:nvPr/>
        </p:nvGrpSpPr>
        <p:grpSpPr>
          <a:xfrm>
            <a:off x="4951738" y="1561385"/>
            <a:ext cx="3921125" cy="956707"/>
            <a:chOff x="2460625" y="2301875"/>
            <a:chExt cx="3921125" cy="956707"/>
          </a:xfrm>
        </p:grpSpPr>
        <p:grpSp>
          <p:nvGrpSpPr>
            <p:cNvPr id="26" name="Group 25"/>
            <p:cNvGrpSpPr/>
            <p:nvPr/>
          </p:nvGrpSpPr>
          <p:grpSpPr>
            <a:xfrm>
              <a:off x="2460625" y="2704584"/>
              <a:ext cx="3921125" cy="553998"/>
              <a:chOff x="2460625" y="2704584"/>
              <a:chExt cx="3921125" cy="553998"/>
            </a:xfrm>
          </p:grpSpPr>
          <p:cxnSp>
            <p:nvCxnSpPr>
              <p:cNvPr id="5" name="Straight Connector 4"/>
              <p:cNvCxnSpPr/>
              <p:nvPr/>
            </p:nvCxnSpPr>
            <p:spPr>
              <a:xfrm>
                <a:off x="2460625" y="2809876"/>
                <a:ext cx="3095625" cy="0"/>
              </a:xfrm>
              <a:prstGeom prst="line">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571750" y="2889250"/>
                <a:ext cx="3810000" cy="369332"/>
              </a:xfrm>
              <a:prstGeom prst="rect">
                <a:avLst/>
              </a:prstGeom>
              <a:noFill/>
            </p:spPr>
            <p:txBody>
              <a:bodyPr wrap="square" rtlCol="0">
                <a:spAutoFit/>
              </a:bodyPr>
              <a:lstStyle/>
              <a:p>
                <a:r>
                  <a:rPr lang="en-US" dirty="0" smtClean="0"/>
                  <a:t>-5  -4  -3  -2  -1  0  1  2  3  4  5</a:t>
                </a:r>
                <a:endParaRPr lang="en-US" dirty="0"/>
              </a:p>
            </p:txBody>
          </p:sp>
          <p:cxnSp>
            <p:nvCxnSpPr>
              <p:cNvPr id="11" name="Straight Connector 10"/>
              <p:cNvCxnSpPr/>
              <p:nvPr/>
            </p:nvCxnSpPr>
            <p:spPr>
              <a:xfrm flipH="1" flipV="1">
                <a:off x="2778125"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10515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3352800" y="2717543"/>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3648075" y="27172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3911600" y="272045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4143375" y="27045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4375150" y="2713595"/>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591050" y="2720461"/>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4806950" y="272071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505460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270500" y="270458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ight Arrow 26"/>
            <p:cNvSpPr/>
            <p:nvPr/>
          </p:nvSpPr>
          <p:spPr>
            <a:xfrm>
              <a:off x="4222750" y="2317750"/>
              <a:ext cx="1127127" cy="444501"/>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000"/>
                  </a:solidFill>
                </a:rPr>
                <a:t>Forward</a:t>
              </a:r>
              <a:endParaRPr lang="en-US" dirty="0">
                <a:solidFill>
                  <a:srgbClr val="008000"/>
                </a:solidFill>
              </a:endParaRPr>
            </a:p>
          </p:txBody>
        </p:sp>
        <p:sp>
          <p:nvSpPr>
            <p:cNvPr id="29" name="Left Arrow 28"/>
            <p:cNvSpPr/>
            <p:nvPr/>
          </p:nvSpPr>
          <p:spPr>
            <a:xfrm>
              <a:off x="2698750" y="2301875"/>
              <a:ext cx="1076327" cy="492126"/>
            </a:xfrm>
            <a:prstGeom prst="lef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Reverse</a:t>
              </a:r>
              <a:endParaRPr lang="en-US" dirty="0">
                <a:solidFill>
                  <a:srgbClr val="FF0000"/>
                </a:solidFill>
              </a:endParaRPr>
            </a:p>
          </p:txBody>
        </p:sp>
      </p:grpSp>
      <p:pic>
        <p:nvPicPr>
          <p:cNvPr id="28" name="Picture 2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600805721"/>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3" y="176213"/>
            <a:ext cx="8229600" cy="1143000"/>
          </a:xfrm>
        </p:spPr>
        <p:txBody>
          <a:bodyPr>
            <a:normAutofit fontScale="90000"/>
          </a:bodyPr>
          <a:lstStyle/>
          <a:p>
            <a:r>
              <a:rPr lang="en-US" dirty="0" smtClean="0"/>
              <a:t> </a:t>
            </a:r>
            <a:r>
              <a:rPr lang="en-US" dirty="0"/>
              <a:t> </a:t>
            </a:r>
            <a:r>
              <a:rPr lang="en-US" dirty="0" smtClean="0"/>
              <a:t>LET’S MOVE!  Materials/Supplies</a:t>
            </a:r>
            <a:br>
              <a:rPr lang="en-US" dirty="0" smtClean="0"/>
            </a:br>
            <a:endParaRPr lang="en-US" dirty="0"/>
          </a:p>
        </p:txBody>
      </p:sp>
      <p:sp>
        <p:nvSpPr>
          <p:cNvPr id="3" name="Content Placeholder 2"/>
          <p:cNvSpPr>
            <a:spLocks noGrp="1"/>
          </p:cNvSpPr>
          <p:nvPr>
            <p:ph idx="1"/>
          </p:nvPr>
        </p:nvSpPr>
        <p:spPr>
          <a:xfrm>
            <a:off x="206372" y="1121590"/>
            <a:ext cx="8937628" cy="4802962"/>
          </a:xfrm>
        </p:spPr>
        <p:txBody>
          <a:bodyPr>
            <a:normAutofit/>
          </a:bodyPr>
          <a:lstStyle/>
          <a:p>
            <a:pPr marL="457200" indent="-457200">
              <a:buFont typeface="+mj-lt"/>
              <a:buAutoNum type="arabicPeriod"/>
            </a:pPr>
            <a:r>
              <a:rPr lang="en-US" sz="2400" dirty="0" smtClean="0"/>
              <a:t>You need a large surface to run the robot on</a:t>
            </a:r>
          </a:p>
          <a:p>
            <a:pPr lvl="1">
              <a:buFont typeface="Arial"/>
              <a:buChar char="•"/>
            </a:pPr>
            <a:r>
              <a:rPr lang="en-US" sz="2000" dirty="0" smtClean="0"/>
              <a:t>Use the floor, a piece of white or light colored foam or poster board or a vinyl or paper mat as a robot testing track</a:t>
            </a:r>
          </a:p>
          <a:p>
            <a:pPr lvl="2" indent="-342900">
              <a:buFont typeface="Courier New"/>
              <a:buChar char="o"/>
            </a:pPr>
            <a:r>
              <a:rPr lang="en-US" sz="2000" dirty="0" smtClean="0"/>
              <a:t>You need an area marked as the starting line (a piece of black tape works well or you can mark it with a black marker)</a:t>
            </a:r>
          </a:p>
          <a:p>
            <a:pPr marL="457200" indent="-457200">
              <a:buFont typeface="+mj-lt"/>
              <a:buAutoNum type="arabicPeriod"/>
            </a:pPr>
            <a:r>
              <a:rPr lang="en-US" sz="2400" dirty="0" smtClean="0"/>
              <a:t>You need an object to navigate to</a:t>
            </a:r>
          </a:p>
          <a:p>
            <a:pPr lvl="1">
              <a:buFont typeface="Arial"/>
              <a:buChar char="•"/>
            </a:pPr>
            <a:r>
              <a:rPr lang="en-US" sz="2400" dirty="0" smtClean="0"/>
              <a:t>Can of soda, foam block, whiteboard eraser, etc. will work</a:t>
            </a:r>
          </a:p>
          <a:p>
            <a:pPr marL="514350" indent="-514350">
              <a:buFont typeface="+mj-lt"/>
              <a:buAutoNum type="arabicPeriod"/>
            </a:pPr>
            <a:r>
              <a:rPr lang="en-US" sz="2400" dirty="0" smtClean="0"/>
              <a:t>A measuring device and a timer will be useful</a:t>
            </a:r>
          </a:p>
        </p:txBody>
      </p:sp>
      <p:grpSp>
        <p:nvGrpSpPr>
          <p:cNvPr id="18" name="Group 17"/>
          <p:cNvGrpSpPr/>
          <p:nvPr/>
        </p:nvGrpSpPr>
        <p:grpSpPr>
          <a:xfrm>
            <a:off x="796924" y="4358641"/>
            <a:ext cx="3323018" cy="1699262"/>
            <a:chOff x="1584324" y="4388801"/>
            <a:chExt cx="4527551" cy="2315213"/>
          </a:xfrm>
        </p:grpSpPr>
        <p:grpSp>
          <p:nvGrpSpPr>
            <p:cNvPr id="4" name="Group 3"/>
            <p:cNvGrpSpPr/>
            <p:nvPr/>
          </p:nvGrpSpPr>
          <p:grpSpPr>
            <a:xfrm>
              <a:off x="1584324" y="4388801"/>
              <a:ext cx="3524250" cy="2315213"/>
              <a:chOff x="2349500" y="1577338"/>
              <a:chExt cx="3524250" cy="2315213"/>
            </a:xfrm>
          </p:grpSpPr>
          <p:sp>
            <p:nvSpPr>
              <p:cNvPr id="5" name="Rectangle 4"/>
              <p:cNvSpPr/>
              <p:nvPr/>
            </p:nvSpPr>
            <p:spPr>
              <a:xfrm>
                <a:off x="2349500" y="1577338"/>
                <a:ext cx="3048000" cy="2315213"/>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952750" y="1577338"/>
                <a:ext cx="0" cy="2312036"/>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2187574" y="5464948"/>
              <a:ext cx="2060577" cy="276999"/>
            </a:xfrm>
            <a:prstGeom prst="rect">
              <a:avLst/>
            </a:prstGeom>
            <a:noFill/>
          </p:spPr>
          <p:txBody>
            <a:bodyPr wrap="square" rtlCol="0">
              <a:spAutoFit/>
            </a:bodyPr>
            <a:lstStyle/>
            <a:p>
              <a:r>
                <a:rPr lang="en-US" sz="1200" dirty="0" smtClean="0"/>
                <a:t>Starting line (Tape/Marker)</a:t>
              </a:r>
              <a:endParaRPr lang="en-US" sz="1200" dirty="0"/>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8593" y="4607502"/>
            <a:ext cx="636417" cy="879475"/>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43766" y="4784998"/>
            <a:ext cx="1029840" cy="930275"/>
          </a:xfrm>
          <a:prstGeom prst="rect">
            <a:avLst/>
          </a:prstGeom>
        </p:spPr>
      </p:pic>
      <p:pic>
        <p:nvPicPr>
          <p:cNvPr id="13" name="Picture 12"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3936128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LET’S MOVE!</a:t>
            </a:r>
            <a:br>
              <a:rPr lang="en-US" sz="4400" dirty="0" smtClean="0"/>
            </a:br>
            <a:r>
              <a:rPr lang="en-US" sz="3600" dirty="0" smtClean="0"/>
              <a:t>Activity/mini contests </a:t>
            </a:r>
            <a:endParaRPr lang="en-US" sz="3600" dirty="0"/>
          </a:p>
        </p:txBody>
      </p:sp>
      <p:sp>
        <p:nvSpPr>
          <p:cNvPr id="3" name="Content Placeholder 2"/>
          <p:cNvSpPr>
            <a:spLocks noGrp="1"/>
          </p:cNvSpPr>
          <p:nvPr>
            <p:ph idx="1"/>
          </p:nvPr>
        </p:nvSpPr>
        <p:spPr>
          <a:xfrm>
            <a:off x="457200" y="1512455"/>
            <a:ext cx="8229600" cy="4976089"/>
          </a:xfrm>
        </p:spPr>
        <p:txBody>
          <a:bodyPr>
            <a:normAutofit lnSpcReduction="10000"/>
          </a:bodyPr>
          <a:lstStyle/>
          <a:p>
            <a:pPr marL="0" indent="0">
              <a:buNone/>
            </a:pPr>
            <a:r>
              <a:rPr lang="en-US" sz="2400" dirty="0" smtClean="0"/>
              <a:t>Using the simple motor function  </a:t>
            </a:r>
            <a:r>
              <a:rPr lang="en-US" sz="2400" dirty="0" smtClean="0">
                <a:cs typeface="Courier"/>
              </a:rPr>
              <a:t>motor</a:t>
            </a:r>
            <a:r>
              <a:rPr lang="en-US" sz="2400" dirty="0" smtClean="0">
                <a:latin typeface="Courier"/>
                <a:cs typeface="Courier"/>
              </a:rPr>
              <a:t>(); </a:t>
            </a:r>
            <a:r>
              <a:rPr lang="en-US" sz="2400" dirty="0" smtClean="0"/>
              <a:t>and  </a:t>
            </a:r>
            <a:r>
              <a:rPr lang="en-US" sz="2400" dirty="0" smtClean="0">
                <a:latin typeface="Courier"/>
                <a:cs typeface="Courier"/>
              </a:rPr>
              <a:t>msleep(); </a:t>
            </a:r>
            <a:r>
              <a:rPr lang="en-US" sz="2400" dirty="0" smtClean="0">
                <a:cs typeface="Courier"/>
              </a:rPr>
              <a:t>you can have the students work on fun challenges.</a:t>
            </a:r>
          </a:p>
          <a:p>
            <a:pPr marL="0" indent="0">
              <a:buNone/>
            </a:pPr>
            <a:r>
              <a:rPr lang="en-US" sz="2400" dirty="0" smtClean="0"/>
              <a:t>These activities can all be completed using hard coding (“dead reckoning”) and simple motor control functions without the use of any sensors. This is a good place to start and will teach the students how hard it is to be consistent using dead reckoning.</a:t>
            </a:r>
          </a:p>
          <a:p>
            <a:pPr lvl="1">
              <a:buFont typeface="Arial"/>
              <a:buChar char="•"/>
            </a:pPr>
            <a:r>
              <a:rPr lang="en-US" sz="2400" dirty="0" smtClean="0"/>
              <a:t>This is a good time to bring up controlling variables when they set up their robot- is it the same every time? How could you make it the same (using a jig or ruler to control how they set it at the starting line)</a:t>
            </a:r>
          </a:p>
          <a:p>
            <a:pPr marL="0" indent="0">
              <a:buNone/>
            </a:pPr>
            <a:r>
              <a:rPr lang="en-US" sz="2400" dirty="0" smtClean="0"/>
              <a:t>Once they have the skills down of forward, backwards, turn and stop, we can move on and start adding sensors and decision making into the programs.	</a:t>
            </a:r>
          </a:p>
          <a:p>
            <a:pPr marL="0" indent="0">
              <a:buNone/>
            </a:pPr>
            <a:endParaRPr lang="en-US"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84327615"/>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24"/>
            <a:ext cx="8229600" cy="1143000"/>
          </a:xfrm>
        </p:spPr>
        <p:txBody>
          <a:bodyPr/>
          <a:lstStyle/>
          <a:p>
            <a:r>
              <a:rPr lang="en-US" dirty="0" smtClean="0"/>
              <a:t>Touch the Can</a:t>
            </a:r>
            <a:endParaRPr lang="en-US" dirty="0"/>
          </a:p>
        </p:txBody>
      </p:sp>
      <p:sp>
        <p:nvSpPr>
          <p:cNvPr id="3" name="Content Placeholder 2"/>
          <p:cNvSpPr>
            <a:spLocks noGrp="1"/>
          </p:cNvSpPr>
          <p:nvPr>
            <p:ph idx="1"/>
          </p:nvPr>
        </p:nvSpPr>
        <p:spPr>
          <a:xfrm>
            <a:off x="346364" y="1177636"/>
            <a:ext cx="8797636" cy="4257150"/>
          </a:xfrm>
        </p:spPr>
        <p:txBody>
          <a:bodyPr>
            <a:normAutofit/>
          </a:bodyPr>
          <a:lstStyle/>
          <a:p>
            <a:pPr marL="0" indent="0">
              <a:buNone/>
            </a:pPr>
            <a:r>
              <a:rPr lang="en-US" sz="2200" dirty="0" smtClean="0"/>
              <a:t>Robots must start on or behind the starting mark and move to the object with the goal of touching the object in the shortest amount of time</a:t>
            </a:r>
          </a:p>
          <a:p>
            <a:pPr marL="0" indent="0">
              <a:buNone/>
            </a:pPr>
            <a:endParaRPr lang="en-US" sz="2200" dirty="0" smtClean="0"/>
          </a:p>
          <a:p>
            <a:pPr marL="0" indent="0">
              <a:buNone/>
            </a:pPr>
            <a:r>
              <a:rPr lang="en-US" sz="2200" dirty="0" smtClean="0"/>
              <a:t>Extensions</a:t>
            </a:r>
          </a:p>
          <a:p>
            <a:pPr marL="457200" indent="-457200"/>
            <a:r>
              <a:rPr lang="en-US" sz="2200" dirty="0" smtClean="0"/>
              <a:t>Move the can to various distances</a:t>
            </a:r>
          </a:p>
          <a:p>
            <a:pPr marL="457200" indent="-457200"/>
            <a:r>
              <a:rPr lang="en-US" sz="2200" dirty="0" smtClean="0"/>
              <a:t>Make the object smaller and harder to navigate to</a:t>
            </a:r>
          </a:p>
          <a:p>
            <a:pPr marL="457200" indent="-457200"/>
            <a:r>
              <a:rPr lang="en-US" sz="2200" dirty="0" smtClean="0"/>
              <a:t>Math-</a:t>
            </a:r>
            <a:r>
              <a:rPr lang="en-US" sz="2200" dirty="0"/>
              <a:t> </a:t>
            </a:r>
            <a:r>
              <a:rPr lang="en-US" sz="2200" dirty="0" smtClean="0"/>
              <a:t>have them measure the distance to the object and time the robot and then calculate rate/speed                                  </a:t>
            </a:r>
          </a:p>
          <a:p>
            <a:pPr marL="857250" lvl="1" indent="-457200">
              <a:buFont typeface="Courier New"/>
              <a:buChar char="o"/>
            </a:pPr>
            <a:r>
              <a:rPr lang="en-US" sz="2200" dirty="0" smtClean="0"/>
              <a:t>Speed = Distance/Time</a:t>
            </a:r>
          </a:p>
          <a:p>
            <a:pPr marL="914400" lvl="1" indent="-514350"/>
            <a:endParaRPr lang="en-US" sz="2200" dirty="0"/>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46" name="Group 45"/>
          <p:cNvGrpSpPr/>
          <p:nvPr/>
        </p:nvGrpSpPr>
        <p:grpSpPr>
          <a:xfrm>
            <a:off x="1128279" y="4811111"/>
            <a:ext cx="5796324" cy="1440873"/>
            <a:chOff x="504824" y="4876800"/>
            <a:chExt cx="7286626" cy="1811338"/>
          </a:xfrm>
        </p:grpSpPr>
        <p:grpSp>
          <p:nvGrpSpPr>
            <p:cNvPr id="47" name="Group 46"/>
            <p:cNvGrpSpPr/>
            <p:nvPr/>
          </p:nvGrpSpPr>
          <p:grpSpPr>
            <a:xfrm>
              <a:off x="504824" y="4876800"/>
              <a:ext cx="3543301" cy="1793875"/>
              <a:chOff x="2568574" y="4906962"/>
              <a:chExt cx="3543301" cy="1793875"/>
            </a:xfrm>
          </p:grpSpPr>
          <p:grpSp>
            <p:nvGrpSpPr>
              <p:cNvPr id="68" name="Group 67"/>
              <p:cNvGrpSpPr/>
              <p:nvPr/>
            </p:nvGrpSpPr>
            <p:grpSpPr>
              <a:xfrm>
                <a:off x="2568574" y="4906962"/>
                <a:ext cx="3048000" cy="1793875"/>
                <a:chOff x="3333750" y="2095499"/>
                <a:chExt cx="3048000" cy="1793875"/>
              </a:xfrm>
            </p:grpSpPr>
            <p:sp>
              <p:nvSpPr>
                <p:cNvPr id="71" name="Rectangle 70"/>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Can 72"/>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70" name="TextBox 69"/>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8" name="Group 47"/>
            <p:cNvGrpSpPr/>
            <p:nvPr/>
          </p:nvGrpSpPr>
          <p:grpSpPr>
            <a:xfrm>
              <a:off x="4248149" y="4894263"/>
              <a:ext cx="3543301" cy="1793875"/>
              <a:chOff x="2568574" y="4906962"/>
              <a:chExt cx="3543301" cy="1793875"/>
            </a:xfrm>
          </p:grpSpPr>
          <p:grpSp>
            <p:nvGrpSpPr>
              <p:cNvPr id="62" name="Group 61"/>
              <p:cNvGrpSpPr/>
              <p:nvPr/>
            </p:nvGrpSpPr>
            <p:grpSpPr>
              <a:xfrm>
                <a:off x="2568574" y="4906962"/>
                <a:ext cx="3048000" cy="1793875"/>
                <a:chOff x="3333750" y="2095499"/>
                <a:chExt cx="3048000" cy="1793875"/>
              </a:xfrm>
            </p:grpSpPr>
            <p:sp>
              <p:nvSpPr>
                <p:cNvPr id="65" name="Rectangle 6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6" name="Straight Connector 6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3" name="TextBox 62"/>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64" name="TextBox 6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9" name="Line 7"/>
            <p:cNvSpPr>
              <a:spLocks noChangeShapeType="1"/>
            </p:cNvSpPr>
            <p:nvPr/>
          </p:nvSpPr>
          <p:spPr bwMode="auto">
            <a:xfrm>
              <a:off x="1666875" y="5662834"/>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50" name="Group 49"/>
            <p:cNvGrpSpPr/>
            <p:nvPr/>
          </p:nvGrpSpPr>
          <p:grpSpPr>
            <a:xfrm>
              <a:off x="504824" y="5283588"/>
              <a:ext cx="583380" cy="741407"/>
              <a:chOff x="2494078" y="3396827"/>
              <a:chExt cx="607082" cy="812376"/>
            </a:xfrm>
          </p:grpSpPr>
          <p:sp>
            <p:nvSpPr>
              <p:cNvPr id="57" name="Oval 5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2517959" y="3637740"/>
                <a:ext cx="206211" cy="332606"/>
                <a:chOff x="5113641" y="2097861"/>
                <a:chExt cx="317500" cy="412750"/>
              </a:xfrm>
            </p:grpSpPr>
            <p:sp>
              <p:nvSpPr>
                <p:cNvPr id="60" name="Rectangle 5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9" name="Straight Connector 5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6039260" y="5422088"/>
              <a:ext cx="583380" cy="741407"/>
              <a:chOff x="2494078" y="3396827"/>
              <a:chExt cx="607082" cy="812376"/>
            </a:xfrm>
          </p:grpSpPr>
          <p:sp>
            <p:nvSpPr>
              <p:cNvPr id="52" name="Oval 5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2517959" y="3637740"/>
                <a:ext cx="206211" cy="332606"/>
                <a:chOff x="5113641" y="2097861"/>
                <a:chExt cx="317500" cy="412750"/>
              </a:xfrm>
            </p:grpSpPr>
            <p:sp>
              <p:nvSpPr>
                <p:cNvPr id="55" name="Rectangle 5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4" name="Straight Connector 5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14100319"/>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
            <a:ext cx="8229600" cy="1143000"/>
          </a:xfrm>
        </p:spPr>
        <p:txBody>
          <a:bodyPr/>
          <a:lstStyle/>
          <a:p>
            <a:r>
              <a:rPr lang="en-US" dirty="0" smtClean="0"/>
              <a:t>Closest to the Can</a:t>
            </a:r>
            <a:endParaRPr lang="en-US" dirty="0"/>
          </a:p>
        </p:txBody>
      </p:sp>
      <p:sp>
        <p:nvSpPr>
          <p:cNvPr id="3" name="Content Placeholder 2"/>
          <p:cNvSpPr>
            <a:spLocks noGrp="1"/>
          </p:cNvSpPr>
          <p:nvPr>
            <p:ph idx="1"/>
          </p:nvPr>
        </p:nvSpPr>
        <p:spPr>
          <a:xfrm>
            <a:off x="346074" y="1100138"/>
            <a:ext cx="8591550" cy="4525963"/>
          </a:xfrm>
        </p:spPr>
        <p:txBody>
          <a:bodyPr>
            <a:normAutofit/>
          </a:bodyPr>
          <a:lstStyle/>
          <a:p>
            <a:pPr marL="457200" indent="-457200">
              <a:buFont typeface="+mj-lt"/>
              <a:buAutoNum type="arabicPeriod"/>
            </a:pPr>
            <a:r>
              <a:rPr lang="en-US" sz="2000" dirty="0" smtClean="0"/>
              <a:t>Robots must start on or behind the starting mark and move to the object with the goal of stopping as close to the can as possible without touching it.</a:t>
            </a:r>
          </a:p>
          <a:p>
            <a:pPr lvl="1">
              <a:buFont typeface="Arial"/>
              <a:buChar char="•"/>
            </a:pPr>
            <a:r>
              <a:rPr lang="en-US" sz="2000" dirty="0" smtClean="0"/>
              <a:t>If they touch the can they must start over at the starting line</a:t>
            </a:r>
          </a:p>
          <a:p>
            <a:pPr lvl="1">
              <a:buFont typeface="Arial"/>
              <a:buChar char="•"/>
            </a:pPr>
            <a:r>
              <a:rPr lang="en-US" sz="2000" dirty="0" smtClean="0"/>
              <a:t>Use rulers to measure the distance stopped from the can- make a data table</a:t>
            </a:r>
          </a:p>
          <a:p>
            <a:pPr lvl="1">
              <a:buFont typeface="Arial"/>
              <a:buChar char="•"/>
            </a:pPr>
            <a:r>
              <a:rPr lang="en-US" sz="2000" dirty="0" smtClean="0"/>
              <a:t>You can use a sheet of paper passed between the robot and can to determine if it is touching</a:t>
            </a:r>
          </a:p>
          <a:p>
            <a:pPr lvl="1">
              <a:buFont typeface="Arial"/>
              <a:buChar char="•"/>
            </a:pPr>
            <a:r>
              <a:rPr lang="en-US" sz="2000" dirty="0" smtClean="0"/>
              <a:t>You can limit the number of attempts and take the best run or have them average several runs or add the distances together for a grand total</a:t>
            </a:r>
          </a:p>
          <a:p>
            <a:pPr marL="457200" indent="-457200">
              <a:buFont typeface="+mj-lt"/>
              <a:buAutoNum type="arabicPeriod"/>
            </a:pPr>
            <a:r>
              <a:rPr lang="en-US" sz="2000" dirty="0" smtClean="0"/>
              <a:t>Move the can to various distances and locations</a:t>
            </a:r>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46" name="Group 45"/>
          <p:cNvGrpSpPr/>
          <p:nvPr/>
        </p:nvGrpSpPr>
        <p:grpSpPr>
          <a:xfrm>
            <a:off x="895522" y="4572974"/>
            <a:ext cx="6802998" cy="1591771"/>
            <a:chOff x="504824" y="4692651"/>
            <a:chExt cx="7680326" cy="1797049"/>
          </a:xfrm>
        </p:grpSpPr>
        <p:grpSp>
          <p:nvGrpSpPr>
            <p:cNvPr id="47" name="Group 46"/>
            <p:cNvGrpSpPr/>
            <p:nvPr/>
          </p:nvGrpSpPr>
          <p:grpSpPr>
            <a:xfrm>
              <a:off x="504824" y="4695825"/>
              <a:ext cx="3543301" cy="1793875"/>
              <a:chOff x="2568574" y="4906962"/>
              <a:chExt cx="3543301" cy="1793875"/>
            </a:xfrm>
          </p:grpSpPr>
          <p:grpSp>
            <p:nvGrpSpPr>
              <p:cNvPr id="68" name="Group 67"/>
              <p:cNvGrpSpPr/>
              <p:nvPr/>
            </p:nvGrpSpPr>
            <p:grpSpPr>
              <a:xfrm>
                <a:off x="2568574" y="4906962"/>
                <a:ext cx="3048000" cy="1793875"/>
                <a:chOff x="3333750" y="2095499"/>
                <a:chExt cx="3048000" cy="1793875"/>
              </a:xfrm>
            </p:grpSpPr>
            <p:sp>
              <p:nvSpPr>
                <p:cNvPr id="71" name="Rectangle 70"/>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Can 72"/>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70" name="TextBox 69"/>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8" name="Group 47"/>
            <p:cNvGrpSpPr/>
            <p:nvPr/>
          </p:nvGrpSpPr>
          <p:grpSpPr>
            <a:xfrm>
              <a:off x="4641849" y="4692651"/>
              <a:ext cx="3543301" cy="1793875"/>
              <a:chOff x="2568574" y="4906962"/>
              <a:chExt cx="3543301" cy="1793875"/>
            </a:xfrm>
          </p:grpSpPr>
          <p:grpSp>
            <p:nvGrpSpPr>
              <p:cNvPr id="62" name="Group 61"/>
              <p:cNvGrpSpPr/>
              <p:nvPr/>
            </p:nvGrpSpPr>
            <p:grpSpPr>
              <a:xfrm>
                <a:off x="2568574" y="4906962"/>
                <a:ext cx="3048000" cy="1793875"/>
                <a:chOff x="3333750" y="2095499"/>
                <a:chExt cx="3048000" cy="1793875"/>
              </a:xfrm>
            </p:grpSpPr>
            <p:sp>
              <p:nvSpPr>
                <p:cNvPr id="65" name="Rectangle 6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6" name="Straight Connector 6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3" name="TextBox 62"/>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64" name="TextBox 6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9" name="Line 7"/>
            <p:cNvSpPr>
              <a:spLocks noChangeShapeType="1"/>
            </p:cNvSpPr>
            <p:nvPr/>
          </p:nvSpPr>
          <p:spPr bwMode="auto">
            <a:xfrm>
              <a:off x="1666875" y="5467351"/>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50" name="Group 49"/>
            <p:cNvGrpSpPr/>
            <p:nvPr/>
          </p:nvGrpSpPr>
          <p:grpSpPr>
            <a:xfrm>
              <a:off x="524694" y="5236199"/>
              <a:ext cx="583380" cy="741407"/>
              <a:chOff x="2494078" y="3396827"/>
              <a:chExt cx="607082" cy="812376"/>
            </a:xfrm>
          </p:grpSpPr>
          <p:sp>
            <p:nvSpPr>
              <p:cNvPr id="57" name="Oval 5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2517959" y="3637740"/>
                <a:ext cx="206211" cy="332606"/>
                <a:chOff x="5113641" y="2097861"/>
                <a:chExt cx="317500" cy="412750"/>
              </a:xfrm>
            </p:grpSpPr>
            <p:sp>
              <p:nvSpPr>
                <p:cNvPr id="60" name="Rectangle 5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9" name="Straight Connector 5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6377589" y="5255397"/>
              <a:ext cx="583380" cy="741407"/>
              <a:chOff x="2494078" y="3396827"/>
              <a:chExt cx="607082" cy="812376"/>
            </a:xfrm>
          </p:grpSpPr>
          <p:sp>
            <p:nvSpPr>
              <p:cNvPr id="52" name="Oval 5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2517959" y="3637740"/>
                <a:ext cx="206211" cy="332606"/>
                <a:chOff x="5113641" y="2097861"/>
                <a:chExt cx="317500" cy="412750"/>
              </a:xfrm>
            </p:grpSpPr>
            <p:sp>
              <p:nvSpPr>
                <p:cNvPr id="55" name="Rectangle 5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4" name="Straight Connector 5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64838853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86" y="336067"/>
            <a:ext cx="8229600" cy="1143000"/>
          </a:xfrm>
        </p:spPr>
        <p:txBody>
          <a:bodyPr>
            <a:normAutofit fontScale="90000"/>
          </a:bodyPr>
          <a:lstStyle/>
          <a:p>
            <a:r>
              <a:rPr lang="en-US" dirty="0" smtClean="0"/>
              <a:t>Closest to/touch the </a:t>
            </a:r>
            <a:r>
              <a:rPr lang="en-US" dirty="0"/>
              <a:t>C</a:t>
            </a:r>
            <a:r>
              <a:rPr lang="en-US" dirty="0" smtClean="0"/>
              <a:t>an and </a:t>
            </a:r>
            <a:r>
              <a:rPr lang="en-US" dirty="0"/>
              <a:t/>
            </a:r>
            <a:br>
              <a:rPr lang="en-US" dirty="0"/>
            </a:br>
            <a:r>
              <a:rPr lang="en-US" dirty="0" smtClean="0"/>
              <a:t>“Go Home”</a:t>
            </a:r>
            <a:endParaRPr lang="en-US" dirty="0"/>
          </a:p>
        </p:txBody>
      </p:sp>
      <p:sp>
        <p:nvSpPr>
          <p:cNvPr id="3" name="Content Placeholder 2"/>
          <p:cNvSpPr>
            <a:spLocks noGrp="1"/>
          </p:cNvSpPr>
          <p:nvPr>
            <p:ph idx="1"/>
          </p:nvPr>
        </p:nvSpPr>
        <p:spPr>
          <a:xfrm>
            <a:off x="204494" y="1470008"/>
            <a:ext cx="8591550" cy="4525963"/>
          </a:xfrm>
        </p:spPr>
        <p:txBody>
          <a:bodyPr>
            <a:normAutofit/>
          </a:bodyPr>
          <a:lstStyle/>
          <a:p>
            <a:pPr marL="457200" indent="-457200">
              <a:buFont typeface="+mj-lt"/>
              <a:buAutoNum type="arabicPeriod"/>
            </a:pPr>
            <a:r>
              <a:rPr lang="en-US" sz="2400" dirty="0" smtClean="0"/>
              <a:t>A variation on touch the can and closest to the can.</a:t>
            </a:r>
          </a:p>
          <a:p>
            <a:pPr marL="457200" indent="-457200">
              <a:buFont typeface="+mj-lt"/>
              <a:buAutoNum type="arabicPeriod"/>
            </a:pPr>
            <a:r>
              <a:rPr lang="en-US" sz="2400" dirty="0" smtClean="0"/>
              <a:t>After stopping closest/touching the can, back the robot up until touching the starting line</a:t>
            </a:r>
            <a:endParaRPr lang="en-US" sz="2400" dirty="0"/>
          </a:p>
          <a:p>
            <a:pPr lvl="1">
              <a:buFont typeface="Arial"/>
              <a:buChar char="•"/>
            </a:pPr>
            <a:r>
              <a:rPr lang="en-US" sz="2000" dirty="0" smtClean="0"/>
              <a:t>Move the can to various distances</a:t>
            </a:r>
          </a:p>
          <a:p>
            <a:pPr marL="914400" lvl="1" indent="-514350"/>
            <a:endParaRPr lang="en-US" sz="2400" dirty="0"/>
          </a:p>
        </p:txBody>
      </p:sp>
      <p:pic>
        <p:nvPicPr>
          <p:cNvPr id="62" name="Picture 61"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3" name="Picture 6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64" name="Group 63"/>
          <p:cNvGrpSpPr/>
          <p:nvPr/>
        </p:nvGrpSpPr>
        <p:grpSpPr>
          <a:xfrm>
            <a:off x="97019" y="3271265"/>
            <a:ext cx="7958491" cy="2869428"/>
            <a:chOff x="165510" y="2433639"/>
            <a:chExt cx="9202174" cy="3317837"/>
          </a:xfrm>
        </p:grpSpPr>
        <p:grpSp>
          <p:nvGrpSpPr>
            <p:cNvPr id="65" name="Group 64"/>
            <p:cNvGrpSpPr/>
            <p:nvPr/>
          </p:nvGrpSpPr>
          <p:grpSpPr>
            <a:xfrm>
              <a:off x="6103782" y="3957601"/>
              <a:ext cx="3263902" cy="1793875"/>
              <a:chOff x="2568574" y="4906962"/>
              <a:chExt cx="3543301" cy="1793875"/>
            </a:xfrm>
          </p:grpSpPr>
          <p:grpSp>
            <p:nvGrpSpPr>
              <p:cNvPr id="101" name="Group 100"/>
              <p:cNvGrpSpPr/>
              <p:nvPr/>
            </p:nvGrpSpPr>
            <p:grpSpPr>
              <a:xfrm>
                <a:off x="2568574" y="4906962"/>
                <a:ext cx="3048000" cy="1793875"/>
                <a:chOff x="3333750" y="2095499"/>
                <a:chExt cx="3048000" cy="1793875"/>
              </a:xfrm>
            </p:grpSpPr>
            <p:sp>
              <p:nvSpPr>
                <p:cNvPr id="104" name="Rectangle 10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5" name="Straight Connector 10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Can 105"/>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2" name="TextBox 101"/>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03" name="TextBox 10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6" name="Group 65"/>
            <p:cNvGrpSpPr/>
            <p:nvPr/>
          </p:nvGrpSpPr>
          <p:grpSpPr>
            <a:xfrm>
              <a:off x="165510" y="2433639"/>
              <a:ext cx="8010104" cy="2869427"/>
              <a:chOff x="165510" y="2433639"/>
              <a:chExt cx="8010104" cy="2869427"/>
            </a:xfrm>
          </p:grpSpPr>
          <p:grpSp>
            <p:nvGrpSpPr>
              <p:cNvPr id="67" name="Group 66"/>
              <p:cNvGrpSpPr/>
              <p:nvPr/>
            </p:nvGrpSpPr>
            <p:grpSpPr>
              <a:xfrm>
                <a:off x="204494" y="2433639"/>
                <a:ext cx="3167354" cy="1793875"/>
                <a:chOff x="2568574" y="4906962"/>
                <a:chExt cx="3543301" cy="1793875"/>
              </a:xfrm>
            </p:grpSpPr>
            <p:grpSp>
              <p:nvGrpSpPr>
                <p:cNvPr id="95" name="Group 94"/>
                <p:cNvGrpSpPr/>
                <p:nvPr/>
              </p:nvGrpSpPr>
              <p:grpSpPr>
                <a:xfrm>
                  <a:off x="2568574" y="4906962"/>
                  <a:ext cx="3048000" cy="1793875"/>
                  <a:chOff x="3333750" y="2095499"/>
                  <a:chExt cx="3048000" cy="1793875"/>
                </a:xfrm>
              </p:grpSpPr>
              <p:sp>
                <p:nvSpPr>
                  <p:cNvPr id="98" name="Rectangle 97"/>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9" name="Straight Connector 98"/>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Can 99"/>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6" name="TextBox 9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7" name="TextBox 9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8" name="Group 67"/>
              <p:cNvGrpSpPr/>
              <p:nvPr/>
            </p:nvGrpSpPr>
            <p:grpSpPr>
              <a:xfrm>
                <a:off x="3143725" y="2822964"/>
                <a:ext cx="3263902" cy="1793875"/>
                <a:chOff x="2568574" y="4906962"/>
                <a:chExt cx="3543301" cy="1793875"/>
              </a:xfrm>
            </p:grpSpPr>
            <p:grpSp>
              <p:nvGrpSpPr>
                <p:cNvPr id="89" name="Group 88"/>
                <p:cNvGrpSpPr/>
                <p:nvPr/>
              </p:nvGrpSpPr>
              <p:grpSpPr>
                <a:xfrm>
                  <a:off x="2568574" y="4906962"/>
                  <a:ext cx="3048000" cy="1793875"/>
                  <a:chOff x="3333750" y="2095499"/>
                  <a:chExt cx="3048000" cy="1793875"/>
                </a:xfrm>
              </p:grpSpPr>
              <p:sp>
                <p:nvSpPr>
                  <p:cNvPr id="92" name="Rectangle 9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3" name="Straight Connector 9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94" name="Can 93"/>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0" name="TextBox 89"/>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1" name="TextBox 9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69" name="Line 7"/>
              <p:cNvSpPr>
                <a:spLocks noChangeShapeType="1"/>
              </p:cNvSpPr>
              <p:nvPr/>
            </p:nvSpPr>
            <p:spPr bwMode="auto">
              <a:xfrm>
                <a:off x="1190625" y="321228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0" name="Line 7"/>
              <p:cNvSpPr>
                <a:spLocks noChangeShapeType="1"/>
              </p:cNvSpPr>
              <p:nvPr/>
            </p:nvSpPr>
            <p:spPr bwMode="auto">
              <a:xfrm flipH="1">
                <a:off x="7546964" y="4932363"/>
                <a:ext cx="628650"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71" name="Group 70"/>
              <p:cNvGrpSpPr/>
              <p:nvPr/>
            </p:nvGrpSpPr>
            <p:grpSpPr>
              <a:xfrm>
                <a:off x="165510" y="2993459"/>
                <a:ext cx="583380" cy="741407"/>
                <a:chOff x="2494078" y="3396827"/>
                <a:chExt cx="607082" cy="812376"/>
              </a:xfrm>
            </p:grpSpPr>
            <p:sp>
              <p:nvSpPr>
                <p:cNvPr id="84" name="Oval 83"/>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5" name="Group 84"/>
                <p:cNvGrpSpPr/>
                <p:nvPr/>
              </p:nvGrpSpPr>
              <p:grpSpPr>
                <a:xfrm>
                  <a:off x="2517959" y="3637740"/>
                  <a:ext cx="206211" cy="332606"/>
                  <a:chOff x="5113641" y="2097861"/>
                  <a:chExt cx="317500" cy="412750"/>
                </a:xfrm>
              </p:grpSpPr>
              <p:sp>
                <p:nvSpPr>
                  <p:cNvPr id="87" name="Rectangle 86"/>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6" name="Straight Connector 85"/>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4753053" y="3322415"/>
                <a:ext cx="583380" cy="741407"/>
                <a:chOff x="2494078" y="3396827"/>
                <a:chExt cx="607082" cy="812376"/>
              </a:xfrm>
            </p:grpSpPr>
            <p:sp>
              <p:nvSpPr>
                <p:cNvPr id="79" name="Oval 78"/>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0" name="Group 79"/>
                <p:cNvGrpSpPr/>
                <p:nvPr/>
              </p:nvGrpSpPr>
              <p:grpSpPr>
                <a:xfrm>
                  <a:off x="2517959" y="3637740"/>
                  <a:ext cx="206211" cy="332606"/>
                  <a:chOff x="5113641" y="2097861"/>
                  <a:chExt cx="317500" cy="412750"/>
                </a:xfrm>
              </p:grpSpPr>
              <p:sp>
                <p:nvSpPr>
                  <p:cNvPr id="82" name="Rectangle 81"/>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1" name="Straight Connector 80"/>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rot="10800000">
                <a:off x="6781683" y="4561659"/>
                <a:ext cx="583380" cy="741407"/>
                <a:chOff x="2494078" y="3396827"/>
                <a:chExt cx="607082" cy="812376"/>
              </a:xfrm>
            </p:grpSpPr>
            <p:sp>
              <p:nvSpPr>
                <p:cNvPr id="74" name="Oval 73"/>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5" name="Group 74"/>
                <p:cNvGrpSpPr/>
                <p:nvPr/>
              </p:nvGrpSpPr>
              <p:grpSpPr>
                <a:xfrm>
                  <a:off x="2517959" y="3637740"/>
                  <a:ext cx="206211" cy="332606"/>
                  <a:chOff x="5113641" y="2097861"/>
                  <a:chExt cx="317500" cy="412750"/>
                </a:xfrm>
              </p:grpSpPr>
              <p:sp>
                <p:nvSpPr>
                  <p:cNvPr id="77" name="Rectangle 76"/>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6" name="Straight Connector 75"/>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598965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227775" y="761229"/>
            <a:ext cx="6688450" cy="836354"/>
          </a:xfrm>
          <a:prstGeom prst="rect">
            <a:avLst/>
          </a:prstGeom>
          <a:solidFill>
            <a:schemeClr val="tx2">
              <a:lumMod val="60000"/>
              <a:lumOff val="40000"/>
            </a:schemeClr>
          </a:solidFill>
        </p:spPr>
        <p:txBody>
          <a:bodyPr/>
          <a:lstStyle>
            <a:lvl1pPr algn="l" defTabSz="457200" rtl="0" eaLnBrk="1" latinLnBrk="0" hangingPunct="1">
              <a:spcBef>
                <a:spcPct val="0"/>
              </a:spcBef>
              <a:buNone/>
              <a:defRPr sz="4400" kern="1200" baseline="0">
                <a:solidFill>
                  <a:srgbClr val="9E1B34"/>
                </a:solidFill>
                <a:latin typeface="+mj-lt"/>
                <a:ea typeface="+mj-ea"/>
                <a:cs typeface="+mj-cs"/>
              </a:defRPr>
            </a:lvl1pPr>
          </a:lstStyle>
          <a:p>
            <a:pPr algn="ctr"/>
            <a:r>
              <a:rPr lang="en-US" sz="4000" dirty="0" smtClean="0">
                <a:solidFill>
                  <a:schemeClr val="bg1"/>
                </a:solidFill>
              </a:rPr>
              <a:t>What makes a robot a robot?</a:t>
            </a:r>
            <a:endParaRPr lang="en-US" sz="4000" dirty="0">
              <a:solidFill>
                <a:schemeClr val="bg1"/>
              </a:solidFill>
            </a:endParaRPr>
          </a:p>
        </p:txBody>
      </p:sp>
      <p:sp>
        <p:nvSpPr>
          <p:cNvPr id="11" name="TextBox 10"/>
          <p:cNvSpPr txBox="1"/>
          <p:nvPr/>
        </p:nvSpPr>
        <p:spPr>
          <a:xfrm>
            <a:off x="1349077" y="2376051"/>
            <a:ext cx="6445847" cy="1200329"/>
          </a:xfrm>
          <a:prstGeom prst="rect">
            <a:avLst/>
          </a:prstGeom>
          <a:noFill/>
        </p:spPr>
        <p:txBody>
          <a:bodyPr wrap="square" rtlCol="0">
            <a:spAutoFit/>
          </a:bodyPr>
          <a:lstStyle/>
          <a:p>
            <a:pPr algn="ctr"/>
            <a:r>
              <a:rPr lang="en-US" sz="3600" dirty="0" smtClean="0"/>
              <a:t>List 5 or 6 words or phrases that you think make a robot a robot:</a:t>
            </a:r>
          </a:p>
        </p:txBody>
      </p:sp>
      <p:pic>
        <p:nvPicPr>
          <p:cNvPr id="6" name="Picture 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8147254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 Demobot-0458.bmp"/>
          <p:cNvPicPr>
            <a:picLocks noChangeAspect="1"/>
          </p:cNvPicPr>
          <p:nvPr/>
        </p:nvPicPr>
        <p:blipFill rotWithShape="1">
          <a:blip r:embed="rId2" cstate="print">
            <a:extLst>
              <a:ext uri="{28A0092B-C50C-407E-A947-70E740481C1C}">
                <a14:useLocalDpi xmlns:a14="http://schemas.microsoft.com/office/drawing/2010/main"/>
              </a:ext>
            </a:extLst>
          </a:blip>
          <a:srcRect t="-300" r="-31980" b="-5129"/>
          <a:stretch/>
        </p:blipFill>
        <p:spPr>
          <a:xfrm>
            <a:off x="1656805" y="1"/>
            <a:ext cx="7641408" cy="4563291"/>
          </a:xfrm>
          <a:prstGeom prst="rect">
            <a:avLst/>
          </a:prstGeom>
        </p:spPr>
      </p:pic>
      <p:sp>
        <p:nvSpPr>
          <p:cNvPr id="3" name="Rounded Rectangle 2"/>
          <p:cNvSpPr/>
          <p:nvPr/>
        </p:nvSpPr>
        <p:spPr>
          <a:xfrm>
            <a:off x="117628" y="4532811"/>
            <a:ext cx="8738989" cy="1188721"/>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Take a KMP (KIPR Metal Part) Angle Bracket piece out of the “KIPR Metal Pieces Box”. You can identify it by the hole </a:t>
            </a:r>
            <a:r>
              <a:rPr lang="en-US" sz="2200" dirty="0" err="1" smtClean="0">
                <a:solidFill>
                  <a:schemeClr val="tx1"/>
                </a:solidFill>
              </a:rPr>
              <a:t>spacings</a:t>
            </a:r>
            <a:r>
              <a:rPr lang="en-US" sz="2200" dirty="0" smtClean="0">
                <a:solidFill>
                  <a:schemeClr val="tx1"/>
                </a:solidFill>
              </a:rPr>
              <a:t> that look like a smiley face. It is shown here for identification  and will be attached soon.</a:t>
            </a:r>
            <a:endParaRPr lang="en-US" sz="2200" dirty="0">
              <a:solidFill>
                <a:schemeClr val="tx1"/>
              </a:solidFill>
            </a:endParaRPr>
          </a:p>
        </p:txBody>
      </p:sp>
      <p:sp>
        <p:nvSpPr>
          <p:cNvPr id="5" name="Oval 4"/>
          <p:cNvSpPr/>
          <p:nvPr/>
        </p:nvSpPr>
        <p:spPr>
          <a:xfrm>
            <a:off x="1580605" y="2"/>
            <a:ext cx="1950786" cy="2244512"/>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Circle the Can and </a:t>
            </a:r>
            <a:br>
              <a:rPr lang="en-US" dirty="0" smtClean="0"/>
            </a:br>
            <a:r>
              <a:rPr lang="en-US" dirty="0" smtClean="0"/>
              <a:t>“Go Home”</a:t>
            </a:r>
            <a:endParaRPr lang="en-US" dirty="0"/>
          </a:p>
        </p:txBody>
      </p:sp>
      <p:sp>
        <p:nvSpPr>
          <p:cNvPr id="3" name="Content Placeholder 2"/>
          <p:cNvSpPr>
            <a:spLocks noGrp="1"/>
          </p:cNvSpPr>
          <p:nvPr>
            <p:ph idx="1"/>
          </p:nvPr>
        </p:nvSpPr>
        <p:spPr>
          <a:xfrm>
            <a:off x="770838" y="1173959"/>
            <a:ext cx="8591550" cy="4525963"/>
          </a:xfrm>
        </p:spPr>
        <p:txBody>
          <a:bodyPr>
            <a:normAutofit/>
          </a:bodyPr>
          <a:lstStyle/>
          <a:p>
            <a:pPr marL="457200" indent="-457200">
              <a:buFont typeface="+mj-lt"/>
              <a:buAutoNum type="arabicPeriod"/>
            </a:pPr>
            <a:r>
              <a:rPr lang="en-US" sz="2400" dirty="0" smtClean="0"/>
              <a:t>Brings in the concept of turning</a:t>
            </a:r>
          </a:p>
          <a:p>
            <a:pPr lvl="1" indent="-342900">
              <a:buFont typeface="Arial"/>
              <a:buChar char="•"/>
            </a:pPr>
            <a:r>
              <a:rPr lang="en-US" sz="2000" dirty="0"/>
              <a:t>I</a:t>
            </a:r>
            <a:r>
              <a:rPr lang="en-US" sz="2000" dirty="0" smtClean="0"/>
              <a:t>f you touch the can you must start over</a:t>
            </a:r>
          </a:p>
          <a:p>
            <a:pPr lvl="1" indent="-342900">
              <a:buFont typeface="Arial"/>
              <a:buChar char="•"/>
            </a:pPr>
            <a:r>
              <a:rPr lang="en-US" sz="2000" dirty="0" smtClean="0"/>
              <a:t>The quickest trip is the winner</a:t>
            </a:r>
          </a:p>
          <a:p>
            <a:pPr lvl="1" indent="-342900">
              <a:buFont typeface="Arial"/>
              <a:buChar char="•"/>
            </a:pPr>
            <a:r>
              <a:rPr lang="en-US" sz="2000" dirty="0" smtClean="0"/>
              <a:t>Move the can to various distances</a:t>
            </a:r>
          </a:p>
          <a:p>
            <a:pPr lvl="1" indent="-342900">
              <a:buFont typeface="Arial"/>
              <a:buChar char="•"/>
            </a:pPr>
            <a:r>
              <a:rPr lang="en-US" sz="2000" dirty="0" smtClean="0"/>
              <a:t>Make them go clockwise and then counter clockwise</a:t>
            </a:r>
          </a:p>
          <a:p>
            <a:pPr marL="914400" lvl="1" indent="-514350"/>
            <a:endParaRPr lang="en-US" sz="2400" dirty="0"/>
          </a:p>
        </p:txBody>
      </p:sp>
      <p:pic>
        <p:nvPicPr>
          <p:cNvPr id="20" name="Picture 1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1" name="Picture 2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22" name="Group 21"/>
          <p:cNvGrpSpPr/>
          <p:nvPr/>
        </p:nvGrpSpPr>
        <p:grpSpPr>
          <a:xfrm>
            <a:off x="2480520" y="3810458"/>
            <a:ext cx="3211489" cy="1793875"/>
            <a:chOff x="2297873" y="3436940"/>
            <a:chExt cx="3211489" cy="1793875"/>
          </a:xfrm>
        </p:grpSpPr>
        <p:grpSp>
          <p:nvGrpSpPr>
            <p:cNvPr id="23" name="Group 22"/>
            <p:cNvGrpSpPr/>
            <p:nvPr/>
          </p:nvGrpSpPr>
          <p:grpSpPr>
            <a:xfrm>
              <a:off x="2342008" y="3436940"/>
              <a:ext cx="3167354" cy="1793875"/>
              <a:chOff x="2568574" y="4906962"/>
              <a:chExt cx="3543301" cy="1793875"/>
            </a:xfrm>
          </p:grpSpPr>
          <p:grpSp>
            <p:nvGrpSpPr>
              <p:cNvPr id="31" name="Group 30"/>
              <p:cNvGrpSpPr/>
              <p:nvPr/>
            </p:nvGrpSpPr>
            <p:grpSpPr>
              <a:xfrm>
                <a:off x="2568574" y="4906962"/>
                <a:ext cx="3048000" cy="1793875"/>
                <a:chOff x="3333750" y="2095499"/>
                <a:chExt cx="3048000" cy="1793875"/>
              </a:xfrm>
            </p:grpSpPr>
            <p:sp>
              <p:nvSpPr>
                <p:cNvPr id="34" name="Rectangle 3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Can 3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33" name="TextBox 3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24" name="Freeform 23"/>
            <p:cNvSpPr/>
            <p:nvPr/>
          </p:nvSpPr>
          <p:spPr>
            <a:xfrm>
              <a:off x="3182285" y="3810458"/>
              <a:ext cx="1702089" cy="956739"/>
            </a:xfrm>
            <a:custGeom>
              <a:avLst/>
              <a:gdLst>
                <a:gd name="connsiteX0" fmla="*/ 17600 w 1702089"/>
                <a:gd name="connsiteY0" fmla="*/ 379396 h 956739"/>
                <a:gd name="connsiteX1" fmla="*/ 17600 w 1702089"/>
                <a:gd name="connsiteY1" fmla="*/ 379396 h 956739"/>
                <a:gd name="connsiteX2" fmla="*/ 232025 w 1702089"/>
                <a:gd name="connsiteY2" fmla="*/ 395892 h 956739"/>
                <a:gd name="connsiteX3" fmla="*/ 380473 w 1702089"/>
                <a:gd name="connsiteY3" fmla="*/ 412387 h 956739"/>
                <a:gd name="connsiteX4" fmla="*/ 660875 w 1702089"/>
                <a:gd name="connsiteY4" fmla="*/ 395892 h 956739"/>
                <a:gd name="connsiteX5" fmla="*/ 726852 w 1702089"/>
                <a:gd name="connsiteY5" fmla="*/ 362901 h 956739"/>
                <a:gd name="connsiteX6" fmla="*/ 825818 w 1702089"/>
                <a:gd name="connsiteY6" fmla="*/ 346405 h 956739"/>
                <a:gd name="connsiteX7" fmla="*/ 875301 w 1702089"/>
                <a:gd name="connsiteY7" fmla="*/ 329910 h 956739"/>
                <a:gd name="connsiteX8" fmla="*/ 974266 w 1702089"/>
                <a:gd name="connsiteY8" fmla="*/ 263928 h 956739"/>
                <a:gd name="connsiteX9" fmla="*/ 1023749 w 1702089"/>
                <a:gd name="connsiteY9" fmla="*/ 230937 h 956739"/>
                <a:gd name="connsiteX10" fmla="*/ 1056737 w 1702089"/>
                <a:gd name="connsiteY10" fmla="*/ 181451 h 956739"/>
                <a:gd name="connsiteX11" fmla="*/ 1172197 w 1702089"/>
                <a:gd name="connsiteY11" fmla="*/ 115469 h 956739"/>
                <a:gd name="connsiteX12" fmla="*/ 1205186 w 1702089"/>
                <a:gd name="connsiteY12" fmla="*/ 65982 h 956739"/>
                <a:gd name="connsiteX13" fmla="*/ 1254668 w 1702089"/>
                <a:gd name="connsiteY13" fmla="*/ 49487 h 956739"/>
                <a:gd name="connsiteX14" fmla="*/ 1353634 w 1702089"/>
                <a:gd name="connsiteY14" fmla="*/ 0 h 956739"/>
                <a:gd name="connsiteX15" fmla="*/ 1518576 w 1702089"/>
                <a:gd name="connsiteY15" fmla="*/ 16496 h 956739"/>
                <a:gd name="connsiteX16" fmla="*/ 1584553 w 1702089"/>
                <a:gd name="connsiteY16" fmla="*/ 98973 h 956739"/>
                <a:gd name="connsiteX17" fmla="*/ 1617542 w 1702089"/>
                <a:gd name="connsiteY17" fmla="*/ 148460 h 956739"/>
                <a:gd name="connsiteX18" fmla="*/ 1650530 w 1702089"/>
                <a:gd name="connsiteY18" fmla="*/ 247433 h 956739"/>
                <a:gd name="connsiteX19" fmla="*/ 1683519 w 1702089"/>
                <a:gd name="connsiteY19" fmla="*/ 478369 h 956739"/>
                <a:gd name="connsiteX20" fmla="*/ 1700013 w 1702089"/>
                <a:gd name="connsiteY20" fmla="*/ 527856 h 956739"/>
                <a:gd name="connsiteX21" fmla="*/ 1634036 w 1702089"/>
                <a:gd name="connsiteY21" fmla="*/ 824775 h 956739"/>
                <a:gd name="connsiteX22" fmla="*/ 1584553 w 1702089"/>
                <a:gd name="connsiteY22" fmla="*/ 857766 h 956739"/>
                <a:gd name="connsiteX23" fmla="*/ 1551565 w 1702089"/>
                <a:gd name="connsiteY23" fmla="*/ 907252 h 956739"/>
                <a:gd name="connsiteX24" fmla="*/ 1271163 w 1702089"/>
                <a:gd name="connsiteY24" fmla="*/ 956739 h 956739"/>
                <a:gd name="connsiteX25" fmla="*/ 1089726 w 1702089"/>
                <a:gd name="connsiteY25" fmla="*/ 940243 h 956739"/>
                <a:gd name="connsiteX26" fmla="*/ 990760 w 1702089"/>
                <a:gd name="connsiteY26" fmla="*/ 874261 h 956739"/>
                <a:gd name="connsiteX27" fmla="*/ 875301 w 1702089"/>
                <a:gd name="connsiteY27" fmla="*/ 841270 h 956739"/>
                <a:gd name="connsiteX28" fmla="*/ 726852 w 1702089"/>
                <a:gd name="connsiteY28" fmla="*/ 824775 h 956739"/>
                <a:gd name="connsiteX29" fmla="*/ 528921 w 1702089"/>
                <a:gd name="connsiteY29" fmla="*/ 791784 h 956739"/>
                <a:gd name="connsiteX30" fmla="*/ 413462 w 1702089"/>
                <a:gd name="connsiteY30" fmla="*/ 758793 h 956739"/>
                <a:gd name="connsiteX31" fmla="*/ 1105 w 1702089"/>
                <a:gd name="connsiteY31" fmla="*/ 742297 h 956739"/>
                <a:gd name="connsiteX32" fmla="*/ 17600 w 1702089"/>
                <a:gd name="connsiteY32" fmla="*/ 742297 h 956739"/>
                <a:gd name="connsiteX33" fmla="*/ 17600 w 1702089"/>
                <a:gd name="connsiteY33" fmla="*/ 742297 h 95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2089" h="956739">
                  <a:moveTo>
                    <a:pt x="17600" y="379396"/>
                  </a:moveTo>
                  <a:lnTo>
                    <a:pt x="17600" y="379396"/>
                  </a:lnTo>
                  <a:lnTo>
                    <a:pt x="232025" y="395892"/>
                  </a:lnTo>
                  <a:cubicBezTo>
                    <a:pt x="281608" y="400400"/>
                    <a:pt x="330686" y="412387"/>
                    <a:pt x="380473" y="412387"/>
                  </a:cubicBezTo>
                  <a:cubicBezTo>
                    <a:pt x="474102" y="412387"/>
                    <a:pt x="567408" y="401390"/>
                    <a:pt x="660875" y="395892"/>
                  </a:cubicBezTo>
                  <a:cubicBezTo>
                    <a:pt x="682867" y="384895"/>
                    <a:pt x="703301" y="369967"/>
                    <a:pt x="726852" y="362901"/>
                  </a:cubicBezTo>
                  <a:cubicBezTo>
                    <a:pt x="758885" y="353290"/>
                    <a:pt x="793171" y="353660"/>
                    <a:pt x="825818" y="346405"/>
                  </a:cubicBezTo>
                  <a:cubicBezTo>
                    <a:pt x="842791" y="342633"/>
                    <a:pt x="858807" y="335408"/>
                    <a:pt x="875301" y="329910"/>
                  </a:cubicBezTo>
                  <a:lnTo>
                    <a:pt x="974266" y="263928"/>
                  </a:lnTo>
                  <a:lnTo>
                    <a:pt x="1023749" y="230937"/>
                  </a:lnTo>
                  <a:cubicBezTo>
                    <a:pt x="1034745" y="214442"/>
                    <a:pt x="1042720" y="195469"/>
                    <a:pt x="1056737" y="181451"/>
                  </a:cubicBezTo>
                  <a:cubicBezTo>
                    <a:pt x="1080050" y="158136"/>
                    <a:pt x="1146323" y="128407"/>
                    <a:pt x="1172197" y="115469"/>
                  </a:cubicBezTo>
                  <a:cubicBezTo>
                    <a:pt x="1183193" y="98973"/>
                    <a:pt x="1189706" y="78367"/>
                    <a:pt x="1205186" y="65982"/>
                  </a:cubicBezTo>
                  <a:cubicBezTo>
                    <a:pt x="1218762" y="55120"/>
                    <a:pt x="1239117" y="57263"/>
                    <a:pt x="1254668" y="49487"/>
                  </a:cubicBezTo>
                  <a:cubicBezTo>
                    <a:pt x="1382571" y="-14469"/>
                    <a:pt x="1229254" y="41464"/>
                    <a:pt x="1353634" y="0"/>
                  </a:cubicBezTo>
                  <a:cubicBezTo>
                    <a:pt x="1408615" y="5499"/>
                    <a:pt x="1464736" y="4070"/>
                    <a:pt x="1518576" y="16496"/>
                  </a:cubicBezTo>
                  <a:cubicBezTo>
                    <a:pt x="1581439" y="31004"/>
                    <a:pt x="1562743" y="55351"/>
                    <a:pt x="1584553" y="98973"/>
                  </a:cubicBezTo>
                  <a:cubicBezTo>
                    <a:pt x="1593418" y="116705"/>
                    <a:pt x="1606546" y="131964"/>
                    <a:pt x="1617542" y="148460"/>
                  </a:cubicBezTo>
                  <a:cubicBezTo>
                    <a:pt x="1628538" y="181451"/>
                    <a:pt x="1646217" y="212926"/>
                    <a:pt x="1650530" y="247433"/>
                  </a:cubicBezTo>
                  <a:cubicBezTo>
                    <a:pt x="1657663" y="304496"/>
                    <a:pt x="1669931" y="417219"/>
                    <a:pt x="1683519" y="478369"/>
                  </a:cubicBezTo>
                  <a:cubicBezTo>
                    <a:pt x="1687291" y="495343"/>
                    <a:pt x="1694515" y="511360"/>
                    <a:pt x="1700013" y="527856"/>
                  </a:cubicBezTo>
                  <a:cubicBezTo>
                    <a:pt x="1686467" y="731066"/>
                    <a:pt x="1740697" y="735884"/>
                    <a:pt x="1634036" y="824775"/>
                  </a:cubicBezTo>
                  <a:cubicBezTo>
                    <a:pt x="1618807" y="837467"/>
                    <a:pt x="1601047" y="846769"/>
                    <a:pt x="1584553" y="857766"/>
                  </a:cubicBezTo>
                  <a:cubicBezTo>
                    <a:pt x="1573557" y="874261"/>
                    <a:pt x="1568376" y="896745"/>
                    <a:pt x="1551565" y="907252"/>
                  </a:cubicBezTo>
                  <a:cubicBezTo>
                    <a:pt x="1480495" y="951674"/>
                    <a:pt x="1337900" y="950671"/>
                    <a:pt x="1271163" y="956739"/>
                  </a:cubicBezTo>
                  <a:cubicBezTo>
                    <a:pt x="1210684" y="951240"/>
                    <a:pt x="1147986" y="957380"/>
                    <a:pt x="1089726" y="940243"/>
                  </a:cubicBezTo>
                  <a:cubicBezTo>
                    <a:pt x="1051689" y="929055"/>
                    <a:pt x="1028373" y="886800"/>
                    <a:pt x="990760" y="874261"/>
                  </a:cubicBezTo>
                  <a:cubicBezTo>
                    <a:pt x="953814" y="861945"/>
                    <a:pt x="913759" y="847187"/>
                    <a:pt x="875301" y="841270"/>
                  </a:cubicBezTo>
                  <a:cubicBezTo>
                    <a:pt x="826092" y="833699"/>
                    <a:pt x="776335" y="830273"/>
                    <a:pt x="726852" y="824775"/>
                  </a:cubicBezTo>
                  <a:cubicBezTo>
                    <a:pt x="552051" y="781070"/>
                    <a:pt x="812074" y="843270"/>
                    <a:pt x="528921" y="791784"/>
                  </a:cubicBezTo>
                  <a:cubicBezTo>
                    <a:pt x="464538" y="780077"/>
                    <a:pt x="487694" y="763913"/>
                    <a:pt x="413462" y="758793"/>
                  </a:cubicBezTo>
                  <a:cubicBezTo>
                    <a:pt x="276226" y="749328"/>
                    <a:pt x="138548" y="748024"/>
                    <a:pt x="1105" y="742297"/>
                  </a:cubicBezTo>
                  <a:cubicBezTo>
                    <a:pt x="-4389" y="742068"/>
                    <a:pt x="12102" y="742297"/>
                    <a:pt x="17600" y="742297"/>
                  </a:cubicBezTo>
                  <a:lnTo>
                    <a:pt x="17600" y="742297"/>
                  </a:lnTo>
                </a:path>
              </a:pathLst>
            </a:custGeom>
            <a:ln w="28575">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25" name="Group 24"/>
            <p:cNvGrpSpPr/>
            <p:nvPr/>
          </p:nvGrpSpPr>
          <p:grpSpPr>
            <a:xfrm>
              <a:off x="2297873" y="4054728"/>
              <a:ext cx="583380" cy="741407"/>
              <a:chOff x="2494078" y="3396827"/>
              <a:chExt cx="607082" cy="812376"/>
            </a:xfrm>
          </p:grpSpPr>
          <p:sp>
            <p:nvSpPr>
              <p:cNvPr id="26" name="Oval 2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2517959" y="3637740"/>
                <a:ext cx="206211" cy="332606"/>
                <a:chOff x="5113641" y="2097861"/>
                <a:chExt cx="317500" cy="412750"/>
              </a:xfrm>
            </p:grpSpPr>
            <p:sp>
              <p:nvSpPr>
                <p:cNvPr id="29" name="Rectangle 2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 name="Straight Connector 2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30739511"/>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913"/>
            <a:ext cx="8229600" cy="1143000"/>
          </a:xfrm>
        </p:spPr>
        <p:txBody>
          <a:bodyPr>
            <a:normAutofit fontScale="90000"/>
          </a:bodyPr>
          <a:lstStyle/>
          <a:p>
            <a:r>
              <a:rPr lang="en-US" dirty="0" smtClean="0"/>
              <a:t>Circle the Can(s) and</a:t>
            </a:r>
            <a:br>
              <a:rPr lang="en-US" dirty="0" smtClean="0"/>
            </a:br>
            <a:r>
              <a:rPr lang="en-US" dirty="0" smtClean="0"/>
              <a:t>“Go Home”</a:t>
            </a:r>
            <a:endParaRPr lang="en-US" dirty="0"/>
          </a:p>
        </p:txBody>
      </p:sp>
      <p:sp>
        <p:nvSpPr>
          <p:cNvPr id="3" name="Content Placeholder 2"/>
          <p:cNvSpPr>
            <a:spLocks noGrp="1"/>
          </p:cNvSpPr>
          <p:nvPr>
            <p:ph idx="1"/>
          </p:nvPr>
        </p:nvSpPr>
        <p:spPr>
          <a:xfrm>
            <a:off x="298450" y="1290507"/>
            <a:ext cx="8591550" cy="4525963"/>
          </a:xfrm>
        </p:spPr>
        <p:txBody>
          <a:bodyPr>
            <a:normAutofit/>
          </a:bodyPr>
          <a:lstStyle/>
          <a:p>
            <a:pPr marL="400050" lvl="1" indent="0">
              <a:buNone/>
            </a:pPr>
            <a:r>
              <a:rPr lang="en-US" sz="2000" dirty="0"/>
              <a:t>V</a:t>
            </a:r>
            <a:r>
              <a:rPr lang="en-US" sz="2000" dirty="0" smtClean="0"/>
              <a:t>ariation on Circle the Can</a:t>
            </a:r>
          </a:p>
          <a:p>
            <a:pPr marL="857250" lvl="1" indent="-457200">
              <a:buFont typeface="+mj-lt"/>
              <a:buAutoNum type="arabicPeriod"/>
            </a:pPr>
            <a:r>
              <a:rPr lang="en-US" sz="2000" dirty="0" smtClean="0"/>
              <a:t>Have them make a figure 8 around two objects</a:t>
            </a:r>
          </a:p>
          <a:p>
            <a:pPr marL="857250" lvl="1" indent="-457200">
              <a:buFont typeface="+mj-lt"/>
              <a:buAutoNum type="arabicPeriod"/>
            </a:pPr>
            <a:r>
              <a:rPr lang="en-US" sz="2000" dirty="0" smtClean="0"/>
              <a:t>Barrel Race (have them go around three cans)</a:t>
            </a:r>
            <a:endParaRPr lang="en-US" sz="2400" dirty="0"/>
          </a:p>
        </p:txBody>
      </p:sp>
      <p:pic>
        <p:nvPicPr>
          <p:cNvPr id="40" name="Picture 3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1" name="Picture 4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67" name="Group 66"/>
          <p:cNvGrpSpPr/>
          <p:nvPr/>
        </p:nvGrpSpPr>
        <p:grpSpPr>
          <a:xfrm>
            <a:off x="987959" y="3138878"/>
            <a:ext cx="7111923" cy="1793876"/>
            <a:chOff x="987959" y="2929327"/>
            <a:chExt cx="7111923" cy="1793876"/>
          </a:xfrm>
        </p:grpSpPr>
        <p:grpSp>
          <p:nvGrpSpPr>
            <p:cNvPr id="68" name="Group 67"/>
            <p:cNvGrpSpPr/>
            <p:nvPr/>
          </p:nvGrpSpPr>
          <p:grpSpPr>
            <a:xfrm>
              <a:off x="4932528" y="2929328"/>
              <a:ext cx="3167354" cy="1793875"/>
              <a:chOff x="2568574" y="4906962"/>
              <a:chExt cx="3543301" cy="1793875"/>
            </a:xfrm>
          </p:grpSpPr>
          <p:grpSp>
            <p:nvGrpSpPr>
              <p:cNvPr id="94" name="Group 93"/>
              <p:cNvGrpSpPr/>
              <p:nvPr/>
            </p:nvGrpSpPr>
            <p:grpSpPr>
              <a:xfrm>
                <a:off x="2568574" y="4906962"/>
                <a:ext cx="3048000" cy="1793875"/>
                <a:chOff x="3333750" y="2095499"/>
                <a:chExt cx="3048000" cy="1793875"/>
              </a:xfrm>
            </p:grpSpPr>
            <p:sp>
              <p:nvSpPr>
                <p:cNvPr id="97" name="Rectangle 96"/>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8" name="Straight Connector 97"/>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Can 98"/>
                <p:cNvSpPr/>
                <p:nvPr/>
              </p:nvSpPr>
              <p:spPr>
                <a:xfrm>
                  <a:off x="5788807" y="2719660"/>
                  <a:ext cx="158751"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5" name="TextBox 94"/>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6" name="TextBox 95"/>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9" name="Group 68"/>
            <p:cNvGrpSpPr/>
            <p:nvPr/>
          </p:nvGrpSpPr>
          <p:grpSpPr>
            <a:xfrm>
              <a:off x="987959" y="2929327"/>
              <a:ext cx="6450948" cy="1793875"/>
              <a:chOff x="987959" y="2929327"/>
              <a:chExt cx="6450948" cy="1793875"/>
            </a:xfrm>
          </p:grpSpPr>
          <p:grpSp>
            <p:nvGrpSpPr>
              <p:cNvPr id="70" name="Group 69"/>
              <p:cNvGrpSpPr/>
              <p:nvPr/>
            </p:nvGrpSpPr>
            <p:grpSpPr>
              <a:xfrm>
                <a:off x="1019439" y="2929327"/>
                <a:ext cx="3167354" cy="1793875"/>
                <a:chOff x="2568574" y="4906962"/>
                <a:chExt cx="3543301" cy="1793875"/>
              </a:xfrm>
            </p:grpSpPr>
            <p:grpSp>
              <p:nvGrpSpPr>
                <p:cNvPr id="88" name="Group 87"/>
                <p:cNvGrpSpPr/>
                <p:nvPr/>
              </p:nvGrpSpPr>
              <p:grpSpPr>
                <a:xfrm>
                  <a:off x="2568574" y="4906962"/>
                  <a:ext cx="3048000" cy="1793875"/>
                  <a:chOff x="3333750" y="2095499"/>
                  <a:chExt cx="3048000" cy="1793875"/>
                </a:xfrm>
              </p:grpSpPr>
              <p:sp>
                <p:nvSpPr>
                  <p:cNvPr id="91" name="Rectangle 90"/>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2" name="Straight Connector 91"/>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Can 92"/>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9" name="TextBox 88"/>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0" name="TextBox 89"/>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71" name="Can 70"/>
              <p:cNvSpPr/>
              <p:nvPr/>
            </p:nvSpPr>
            <p:spPr>
              <a:xfrm>
                <a:off x="2211816" y="35421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Freeform 71"/>
              <p:cNvSpPr/>
              <p:nvPr/>
            </p:nvSpPr>
            <p:spPr>
              <a:xfrm>
                <a:off x="1698908" y="3167134"/>
                <a:ext cx="1942262" cy="1173640"/>
              </a:xfrm>
              <a:custGeom>
                <a:avLst/>
                <a:gdLst>
                  <a:gd name="connsiteX0" fmla="*/ 0 w 1942262"/>
                  <a:gd name="connsiteY0" fmla="*/ 659820 h 1173640"/>
                  <a:gd name="connsiteX1" fmla="*/ 0 w 1942262"/>
                  <a:gd name="connsiteY1" fmla="*/ 659820 h 1173640"/>
                  <a:gd name="connsiteX2" fmla="*/ 148448 w 1942262"/>
                  <a:gd name="connsiteY2" fmla="*/ 626829 h 1173640"/>
                  <a:gd name="connsiteX3" fmla="*/ 164942 w 1942262"/>
                  <a:gd name="connsiteY3" fmla="*/ 577342 h 1173640"/>
                  <a:gd name="connsiteX4" fmla="*/ 197931 w 1942262"/>
                  <a:gd name="connsiteY4" fmla="*/ 527856 h 1173640"/>
                  <a:gd name="connsiteX5" fmla="*/ 230919 w 1942262"/>
                  <a:gd name="connsiteY5" fmla="*/ 428883 h 1173640"/>
                  <a:gd name="connsiteX6" fmla="*/ 313391 w 1942262"/>
                  <a:gd name="connsiteY6" fmla="*/ 280423 h 1173640"/>
                  <a:gd name="connsiteX7" fmla="*/ 395862 w 1942262"/>
                  <a:gd name="connsiteY7" fmla="*/ 247432 h 1173640"/>
                  <a:gd name="connsiteX8" fmla="*/ 494827 w 1942262"/>
                  <a:gd name="connsiteY8" fmla="*/ 197946 h 1173640"/>
                  <a:gd name="connsiteX9" fmla="*/ 725747 w 1942262"/>
                  <a:gd name="connsiteY9" fmla="*/ 214441 h 1173640"/>
                  <a:gd name="connsiteX10" fmla="*/ 841207 w 1942262"/>
                  <a:gd name="connsiteY10" fmla="*/ 247432 h 1173640"/>
                  <a:gd name="connsiteX11" fmla="*/ 890689 w 1942262"/>
                  <a:gd name="connsiteY11" fmla="*/ 313414 h 1173640"/>
                  <a:gd name="connsiteX12" fmla="*/ 923678 w 1942262"/>
                  <a:gd name="connsiteY12" fmla="*/ 362901 h 1173640"/>
                  <a:gd name="connsiteX13" fmla="*/ 956666 w 1942262"/>
                  <a:gd name="connsiteY13" fmla="*/ 692811 h 1173640"/>
                  <a:gd name="connsiteX14" fmla="*/ 973161 w 1942262"/>
                  <a:gd name="connsiteY14" fmla="*/ 742297 h 1173640"/>
                  <a:gd name="connsiteX15" fmla="*/ 1022643 w 1942262"/>
                  <a:gd name="connsiteY15" fmla="*/ 775288 h 1173640"/>
                  <a:gd name="connsiteX16" fmla="*/ 1088620 w 1942262"/>
                  <a:gd name="connsiteY16" fmla="*/ 874261 h 1173640"/>
                  <a:gd name="connsiteX17" fmla="*/ 1154597 w 1942262"/>
                  <a:gd name="connsiteY17" fmla="*/ 956739 h 1173640"/>
                  <a:gd name="connsiteX18" fmla="*/ 1187586 w 1942262"/>
                  <a:gd name="connsiteY18" fmla="*/ 1006225 h 1173640"/>
                  <a:gd name="connsiteX19" fmla="*/ 1286551 w 1942262"/>
                  <a:gd name="connsiteY19" fmla="*/ 1088702 h 1173640"/>
                  <a:gd name="connsiteX20" fmla="*/ 1402011 w 1942262"/>
                  <a:gd name="connsiteY20" fmla="*/ 1121693 h 1173640"/>
                  <a:gd name="connsiteX21" fmla="*/ 1830862 w 1942262"/>
                  <a:gd name="connsiteY21" fmla="*/ 1072207 h 1173640"/>
                  <a:gd name="connsiteX22" fmla="*/ 1880344 w 1942262"/>
                  <a:gd name="connsiteY22" fmla="*/ 1022720 h 1173640"/>
                  <a:gd name="connsiteX23" fmla="*/ 1913333 w 1942262"/>
                  <a:gd name="connsiteY23" fmla="*/ 973234 h 1173640"/>
                  <a:gd name="connsiteX24" fmla="*/ 1913333 w 1942262"/>
                  <a:gd name="connsiteY24" fmla="*/ 577342 h 1173640"/>
                  <a:gd name="connsiteX25" fmla="*/ 1880344 w 1942262"/>
                  <a:gd name="connsiteY25" fmla="*/ 329910 h 1173640"/>
                  <a:gd name="connsiteX26" fmla="*/ 1847356 w 1942262"/>
                  <a:gd name="connsiteY26" fmla="*/ 280423 h 1173640"/>
                  <a:gd name="connsiteX27" fmla="*/ 1830862 w 1942262"/>
                  <a:gd name="connsiteY27" fmla="*/ 230937 h 1173640"/>
                  <a:gd name="connsiteX28" fmla="*/ 1781379 w 1942262"/>
                  <a:gd name="connsiteY28" fmla="*/ 197946 h 1173640"/>
                  <a:gd name="connsiteX29" fmla="*/ 1748390 w 1942262"/>
                  <a:gd name="connsiteY29" fmla="*/ 148460 h 1173640"/>
                  <a:gd name="connsiteX30" fmla="*/ 1731896 w 1942262"/>
                  <a:gd name="connsiteY30" fmla="*/ 98973 h 1173640"/>
                  <a:gd name="connsiteX31" fmla="*/ 1682413 w 1942262"/>
                  <a:gd name="connsiteY31" fmla="*/ 82478 h 1173640"/>
                  <a:gd name="connsiteX32" fmla="*/ 1632931 w 1942262"/>
                  <a:gd name="connsiteY32" fmla="*/ 32991 h 1173640"/>
                  <a:gd name="connsiteX33" fmla="*/ 1533965 w 1942262"/>
                  <a:gd name="connsiteY33" fmla="*/ 0 h 1173640"/>
                  <a:gd name="connsiteX34" fmla="*/ 1286551 w 1942262"/>
                  <a:gd name="connsiteY34" fmla="*/ 16496 h 1173640"/>
                  <a:gd name="connsiteX35" fmla="*/ 1237069 w 1942262"/>
                  <a:gd name="connsiteY35" fmla="*/ 49487 h 1173640"/>
                  <a:gd name="connsiteX36" fmla="*/ 1171092 w 1942262"/>
                  <a:gd name="connsiteY36" fmla="*/ 82478 h 1173640"/>
                  <a:gd name="connsiteX37" fmla="*/ 1055632 w 1942262"/>
                  <a:gd name="connsiteY37" fmla="*/ 181450 h 1173640"/>
                  <a:gd name="connsiteX38" fmla="*/ 1006149 w 1942262"/>
                  <a:gd name="connsiteY38" fmla="*/ 247432 h 1173640"/>
                  <a:gd name="connsiteX39" fmla="*/ 956666 w 1942262"/>
                  <a:gd name="connsiteY39" fmla="*/ 296919 h 1173640"/>
                  <a:gd name="connsiteX40" fmla="*/ 923678 w 1942262"/>
                  <a:gd name="connsiteY40" fmla="*/ 395892 h 1173640"/>
                  <a:gd name="connsiteX41" fmla="*/ 890689 w 1942262"/>
                  <a:gd name="connsiteY41" fmla="*/ 511360 h 1173640"/>
                  <a:gd name="connsiteX42" fmla="*/ 857701 w 1942262"/>
                  <a:gd name="connsiteY42" fmla="*/ 725802 h 1173640"/>
                  <a:gd name="connsiteX43" fmla="*/ 824712 w 1942262"/>
                  <a:gd name="connsiteY43" fmla="*/ 824775 h 1173640"/>
                  <a:gd name="connsiteX44" fmla="*/ 808218 w 1942262"/>
                  <a:gd name="connsiteY44" fmla="*/ 874261 h 1173640"/>
                  <a:gd name="connsiteX45" fmla="*/ 758735 w 1942262"/>
                  <a:gd name="connsiteY45" fmla="*/ 989729 h 1173640"/>
                  <a:gd name="connsiteX46" fmla="*/ 692758 w 1942262"/>
                  <a:gd name="connsiteY46" fmla="*/ 1072207 h 1173640"/>
                  <a:gd name="connsiteX47" fmla="*/ 643276 w 1942262"/>
                  <a:gd name="connsiteY47" fmla="*/ 1121693 h 1173640"/>
                  <a:gd name="connsiteX48" fmla="*/ 346379 w 1942262"/>
                  <a:gd name="connsiteY48" fmla="*/ 1171180 h 1173640"/>
                  <a:gd name="connsiteX49" fmla="*/ 32988 w 1942262"/>
                  <a:gd name="connsiteY49" fmla="*/ 1171180 h 1173640"/>
                  <a:gd name="connsiteX50" fmla="*/ 32988 w 1942262"/>
                  <a:gd name="connsiteY50" fmla="*/ 1171180 h 117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42262" h="1173640">
                    <a:moveTo>
                      <a:pt x="0" y="659820"/>
                    </a:moveTo>
                    <a:lnTo>
                      <a:pt x="0" y="659820"/>
                    </a:lnTo>
                    <a:cubicBezTo>
                      <a:pt x="49483" y="648823"/>
                      <a:pt x="103110" y="649500"/>
                      <a:pt x="148448" y="626829"/>
                    </a:cubicBezTo>
                    <a:cubicBezTo>
                      <a:pt x="164000" y="619052"/>
                      <a:pt x="157166" y="592894"/>
                      <a:pt x="164942" y="577342"/>
                    </a:cubicBezTo>
                    <a:cubicBezTo>
                      <a:pt x="173807" y="559610"/>
                      <a:pt x="186935" y="544351"/>
                      <a:pt x="197931" y="527856"/>
                    </a:cubicBezTo>
                    <a:lnTo>
                      <a:pt x="230919" y="428883"/>
                    </a:lnTo>
                    <a:cubicBezTo>
                      <a:pt x="245920" y="383877"/>
                      <a:pt x="269766" y="297874"/>
                      <a:pt x="313391" y="280423"/>
                    </a:cubicBezTo>
                    <a:cubicBezTo>
                      <a:pt x="340881" y="269426"/>
                      <a:pt x="369380" y="260674"/>
                      <a:pt x="395862" y="247432"/>
                    </a:cubicBezTo>
                    <a:cubicBezTo>
                      <a:pt x="523757" y="183480"/>
                      <a:pt x="370456" y="239405"/>
                      <a:pt x="494827" y="197946"/>
                    </a:cubicBezTo>
                    <a:cubicBezTo>
                      <a:pt x="571800" y="203444"/>
                      <a:pt x="649050" y="205918"/>
                      <a:pt x="725747" y="214441"/>
                    </a:cubicBezTo>
                    <a:cubicBezTo>
                      <a:pt x="756808" y="217892"/>
                      <a:pt x="809934" y="237007"/>
                      <a:pt x="841207" y="247432"/>
                    </a:cubicBezTo>
                    <a:cubicBezTo>
                      <a:pt x="857701" y="269426"/>
                      <a:pt x="874711" y="291043"/>
                      <a:pt x="890689" y="313414"/>
                    </a:cubicBezTo>
                    <a:cubicBezTo>
                      <a:pt x="902211" y="329547"/>
                      <a:pt x="920586" y="343319"/>
                      <a:pt x="923678" y="362901"/>
                    </a:cubicBezTo>
                    <a:cubicBezTo>
                      <a:pt x="976693" y="698689"/>
                      <a:pt x="909766" y="528650"/>
                      <a:pt x="956666" y="692811"/>
                    </a:cubicBezTo>
                    <a:cubicBezTo>
                      <a:pt x="961442" y="709530"/>
                      <a:pt x="962300" y="728719"/>
                      <a:pt x="973161" y="742297"/>
                    </a:cubicBezTo>
                    <a:cubicBezTo>
                      <a:pt x="985544" y="757777"/>
                      <a:pt x="1006149" y="764291"/>
                      <a:pt x="1022643" y="775288"/>
                    </a:cubicBezTo>
                    <a:cubicBezTo>
                      <a:pt x="1061865" y="892958"/>
                      <a:pt x="1006250" y="750697"/>
                      <a:pt x="1088620" y="874261"/>
                    </a:cubicBezTo>
                    <a:cubicBezTo>
                      <a:pt x="1152356" y="969872"/>
                      <a:pt x="1043936" y="882958"/>
                      <a:pt x="1154597" y="956739"/>
                    </a:cubicBezTo>
                    <a:cubicBezTo>
                      <a:pt x="1165593" y="973234"/>
                      <a:pt x="1174895" y="990995"/>
                      <a:pt x="1187586" y="1006225"/>
                    </a:cubicBezTo>
                    <a:cubicBezTo>
                      <a:pt x="1213641" y="1037492"/>
                      <a:pt x="1249482" y="1070166"/>
                      <a:pt x="1286551" y="1088702"/>
                    </a:cubicBezTo>
                    <a:cubicBezTo>
                      <a:pt x="1310217" y="1100536"/>
                      <a:pt x="1380867" y="1116407"/>
                      <a:pt x="1402011" y="1121693"/>
                    </a:cubicBezTo>
                    <a:cubicBezTo>
                      <a:pt x="1592616" y="1113405"/>
                      <a:pt x="1708730" y="1173993"/>
                      <a:pt x="1830862" y="1072207"/>
                    </a:cubicBezTo>
                    <a:cubicBezTo>
                      <a:pt x="1848782" y="1057273"/>
                      <a:pt x="1865411" y="1040641"/>
                      <a:pt x="1880344" y="1022720"/>
                    </a:cubicBezTo>
                    <a:cubicBezTo>
                      <a:pt x="1893035" y="1007490"/>
                      <a:pt x="1902337" y="989729"/>
                      <a:pt x="1913333" y="973234"/>
                    </a:cubicBezTo>
                    <a:cubicBezTo>
                      <a:pt x="1965695" y="816137"/>
                      <a:pt x="1935212" y="927440"/>
                      <a:pt x="1913333" y="577342"/>
                    </a:cubicBezTo>
                    <a:cubicBezTo>
                      <a:pt x="1911771" y="552355"/>
                      <a:pt x="1905228" y="387977"/>
                      <a:pt x="1880344" y="329910"/>
                    </a:cubicBezTo>
                    <a:cubicBezTo>
                      <a:pt x="1872535" y="311688"/>
                      <a:pt x="1856221" y="298155"/>
                      <a:pt x="1847356" y="280423"/>
                    </a:cubicBezTo>
                    <a:cubicBezTo>
                      <a:pt x="1839581" y="264871"/>
                      <a:pt x="1841723" y="244515"/>
                      <a:pt x="1830862" y="230937"/>
                    </a:cubicBezTo>
                    <a:cubicBezTo>
                      <a:pt x="1818478" y="215457"/>
                      <a:pt x="1797873" y="208943"/>
                      <a:pt x="1781379" y="197946"/>
                    </a:cubicBezTo>
                    <a:cubicBezTo>
                      <a:pt x="1770383" y="181451"/>
                      <a:pt x="1757255" y="166192"/>
                      <a:pt x="1748390" y="148460"/>
                    </a:cubicBezTo>
                    <a:cubicBezTo>
                      <a:pt x="1740614" y="132908"/>
                      <a:pt x="1744191" y="111268"/>
                      <a:pt x="1731896" y="98973"/>
                    </a:cubicBezTo>
                    <a:cubicBezTo>
                      <a:pt x="1719602" y="86678"/>
                      <a:pt x="1698907" y="87976"/>
                      <a:pt x="1682413" y="82478"/>
                    </a:cubicBezTo>
                    <a:cubicBezTo>
                      <a:pt x="1665919" y="65982"/>
                      <a:pt x="1653322" y="44320"/>
                      <a:pt x="1632931" y="32991"/>
                    </a:cubicBezTo>
                    <a:cubicBezTo>
                      <a:pt x="1602534" y="16102"/>
                      <a:pt x="1533965" y="0"/>
                      <a:pt x="1533965" y="0"/>
                    </a:cubicBezTo>
                    <a:cubicBezTo>
                      <a:pt x="1451494" y="5499"/>
                      <a:pt x="1368081" y="2907"/>
                      <a:pt x="1286551" y="16496"/>
                    </a:cubicBezTo>
                    <a:cubicBezTo>
                      <a:pt x="1266997" y="19755"/>
                      <a:pt x="1254281" y="39651"/>
                      <a:pt x="1237069" y="49487"/>
                    </a:cubicBezTo>
                    <a:cubicBezTo>
                      <a:pt x="1215721" y="61687"/>
                      <a:pt x="1193084" y="71481"/>
                      <a:pt x="1171092" y="82478"/>
                    </a:cubicBezTo>
                    <a:cubicBezTo>
                      <a:pt x="1030911" y="269399"/>
                      <a:pt x="1214123" y="45592"/>
                      <a:pt x="1055632" y="181450"/>
                    </a:cubicBezTo>
                    <a:cubicBezTo>
                      <a:pt x="1034759" y="199342"/>
                      <a:pt x="1024040" y="226558"/>
                      <a:pt x="1006149" y="247432"/>
                    </a:cubicBezTo>
                    <a:cubicBezTo>
                      <a:pt x="990968" y="265144"/>
                      <a:pt x="973160" y="280423"/>
                      <a:pt x="956666" y="296919"/>
                    </a:cubicBezTo>
                    <a:lnTo>
                      <a:pt x="923678" y="395892"/>
                    </a:lnTo>
                    <a:cubicBezTo>
                      <a:pt x="909547" y="438288"/>
                      <a:pt x="898973" y="465797"/>
                      <a:pt x="890689" y="511360"/>
                    </a:cubicBezTo>
                    <a:cubicBezTo>
                      <a:pt x="883713" y="549729"/>
                      <a:pt x="868330" y="683283"/>
                      <a:pt x="857701" y="725802"/>
                    </a:cubicBezTo>
                    <a:cubicBezTo>
                      <a:pt x="849267" y="759539"/>
                      <a:pt x="835708" y="791784"/>
                      <a:pt x="824712" y="824775"/>
                    </a:cubicBezTo>
                    <a:cubicBezTo>
                      <a:pt x="819214" y="841270"/>
                      <a:pt x="812435" y="857393"/>
                      <a:pt x="808218" y="874261"/>
                    </a:cubicBezTo>
                    <a:cubicBezTo>
                      <a:pt x="786916" y="959476"/>
                      <a:pt x="804299" y="921379"/>
                      <a:pt x="758735" y="989729"/>
                    </a:cubicBezTo>
                    <a:cubicBezTo>
                      <a:pt x="731658" y="1070968"/>
                      <a:pt x="761627" y="1014812"/>
                      <a:pt x="692758" y="1072207"/>
                    </a:cubicBezTo>
                    <a:cubicBezTo>
                      <a:pt x="674838" y="1087141"/>
                      <a:pt x="661196" y="1106759"/>
                      <a:pt x="643276" y="1121693"/>
                    </a:cubicBezTo>
                    <a:cubicBezTo>
                      <a:pt x="552508" y="1197338"/>
                      <a:pt x="498972" y="1166692"/>
                      <a:pt x="346379" y="1171180"/>
                    </a:cubicBezTo>
                    <a:cubicBezTo>
                      <a:pt x="241960" y="1174251"/>
                      <a:pt x="137452" y="1171180"/>
                      <a:pt x="32988" y="1171180"/>
                    </a:cubicBezTo>
                    <a:lnTo>
                      <a:pt x="32988" y="1171180"/>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3" name="Can 72"/>
              <p:cNvSpPr/>
              <p:nvPr/>
            </p:nvSpPr>
            <p:spPr>
              <a:xfrm>
                <a:off x="6409259" y="313887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Can 73"/>
              <p:cNvSpPr/>
              <p:nvPr/>
            </p:nvSpPr>
            <p:spPr>
              <a:xfrm>
                <a:off x="6409259" y="39866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Freeform 74"/>
              <p:cNvSpPr/>
              <p:nvPr/>
            </p:nvSpPr>
            <p:spPr>
              <a:xfrm>
                <a:off x="5739999" y="2985685"/>
                <a:ext cx="1698908" cy="1600062"/>
              </a:xfrm>
              <a:custGeom>
                <a:avLst/>
                <a:gdLst>
                  <a:gd name="connsiteX0" fmla="*/ 0 w 1698908"/>
                  <a:gd name="connsiteY0" fmla="*/ 709306 h 1600062"/>
                  <a:gd name="connsiteX1" fmla="*/ 0 w 1698908"/>
                  <a:gd name="connsiteY1" fmla="*/ 709306 h 1600062"/>
                  <a:gd name="connsiteX2" fmla="*/ 148448 w 1698908"/>
                  <a:gd name="connsiteY2" fmla="*/ 692810 h 1600062"/>
                  <a:gd name="connsiteX3" fmla="*/ 824713 w 1698908"/>
                  <a:gd name="connsiteY3" fmla="*/ 676315 h 1600062"/>
                  <a:gd name="connsiteX4" fmla="*/ 923678 w 1698908"/>
                  <a:gd name="connsiteY4" fmla="*/ 610333 h 1600062"/>
                  <a:gd name="connsiteX5" fmla="*/ 940172 w 1698908"/>
                  <a:gd name="connsiteY5" fmla="*/ 560846 h 1600062"/>
                  <a:gd name="connsiteX6" fmla="*/ 973161 w 1698908"/>
                  <a:gd name="connsiteY6" fmla="*/ 511360 h 1600062"/>
                  <a:gd name="connsiteX7" fmla="*/ 923678 w 1698908"/>
                  <a:gd name="connsiteY7" fmla="*/ 230937 h 1600062"/>
                  <a:gd name="connsiteX8" fmla="*/ 841207 w 1698908"/>
                  <a:gd name="connsiteY8" fmla="*/ 65982 h 1600062"/>
                  <a:gd name="connsiteX9" fmla="*/ 808218 w 1698908"/>
                  <a:gd name="connsiteY9" fmla="*/ 16495 h 1600062"/>
                  <a:gd name="connsiteX10" fmla="*/ 758736 w 1698908"/>
                  <a:gd name="connsiteY10" fmla="*/ 0 h 1600062"/>
                  <a:gd name="connsiteX11" fmla="*/ 626782 w 1698908"/>
                  <a:gd name="connsiteY11" fmla="*/ 16495 h 1600062"/>
                  <a:gd name="connsiteX12" fmla="*/ 577299 w 1698908"/>
                  <a:gd name="connsiteY12" fmla="*/ 32991 h 1600062"/>
                  <a:gd name="connsiteX13" fmla="*/ 511322 w 1698908"/>
                  <a:gd name="connsiteY13" fmla="*/ 131964 h 1600062"/>
                  <a:gd name="connsiteX14" fmla="*/ 511322 w 1698908"/>
                  <a:gd name="connsiteY14" fmla="*/ 362900 h 1600062"/>
                  <a:gd name="connsiteX15" fmla="*/ 527816 w 1698908"/>
                  <a:gd name="connsiteY15" fmla="*/ 412387 h 1600062"/>
                  <a:gd name="connsiteX16" fmla="*/ 577299 w 1698908"/>
                  <a:gd name="connsiteY16" fmla="*/ 445378 h 1600062"/>
                  <a:gd name="connsiteX17" fmla="*/ 626782 w 1698908"/>
                  <a:gd name="connsiteY17" fmla="*/ 494864 h 1600062"/>
                  <a:gd name="connsiteX18" fmla="*/ 659770 w 1698908"/>
                  <a:gd name="connsiteY18" fmla="*/ 544351 h 1600062"/>
                  <a:gd name="connsiteX19" fmla="*/ 709253 w 1698908"/>
                  <a:gd name="connsiteY19" fmla="*/ 593837 h 1600062"/>
                  <a:gd name="connsiteX20" fmla="*/ 742241 w 1698908"/>
                  <a:gd name="connsiteY20" fmla="*/ 643324 h 1600062"/>
                  <a:gd name="connsiteX21" fmla="*/ 857701 w 1698908"/>
                  <a:gd name="connsiteY21" fmla="*/ 791783 h 1600062"/>
                  <a:gd name="connsiteX22" fmla="*/ 890690 w 1698908"/>
                  <a:gd name="connsiteY22" fmla="*/ 857765 h 1600062"/>
                  <a:gd name="connsiteX23" fmla="*/ 923678 w 1698908"/>
                  <a:gd name="connsiteY23" fmla="*/ 907252 h 1600062"/>
                  <a:gd name="connsiteX24" fmla="*/ 940172 w 1698908"/>
                  <a:gd name="connsiteY24" fmla="*/ 956738 h 1600062"/>
                  <a:gd name="connsiteX25" fmla="*/ 973161 w 1698908"/>
                  <a:gd name="connsiteY25" fmla="*/ 1121693 h 1600062"/>
                  <a:gd name="connsiteX26" fmla="*/ 989655 w 1698908"/>
                  <a:gd name="connsiteY26" fmla="*/ 1204170 h 1600062"/>
                  <a:gd name="connsiteX27" fmla="*/ 973161 w 1698908"/>
                  <a:gd name="connsiteY27" fmla="*/ 1484594 h 1600062"/>
                  <a:gd name="connsiteX28" fmla="*/ 956667 w 1698908"/>
                  <a:gd name="connsiteY28" fmla="*/ 1534080 h 1600062"/>
                  <a:gd name="connsiteX29" fmla="*/ 907184 w 1698908"/>
                  <a:gd name="connsiteY29" fmla="*/ 1567071 h 1600062"/>
                  <a:gd name="connsiteX30" fmla="*/ 808218 w 1698908"/>
                  <a:gd name="connsiteY30" fmla="*/ 1600062 h 1600062"/>
                  <a:gd name="connsiteX31" fmla="*/ 610287 w 1698908"/>
                  <a:gd name="connsiteY31" fmla="*/ 1550576 h 1600062"/>
                  <a:gd name="connsiteX32" fmla="*/ 511322 w 1698908"/>
                  <a:gd name="connsiteY32" fmla="*/ 1484594 h 1600062"/>
                  <a:gd name="connsiteX33" fmla="*/ 478333 w 1698908"/>
                  <a:gd name="connsiteY33" fmla="*/ 1418612 h 1600062"/>
                  <a:gd name="connsiteX34" fmla="*/ 428851 w 1698908"/>
                  <a:gd name="connsiteY34" fmla="*/ 1369125 h 1600062"/>
                  <a:gd name="connsiteX35" fmla="*/ 527816 w 1698908"/>
                  <a:gd name="connsiteY35" fmla="*/ 1072207 h 1600062"/>
                  <a:gd name="connsiteX36" fmla="*/ 577299 w 1698908"/>
                  <a:gd name="connsiteY36" fmla="*/ 1022720 h 1600062"/>
                  <a:gd name="connsiteX37" fmla="*/ 610287 w 1698908"/>
                  <a:gd name="connsiteY37" fmla="*/ 973234 h 1600062"/>
                  <a:gd name="connsiteX38" fmla="*/ 676264 w 1698908"/>
                  <a:gd name="connsiteY38" fmla="*/ 940243 h 1600062"/>
                  <a:gd name="connsiteX39" fmla="*/ 775230 w 1698908"/>
                  <a:gd name="connsiteY39" fmla="*/ 907252 h 1600062"/>
                  <a:gd name="connsiteX40" fmla="*/ 874195 w 1698908"/>
                  <a:gd name="connsiteY40" fmla="*/ 874261 h 1600062"/>
                  <a:gd name="connsiteX41" fmla="*/ 923678 w 1698908"/>
                  <a:gd name="connsiteY41" fmla="*/ 857765 h 1600062"/>
                  <a:gd name="connsiteX42" fmla="*/ 973161 w 1698908"/>
                  <a:gd name="connsiteY42" fmla="*/ 841270 h 1600062"/>
                  <a:gd name="connsiteX43" fmla="*/ 1022644 w 1698908"/>
                  <a:gd name="connsiteY43" fmla="*/ 808279 h 1600062"/>
                  <a:gd name="connsiteX44" fmla="*/ 1138103 w 1698908"/>
                  <a:gd name="connsiteY44" fmla="*/ 709306 h 1600062"/>
                  <a:gd name="connsiteX45" fmla="*/ 1187586 w 1698908"/>
                  <a:gd name="connsiteY45" fmla="*/ 692810 h 1600062"/>
                  <a:gd name="connsiteX46" fmla="*/ 1220575 w 1698908"/>
                  <a:gd name="connsiteY46" fmla="*/ 643324 h 1600062"/>
                  <a:gd name="connsiteX47" fmla="*/ 1270057 w 1698908"/>
                  <a:gd name="connsiteY47" fmla="*/ 626828 h 1600062"/>
                  <a:gd name="connsiteX48" fmla="*/ 1319540 w 1698908"/>
                  <a:gd name="connsiteY48" fmla="*/ 593837 h 1600062"/>
                  <a:gd name="connsiteX49" fmla="*/ 1352529 w 1698908"/>
                  <a:gd name="connsiteY49" fmla="*/ 544351 h 1600062"/>
                  <a:gd name="connsiteX50" fmla="*/ 1402011 w 1698908"/>
                  <a:gd name="connsiteY50" fmla="*/ 511360 h 1600062"/>
                  <a:gd name="connsiteX51" fmla="*/ 1418506 w 1698908"/>
                  <a:gd name="connsiteY51" fmla="*/ 461873 h 1600062"/>
                  <a:gd name="connsiteX52" fmla="*/ 1632931 w 1698908"/>
                  <a:gd name="connsiteY52" fmla="*/ 478369 h 1600062"/>
                  <a:gd name="connsiteX53" fmla="*/ 1665919 w 1698908"/>
                  <a:gd name="connsiteY53" fmla="*/ 527855 h 1600062"/>
                  <a:gd name="connsiteX54" fmla="*/ 1698908 w 1698908"/>
                  <a:gd name="connsiteY54" fmla="*/ 626828 h 1600062"/>
                  <a:gd name="connsiteX55" fmla="*/ 1682414 w 1698908"/>
                  <a:gd name="connsiteY55" fmla="*/ 890756 h 1600062"/>
                  <a:gd name="connsiteX56" fmla="*/ 1566954 w 1698908"/>
                  <a:gd name="connsiteY56" fmla="*/ 1022720 h 1600062"/>
                  <a:gd name="connsiteX57" fmla="*/ 1467988 w 1698908"/>
                  <a:gd name="connsiteY57" fmla="*/ 1088702 h 1600062"/>
                  <a:gd name="connsiteX58" fmla="*/ 1336034 w 1698908"/>
                  <a:gd name="connsiteY58" fmla="*/ 1055711 h 1600062"/>
                  <a:gd name="connsiteX59" fmla="*/ 1237069 w 1698908"/>
                  <a:gd name="connsiteY59" fmla="*/ 956738 h 1600062"/>
                  <a:gd name="connsiteX60" fmla="*/ 1220575 w 1698908"/>
                  <a:gd name="connsiteY60" fmla="*/ 907252 h 1600062"/>
                  <a:gd name="connsiteX61" fmla="*/ 1022644 w 1698908"/>
                  <a:gd name="connsiteY61" fmla="*/ 808279 h 1600062"/>
                  <a:gd name="connsiteX62" fmla="*/ 874195 w 1698908"/>
                  <a:gd name="connsiteY62" fmla="*/ 775288 h 1600062"/>
                  <a:gd name="connsiteX63" fmla="*/ 511322 w 1698908"/>
                  <a:gd name="connsiteY63" fmla="*/ 791783 h 1600062"/>
                  <a:gd name="connsiteX64" fmla="*/ 412356 w 1698908"/>
                  <a:gd name="connsiteY64" fmla="*/ 824774 h 1600062"/>
                  <a:gd name="connsiteX65" fmla="*/ 346379 w 1698908"/>
                  <a:gd name="connsiteY65" fmla="*/ 841270 h 1600062"/>
                  <a:gd name="connsiteX66" fmla="*/ 296897 w 1698908"/>
                  <a:gd name="connsiteY66" fmla="*/ 857765 h 1600062"/>
                  <a:gd name="connsiteX67" fmla="*/ 49483 w 1698908"/>
                  <a:gd name="connsiteY67" fmla="*/ 874261 h 1600062"/>
                  <a:gd name="connsiteX68" fmla="*/ 49483 w 1698908"/>
                  <a:gd name="connsiteY68" fmla="*/ 874261 h 16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98908" h="1600062">
                    <a:moveTo>
                      <a:pt x="0" y="709306"/>
                    </a:moveTo>
                    <a:lnTo>
                      <a:pt x="0" y="709306"/>
                    </a:lnTo>
                    <a:cubicBezTo>
                      <a:pt x="49483" y="703807"/>
                      <a:pt x="98701" y="694800"/>
                      <a:pt x="148448" y="692810"/>
                    </a:cubicBezTo>
                    <a:cubicBezTo>
                      <a:pt x="373757" y="683797"/>
                      <a:pt x="600490" y="700170"/>
                      <a:pt x="824713" y="676315"/>
                    </a:cubicBezTo>
                    <a:cubicBezTo>
                      <a:pt x="864139" y="672121"/>
                      <a:pt x="923678" y="610333"/>
                      <a:pt x="923678" y="610333"/>
                    </a:cubicBezTo>
                    <a:cubicBezTo>
                      <a:pt x="929176" y="593837"/>
                      <a:pt x="932396" y="576398"/>
                      <a:pt x="940172" y="560846"/>
                    </a:cubicBezTo>
                    <a:cubicBezTo>
                      <a:pt x="949037" y="543114"/>
                      <a:pt x="971997" y="531150"/>
                      <a:pt x="973161" y="511360"/>
                    </a:cubicBezTo>
                    <a:cubicBezTo>
                      <a:pt x="985261" y="305660"/>
                      <a:pt x="991767" y="333075"/>
                      <a:pt x="923678" y="230937"/>
                    </a:cubicBezTo>
                    <a:cubicBezTo>
                      <a:pt x="897568" y="126489"/>
                      <a:pt x="919759" y="183818"/>
                      <a:pt x="841207" y="65982"/>
                    </a:cubicBezTo>
                    <a:cubicBezTo>
                      <a:pt x="830211" y="49486"/>
                      <a:pt x="827025" y="22765"/>
                      <a:pt x="808218" y="16495"/>
                    </a:cubicBezTo>
                    <a:lnTo>
                      <a:pt x="758736" y="0"/>
                    </a:lnTo>
                    <a:cubicBezTo>
                      <a:pt x="714751" y="5498"/>
                      <a:pt x="670394" y="8565"/>
                      <a:pt x="626782" y="16495"/>
                    </a:cubicBezTo>
                    <a:cubicBezTo>
                      <a:pt x="609676" y="19605"/>
                      <a:pt x="589593" y="20696"/>
                      <a:pt x="577299" y="32991"/>
                    </a:cubicBezTo>
                    <a:cubicBezTo>
                      <a:pt x="549264" y="61028"/>
                      <a:pt x="511322" y="131964"/>
                      <a:pt x="511322" y="131964"/>
                    </a:cubicBezTo>
                    <a:cubicBezTo>
                      <a:pt x="483991" y="241298"/>
                      <a:pt x="486323" y="200389"/>
                      <a:pt x="511322" y="362900"/>
                    </a:cubicBezTo>
                    <a:cubicBezTo>
                      <a:pt x="513966" y="380086"/>
                      <a:pt x="516954" y="398809"/>
                      <a:pt x="527816" y="412387"/>
                    </a:cubicBezTo>
                    <a:cubicBezTo>
                      <a:pt x="540199" y="427868"/>
                      <a:pt x="562070" y="432686"/>
                      <a:pt x="577299" y="445378"/>
                    </a:cubicBezTo>
                    <a:cubicBezTo>
                      <a:pt x="595219" y="460312"/>
                      <a:pt x="611849" y="476943"/>
                      <a:pt x="626782" y="494864"/>
                    </a:cubicBezTo>
                    <a:cubicBezTo>
                      <a:pt x="639473" y="510094"/>
                      <a:pt x="647079" y="529121"/>
                      <a:pt x="659770" y="544351"/>
                    </a:cubicBezTo>
                    <a:cubicBezTo>
                      <a:pt x="674703" y="562272"/>
                      <a:pt x="694320" y="575916"/>
                      <a:pt x="709253" y="593837"/>
                    </a:cubicBezTo>
                    <a:cubicBezTo>
                      <a:pt x="721944" y="609067"/>
                      <a:pt x="729550" y="628094"/>
                      <a:pt x="742241" y="643324"/>
                    </a:cubicBezTo>
                    <a:cubicBezTo>
                      <a:pt x="810124" y="724790"/>
                      <a:pt x="795163" y="666699"/>
                      <a:pt x="857701" y="791783"/>
                    </a:cubicBezTo>
                    <a:cubicBezTo>
                      <a:pt x="868697" y="813777"/>
                      <a:pt x="878491" y="836415"/>
                      <a:pt x="890690" y="857765"/>
                    </a:cubicBezTo>
                    <a:cubicBezTo>
                      <a:pt x="900525" y="874978"/>
                      <a:pt x="914813" y="889520"/>
                      <a:pt x="923678" y="907252"/>
                    </a:cubicBezTo>
                    <a:cubicBezTo>
                      <a:pt x="931453" y="922804"/>
                      <a:pt x="936263" y="939796"/>
                      <a:pt x="940172" y="956738"/>
                    </a:cubicBezTo>
                    <a:cubicBezTo>
                      <a:pt x="952780" y="1011376"/>
                      <a:pt x="962165" y="1066708"/>
                      <a:pt x="973161" y="1121693"/>
                    </a:cubicBezTo>
                    <a:lnTo>
                      <a:pt x="989655" y="1204170"/>
                    </a:lnTo>
                    <a:cubicBezTo>
                      <a:pt x="984157" y="1297645"/>
                      <a:pt x="982477" y="1391422"/>
                      <a:pt x="973161" y="1484594"/>
                    </a:cubicBezTo>
                    <a:cubicBezTo>
                      <a:pt x="971431" y="1501895"/>
                      <a:pt x="967528" y="1520502"/>
                      <a:pt x="956667" y="1534080"/>
                    </a:cubicBezTo>
                    <a:cubicBezTo>
                      <a:pt x="944283" y="1549560"/>
                      <a:pt x="925299" y="1559019"/>
                      <a:pt x="907184" y="1567071"/>
                    </a:cubicBezTo>
                    <a:cubicBezTo>
                      <a:pt x="875408" y="1581195"/>
                      <a:pt x="808218" y="1600062"/>
                      <a:pt x="808218" y="1600062"/>
                    </a:cubicBezTo>
                    <a:cubicBezTo>
                      <a:pt x="691953" y="1585528"/>
                      <a:pt x="693674" y="1600612"/>
                      <a:pt x="610287" y="1550576"/>
                    </a:cubicBezTo>
                    <a:cubicBezTo>
                      <a:pt x="576290" y="1530176"/>
                      <a:pt x="511322" y="1484594"/>
                      <a:pt x="511322" y="1484594"/>
                    </a:cubicBezTo>
                    <a:cubicBezTo>
                      <a:pt x="500326" y="1462600"/>
                      <a:pt x="492625" y="1438622"/>
                      <a:pt x="478333" y="1418612"/>
                    </a:cubicBezTo>
                    <a:cubicBezTo>
                      <a:pt x="464775" y="1399629"/>
                      <a:pt x="430145" y="1392416"/>
                      <a:pt x="428851" y="1369125"/>
                    </a:cubicBezTo>
                    <a:cubicBezTo>
                      <a:pt x="413671" y="1095860"/>
                      <a:pt x="412390" y="1171151"/>
                      <a:pt x="527816" y="1072207"/>
                    </a:cubicBezTo>
                    <a:cubicBezTo>
                      <a:pt x="545527" y="1057025"/>
                      <a:pt x="562366" y="1040641"/>
                      <a:pt x="577299" y="1022720"/>
                    </a:cubicBezTo>
                    <a:cubicBezTo>
                      <a:pt x="589990" y="1007490"/>
                      <a:pt x="595058" y="985926"/>
                      <a:pt x="610287" y="973234"/>
                    </a:cubicBezTo>
                    <a:cubicBezTo>
                      <a:pt x="629176" y="957492"/>
                      <a:pt x="653434" y="949376"/>
                      <a:pt x="676264" y="940243"/>
                    </a:cubicBezTo>
                    <a:cubicBezTo>
                      <a:pt x="708550" y="927328"/>
                      <a:pt x="742241" y="918249"/>
                      <a:pt x="775230" y="907252"/>
                    </a:cubicBezTo>
                    <a:lnTo>
                      <a:pt x="874195" y="874261"/>
                    </a:lnTo>
                    <a:lnTo>
                      <a:pt x="923678" y="857765"/>
                    </a:lnTo>
                    <a:lnTo>
                      <a:pt x="973161" y="841270"/>
                    </a:lnTo>
                    <a:cubicBezTo>
                      <a:pt x="989655" y="830273"/>
                      <a:pt x="1007415" y="820971"/>
                      <a:pt x="1022644" y="808279"/>
                    </a:cubicBezTo>
                    <a:cubicBezTo>
                      <a:pt x="1086461" y="755093"/>
                      <a:pt x="1059479" y="754238"/>
                      <a:pt x="1138103" y="709306"/>
                    </a:cubicBezTo>
                    <a:cubicBezTo>
                      <a:pt x="1153199" y="700679"/>
                      <a:pt x="1171092" y="698309"/>
                      <a:pt x="1187586" y="692810"/>
                    </a:cubicBezTo>
                    <a:cubicBezTo>
                      <a:pt x="1198582" y="676315"/>
                      <a:pt x="1205095" y="655709"/>
                      <a:pt x="1220575" y="643324"/>
                    </a:cubicBezTo>
                    <a:cubicBezTo>
                      <a:pt x="1234151" y="632462"/>
                      <a:pt x="1254506" y="634604"/>
                      <a:pt x="1270057" y="626828"/>
                    </a:cubicBezTo>
                    <a:cubicBezTo>
                      <a:pt x="1287788" y="617962"/>
                      <a:pt x="1303046" y="604834"/>
                      <a:pt x="1319540" y="593837"/>
                    </a:cubicBezTo>
                    <a:cubicBezTo>
                      <a:pt x="1330536" y="577342"/>
                      <a:pt x="1338511" y="558370"/>
                      <a:pt x="1352529" y="544351"/>
                    </a:cubicBezTo>
                    <a:cubicBezTo>
                      <a:pt x="1366546" y="530333"/>
                      <a:pt x="1389628" y="526840"/>
                      <a:pt x="1402011" y="511360"/>
                    </a:cubicBezTo>
                    <a:cubicBezTo>
                      <a:pt x="1412873" y="497782"/>
                      <a:pt x="1413008" y="478369"/>
                      <a:pt x="1418506" y="461873"/>
                    </a:cubicBezTo>
                    <a:cubicBezTo>
                      <a:pt x="1489981" y="467372"/>
                      <a:pt x="1563666" y="459897"/>
                      <a:pt x="1632931" y="478369"/>
                    </a:cubicBezTo>
                    <a:cubicBezTo>
                      <a:pt x="1652086" y="483477"/>
                      <a:pt x="1657868" y="509739"/>
                      <a:pt x="1665919" y="527855"/>
                    </a:cubicBezTo>
                    <a:cubicBezTo>
                      <a:pt x="1680042" y="559634"/>
                      <a:pt x="1698908" y="626828"/>
                      <a:pt x="1698908" y="626828"/>
                    </a:cubicBezTo>
                    <a:cubicBezTo>
                      <a:pt x="1693410" y="714804"/>
                      <a:pt x="1701948" y="804800"/>
                      <a:pt x="1682414" y="890756"/>
                    </a:cubicBezTo>
                    <a:cubicBezTo>
                      <a:pt x="1660319" y="987984"/>
                      <a:pt x="1621989" y="976854"/>
                      <a:pt x="1566954" y="1022720"/>
                    </a:cubicBezTo>
                    <a:cubicBezTo>
                      <a:pt x="1484585" y="1091366"/>
                      <a:pt x="1554949" y="1059714"/>
                      <a:pt x="1467988" y="1088702"/>
                    </a:cubicBezTo>
                    <a:cubicBezTo>
                      <a:pt x="1462828" y="1087670"/>
                      <a:pt x="1353592" y="1069368"/>
                      <a:pt x="1336034" y="1055711"/>
                    </a:cubicBezTo>
                    <a:cubicBezTo>
                      <a:pt x="1299208" y="1027066"/>
                      <a:pt x="1237069" y="956738"/>
                      <a:pt x="1237069" y="956738"/>
                    </a:cubicBezTo>
                    <a:cubicBezTo>
                      <a:pt x="1231571" y="940243"/>
                      <a:pt x="1232869" y="919547"/>
                      <a:pt x="1220575" y="907252"/>
                    </a:cubicBezTo>
                    <a:cubicBezTo>
                      <a:pt x="1156626" y="843298"/>
                      <a:pt x="1103137" y="835112"/>
                      <a:pt x="1022644" y="808279"/>
                    </a:cubicBezTo>
                    <a:cubicBezTo>
                      <a:pt x="941432" y="781206"/>
                      <a:pt x="990315" y="794642"/>
                      <a:pt x="874195" y="775288"/>
                    </a:cubicBezTo>
                    <a:cubicBezTo>
                      <a:pt x="753237" y="780786"/>
                      <a:pt x="631715" y="778883"/>
                      <a:pt x="511322" y="791783"/>
                    </a:cubicBezTo>
                    <a:cubicBezTo>
                      <a:pt x="476747" y="795488"/>
                      <a:pt x="446091" y="816339"/>
                      <a:pt x="412356" y="824774"/>
                    </a:cubicBezTo>
                    <a:cubicBezTo>
                      <a:pt x="390364" y="830273"/>
                      <a:pt x="368176" y="835042"/>
                      <a:pt x="346379" y="841270"/>
                    </a:cubicBezTo>
                    <a:cubicBezTo>
                      <a:pt x="329662" y="846047"/>
                      <a:pt x="313869" y="853993"/>
                      <a:pt x="296897" y="857765"/>
                    </a:cubicBezTo>
                    <a:cubicBezTo>
                      <a:pt x="186063" y="882397"/>
                      <a:pt x="176717" y="874261"/>
                      <a:pt x="49483" y="874261"/>
                    </a:cubicBezTo>
                    <a:lnTo>
                      <a:pt x="49483" y="874261"/>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76" name="Group 75"/>
              <p:cNvGrpSpPr/>
              <p:nvPr/>
            </p:nvGrpSpPr>
            <p:grpSpPr>
              <a:xfrm rot="10800000">
                <a:off x="5126240" y="3507823"/>
                <a:ext cx="583380" cy="741407"/>
                <a:chOff x="2494078" y="3396827"/>
                <a:chExt cx="607082" cy="812376"/>
              </a:xfrm>
            </p:grpSpPr>
            <p:sp>
              <p:nvSpPr>
                <p:cNvPr id="83" name="Oval 8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2517959" y="3637740"/>
                  <a:ext cx="206211" cy="332606"/>
                  <a:chOff x="5113641" y="2097861"/>
                  <a:chExt cx="317500" cy="412750"/>
                </a:xfrm>
              </p:grpSpPr>
              <p:sp>
                <p:nvSpPr>
                  <p:cNvPr id="86" name="Rectangle 8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5" name="Straight Connector 8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987959" y="3638632"/>
                <a:ext cx="583380" cy="741407"/>
                <a:chOff x="2494078" y="3396827"/>
                <a:chExt cx="607082" cy="812376"/>
              </a:xfrm>
            </p:grpSpPr>
            <p:sp>
              <p:nvSpPr>
                <p:cNvPr id="78" name="Oval 7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2517959" y="3637740"/>
                  <a:ext cx="206211" cy="332606"/>
                  <a:chOff x="5113641" y="2097861"/>
                  <a:chExt cx="317500" cy="412750"/>
                </a:xfrm>
              </p:grpSpPr>
              <p:sp>
                <p:nvSpPr>
                  <p:cNvPr id="81" name="Rectangle 8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0" name="Straight Connector 7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2585394259"/>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71" y="208134"/>
            <a:ext cx="8229600" cy="1143000"/>
          </a:xfrm>
        </p:spPr>
        <p:txBody>
          <a:bodyPr/>
          <a:lstStyle/>
          <a:p>
            <a:r>
              <a:rPr lang="en-US" dirty="0" smtClean="0"/>
              <a:t>Park in the Garage</a:t>
            </a:r>
            <a:endParaRPr lang="en-US" dirty="0"/>
          </a:p>
        </p:txBody>
      </p:sp>
      <p:sp>
        <p:nvSpPr>
          <p:cNvPr id="3" name="Content Placeholder 2"/>
          <p:cNvSpPr>
            <a:spLocks noGrp="1"/>
          </p:cNvSpPr>
          <p:nvPr>
            <p:ph idx="1"/>
          </p:nvPr>
        </p:nvSpPr>
        <p:spPr>
          <a:xfrm>
            <a:off x="335052" y="1354626"/>
            <a:ext cx="8591550" cy="4525963"/>
          </a:xfrm>
        </p:spPr>
        <p:txBody>
          <a:bodyPr>
            <a:normAutofit/>
          </a:bodyPr>
          <a:lstStyle/>
          <a:p>
            <a:pPr marL="457200" indent="-457200">
              <a:buFont typeface="+mj-lt"/>
              <a:buAutoNum type="arabicPeriod"/>
            </a:pPr>
            <a:r>
              <a:rPr lang="en-US" sz="2400" dirty="0" smtClean="0"/>
              <a:t>Robots must start on or behind the starting mark and park in the garage (box or tape outline on board)</a:t>
            </a:r>
          </a:p>
          <a:p>
            <a:pPr lvl="1">
              <a:buFont typeface="Arial"/>
              <a:buChar char="•"/>
            </a:pPr>
            <a:r>
              <a:rPr lang="en-US" sz="2000" dirty="0" smtClean="0"/>
              <a:t>Start with the garage straight across from the starting line</a:t>
            </a:r>
          </a:p>
          <a:p>
            <a:pPr lvl="2">
              <a:buFont typeface="Courier New"/>
              <a:buChar char="o"/>
            </a:pPr>
            <a:r>
              <a:rPr lang="en-US" sz="2000" dirty="0" smtClean="0"/>
              <a:t>Garage can be roomy and then make it a tight fit</a:t>
            </a:r>
          </a:p>
          <a:p>
            <a:pPr lvl="2">
              <a:buFont typeface="Courier New"/>
              <a:buChar char="o"/>
            </a:pPr>
            <a:r>
              <a:rPr lang="en-US" sz="2000" dirty="0" smtClean="0"/>
              <a:t>If they touch the garage they must start over at the starting line</a:t>
            </a:r>
          </a:p>
          <a:p>
            <a:pPr lvl="1">
              <a:buFont typeface="Arial"/>
              <a:buChar char="•"/>
            </a:pPr>
            <a:r>
              <a:rPr lang="en-US" sz="2000" dirty="0" smtClean="0"/>
              <a:t>If </a:t>
            </a:r>
            <a:r>
              <a:rPr lang="en-US" sz="2000" dirty="0"/>
              <a:t>they touch the garage they must start over at the starting </a:t>
            </a:r>
            <a:r>
              <a:rPr lang="en-US" sz="2000" dirty="0" smtClean="0"/>
              <a:t>line</a:t>
            </a:r>
          </a:p>
          <a:p>
            <a:pPr lvl="1">
              <a:buFont typeface="Arial"/>
              <a:buChar char="•"/>
            </a:pPr>
            <a:r>
              <a:rPr lang="en-US" sz="2000" dirty="0" smtClean="0"/>
              <a:t>Move the garage to various distances and locations</a:t>
            </a:r>
          </a:p>
          <a:p>
            <a:pPr marL="914400" lvl="1" indent="-514350"/>
            <a:endParaRPr lang="en-US" sz="2400" dirty="0"/>
          </a:p>
        </p:txBody>
      </p:sp>
      <p:pic>
        <p:nvPicPr>
          <p:cNvPr id="68" name="Picture 6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70" name="Group 69"/>
          <p:cNvGrpSpPr/>
          <p:nvPr/>
        </p:nvGrpSpPr>
        <p:grpSpPr>
          <a:xfrm>
            <a:off x="383269" y="4210251"/>
            <a:ext cx="7800620" cy="2225676"/>
            <a:chOff x="725933" y="3071694"/>
            <a:chExt cx="7800620" cy="2225676"/>
          </a:xfrm>
        </p:grpSpPr>
        <p:grpSp>
          <p:nvGrpSpPr>
            <p:cNvPr id="71" name="Group 70"/>
            <p:cNvGrpSpPr/>
            <p:nvPr/>
          </p:nvGrpSpPr>
          <p:grpSpPr>
            <a:xfrm>
              <a:off x="740278" y="3071694"/>
              <a:ext cx="3543301" cy="1793875"/>
              <a:chOff x="2568574" y="4906962"/>
              <a:chExt cx="3543301" cy="1793875"/>
            </a:xfrm>
          </p:grpSpPr>
          <p:grpSp>
            <p:nvGrpSpPr>
              <p:cNvPr id="99" name="Group 98"/>
              <p:cNvGrpSpPr/>
              <p:nvPr/>
            </p:nvGrpSpPr>
            <p:grpSpPr>
              <a:xfrm>
                <a:off x="2568574" y="4906962"/>
                <a:ext cx="3048000" cy="1793875"/>
                <a:chOff x="3333750" y="2095499"/>
                <a:chExt cx="3048000" cy="1793875"/>
              </a:xfrm>
            </p:grpSpPr>
            <p:sp>
              <p:nvSpPr>
                <p:cNvPr id="102" name="Rectangle 10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3" name="Straight Connector 10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01" name="TextBox 10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72" name="Line 7"/>
            <p:cNvSpPr>
              <a:spLocks noChangeShapeType="1"/>
            </p:cNvSpPr>
            <p:nvPr/>
          </p:nvSpPr>
          <p:spPr bwMode="auto">
            <a:xfrm>
              <a:off x="1782335" y="3843220"/>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73" name="Group 72"/>
            <p:cNvGrpSpPr/>
            <p:nvPr/>
          </p:nvGrpSpPr>
          <p:grpSpPr>
            <a:xfrm>
              <a:off x="2790091" y="3569525"/>
              <a:ext cx="1007382" cy="929428"/>
              <a:chOff x="2780896" y="3953604"/>
              <a:chExt cx="1007382" cy="929428"/>
            </a:xfrm>
          </p:grpSpPr>
          <p:cxnSp>
            <p:nvCxnSpPr>
              <p:cNvPr id="96" name="Straight Connector 95"/>
              <p:cNvCxnSpPr>
                <a:stCxn id="102"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983252" y="3503495"/>
              <a:ext cx="3543301" cy="1793875"/>
              <a:chOff x="2568574" y="4906962"/>
              <a:chExt cx="3543301" cy="1793875"/>
            </a:xfrm>
          </p:grpSpPr>
          <p:grpSp>
            <p:nvGrpSpPr>
              <p:cNvPr id="91" name="Group 90"/>
              <p:cNvGrpSpPr/>
              <p:nvPr/>
            </p:nvGrpSpPr>
            <p:grpSpPr>
              <a:xfrm>
                <a:off x="2568574" y="4906962"/>
                <a:ext cx="3048000" cy="1793875"/>
                <a:chOff x="3333750" y="2095499"/>
                <a:chExt cx="3048000" cy="1793875"/>
              </a:xfrm>
            </p:grpSpPr>
            <p:sp>
              <p:nvSpPr>
                <p:cNvPr id="94" name="Rectangle 9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5" name="Straight Connector 9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2" name="TextBox 9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93" name="TextBox 9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75" name="Group 74"/>
            <p:cNvGrpSpPr/>
            <p:nvPr/>
          </p:nvGrpSpPr>
          <p:grpSpPr>
            <a:xfrm rot="19004405">
              <a:off x="6862724" y="3720171"/>
              <a:ext cx="1007382" cy="929428"/>
              <a:chOff x="2780896" y="3953604"/>
              <a:chExt cx="1007382" cy="929428"/>
            </a:xfrm>
          </p:grpSpPr>
          <p:cxnSp>
            <p:nvCxnSpPr>
              <p:cNvPr id="88" name="Straight Connector 87"/>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rot="21377513">
              <a:off x="4947676" y="4082497"/>
              <a:ext cx="583380" cy="741407"/>
              <a:chOff x="2494078" y="3396827"/>
              <a:chExt cx="607082" cy="812376"/>
            </a:xfrm>
          </p:grpSpPr>
          <p:sp>
            <p:nvSpPr>
              <p:cNvPr id="83" name="Oval 8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2517959" y="3637740"/>
                <a:ext cx="206211" cy="332606"/>
                <a:chOff x="5113641" y="2097861"/>
                <a:chExt cx="317500" cy="412750"/>
              </a:xfrm>
            </p:grpSpPr>
            <p:sp>
              <p:nvSpPr>
                <p:cNvPr id="86" name="Rectangle 8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5" name="Straight Connector 8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725933" y="3633215"/>
              <a:ext cx="583380" cy="741407"/>
              <a:chOff x="2494078" y="3396827"/>
              <a:chExt cx="607082" cy="812376"/>
            </a:xfrm>
          </p:grpSpPr>
          <p:sp>
            <p:nvSpPr>
              <p:cNvPr id="78" name="Oval 7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2517959" y="3637740"/>
                <a:ext cx="206211" cy="332606"/>
                <a:chOff x="5113641" y="2097861"/>
                <a:chExt cx="317500" cy="412750"/>
              </a:xfrm>
            </p:grpSpPr>
            <p:sp>
              <p:nvSpPr>
                <p:cNvPr id="81" name="Rectangle 8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0" name="Straight Connector 7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37189181"/>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579"/>
            <a:ext cx="8229600" cy="1143000"/>
          </a:xfrm>
        </p:spPr>
        <p:txBody>
          <a:bodyPr>
            <a:normAutofit fontScale="90000"/>
          </a:bodyPr>
          <a:lstStyle/>
          <a:p>
            <a:r>
              <a:rPr lang="en-US" dirty="0" smtClean="0"/>
              <a:t>Park in the </a:t>
            </a:r>
            <a:r>
              <a:rPr lang="en-US" dirty="0"/>
              <a:t>g</a:t>
            </a:r>
            <a:r>
              <a:rPr lang="en-US" dirty="0" smtClean="0"/>
              <a:t>arage and </a:t>
            </a:r>
            <a:br>
              <a:rPr lang="en-US" dirty="0" smtClean="0"/>
            </a:br>
            <a:r>
              <a:rPr lang="en-US" dirty="0" smtClean="0"/>
              <a:t>Miss the Bicycle</a:t>
            </a:r>
            <a:endParaRPr lang="en-US" dirty="0"/>
          </a:p>
        </p:txBody>
      </p:sp>
      <p:sp>
        <p:nvSpPr>
          <p:cNvPr id="3" name="Content Placeholder 2"/>
          <p:cNvSpPr>
            <a:spLocks noGrp="1"/>
          </p:cNvSpPr>
          <p:nvPr>
            <p:ph idx="1"/>
          </p:nvPr>
        </p:nvSpPr>
        <p:spPr>
          <a:xfrm>
            <a:off x="255443" y="1556111"/>
            <a:ext cx="8591550" cy="4525963"/>
          </a:xfrm>
        </p:spPr>
        <p:txBody>
          <a:bodyPr>
            <a:normAutofit/>
          </a:bodyPr>
          <a:lstStyle/>
          <a:p>
            <a:pPr marL="457200" lvl="1" indent="0">
              <a:buNone/>
            </a:pPr>
            <a:r>
              <a:rPr lang="en-US" sz="2000" dirty="0" smtClean="0"/>
              <a:t>“Park in the Garage” </a:t>
            </a:r>
            <a:r>
              <a:rPr lang="en-US" sz="2000" dirty="0"/>
              <a:t>v</a:t>
            </a:r>
            <a:r>
              <a:rPr lang="en-US" sz="2000" dirty="0" smtClean="0"/>
              <a:t>ariation</a:t>
            </a:r>
          </a:p>
          <a:p>
            <a:pPr lvl="1">
              <a:buFont typeface="Courier New"/>
              <a:buChar char="o"/>
            </a:pPr>
            <a:r>
              <a:rPr lang="en-US" sz="2000" dirty="0" smtClean="0"/>
              <a:t>Place an object(s) between the starting line and garage</a:t>
            </a:r>
          </a:p>
          <a:p>
            <a:pPr lvl="1"/>
            <a:endParaRPr lang="en-US" sz="2000" dirty="0" smtClean="0"/>
          </a:p>
          <a:p>
            <a:pPr lvl="1"/>
            <a:endParaRPr lang="en-US" sz="2000" dirty="0"/>
          </a:p>
          <a:p>
            <a:pPr lvl="1"/>
            <a:endParaRPr lang="en-US" sz="2000" dirty="0" smtClean="0"/>
          </a:p>
          <a:p>
            <a:pPr marL="914400" lvl="1" indent="-514350"/>
            <a:endParaRPr lang="en-US" sz="2400" dirty="0"/>
          </a:p>
        </p:txBody>
      </p:sp>
      <p:pic>
        <p:nvPicPr>
          <p:cNvPr id="71" name="Picture 7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2" name="Picture 71"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73" name="Group 72"/>
          <p:cNvGrpSpPr/>
          <p:nvPr/>
        </p:nvGrpSpPr>
        <p:grpSpPr>
          <a:xfrm>
            <a:off x="730548" y="3071694"/>
            <a:ext cx="7796005" cy="2225676"/>
            <a:chOff x="730548" y="3071694"/>
            <a:chExt cx="7796005" cy="2225676"/>
          </a:xfrm>
        </p:grpSpPr>
        <p:grpSp>
          <p:nvGrpSpPr>
            <p:cNvPr id="74" name="Group 73"/>
            <p:cNvGrpSpPr/>
            <p:nvPr/>
          </p:nvGrpSpPr>
          <p:grpSpPr>
            <a:xfrm>
              <a:off x="740278" y="3071694"/>
              <a:ext cx="3543301" cy="1793875"/>
              <a:chOff x="2568574" y="4906962"/>
              <a:chExt cx="3543301" cy="1793875"/>
            </a:xfrm>
          </p:grpSpPr>
          <p:grpSp>
            <p:nvGrpSpPr>
              <p:cNvPr id="112" name="Group 111"/>
              <p:cNvGrpSpPr/>
              <p:nvPr/>
            </p:nvGrpSpPr>
            <p:grpSpPr>
              <a:xfrm>
                <a:off x="2568574" y="4906962"/>
                <a:ext cx="3048000" cy="1793875"/>
                <a:chOff x="3333750" y="2095499"/>
                <a:chExt cx="3048000" cy="1793875"/>
              </a:xfrm>
            </p:grpSpPr>
            <p:sp>
              <p:nvSpPr>
                <p:cNvPr id="115" name="Rectangle 11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13" name="TextBox 112"/>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14" name="TextBox 11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75" name="Group 74"/>
            <p:cNvGrpSpPr/>
            <p:nvPr/>
          </p:nvGrpSpPr>
          <p:grpSpPr>
            <a:xfrm>
              <a:off x="2790091" y="3569525"/>
              <a:ext cx="1007382" cy="929428"/>
              <a:chOff x="2780896" y="3953604"/>
              <a:chExt cx="1007382" cy="929428"/>
            </a:xfrm>
          </p:grpSpPr>
          <p:cxnSp>
            <p:nvCxnSpPr>
              <p:cNvPr id="109" name="Straight Connector 108"/>
              <p:cNvCxnSpPr>
                <a:stCxn id="115"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4983252" y="3503495"/>
              <a:ext cx="3543301" cy="1793875"/>
              <a:chOff x="2568574" y="4906962"/>
              <a:chExt cx="3543301" cy="1793875"/>
            </a:xfrm>
          </p:grpSpPr>
          <p:grpSp>
            <p:nvGrpSpPr>
              <p:cNvPr id="104" name="Group 103"/>
              <p:cNvGrpSpPr/>
              <p:nvPr/>
            </p:nvGrpSpPr>
            <p:grpSpPr>
              <a:xfrm>
                <a:off x="2568574" y="4906962"/>
                <a:ext cx="3048000" cy="1793875"/>
                <a:chOff x="3333750" y="2095499"/>
                <a:chExt cx="3048000" cy="1793875"/>
              </a:xfrm>
            </p:grpSpPr>
            <p:sp>
              <p:nvSpPr>
                <p:cNvPr id="107" name="Rectangle 106"/>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8" name="Straight Connector 107"/>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5" name="TextBox 104"/>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106" name="TextBox 105"/>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77" name="Group 76"/>
            <p:cNvGrpSpPr/>
            <p:nvPr/>
          </p:nvGrpSpPr>
          <p:grpSpPr>
            <a:xfrm rot="19004405">
              <a:off x="6862724" y="3720171"/>
              <a:ext cx="1007382" cy="929428"/>
              <a:chOff x="2780896" y="3953604"/>
              <a:chExt cx="1007382" cy="929428"/>
            </a:xfrm>
          </p:grpSpPr>
          <p:cxnSp>
            <p:nvCxnSpPr>
              <p:cNvPr id="101" name="Straight Connector 100"/>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8" name="Can 77"/>
            <p:cNvSpPr/>
            <p:nvPr/>
          </p:nvSpPr>
          <p:spPr>
            <a:xfrm>
              <a:off x="2120416" y="365272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Can 78"/>
            <p:cNvSpPr/>
            <p:nvPr/>
          </p:nvSpPr>
          <p:spPr>
            <a:xfrm>
              <a:off x="6244002" y="483188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Can 79"/>
            <p:cNvSpPr/>
            <p:nvPr/>
          </p:nvSpPr>
          <p:spPr>
            <a:xfrm>
              <a:off x="5879304" y="384154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1" name="Group 80"/>
            <p:cNvGrpSpPr/>
            <p:nvPr/>
          </p:nvGrpSpPr>
          <p:grpSpPr>
            <a:xfrm>
              <a:off x="730548" y="3615821"/>
              <a:ext cx="583380" cy="741407"/>
              <a:chOff x="2494078" y="3396827"/>
              <a:chExt cx="607082" cy="812376"/>
            </a:xfrm>
          </p:grpSpPr>
          <p:sp>
            <p:nvSpPr>
              <p:cNvPr id="96" name="Oval 9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7" name="Group 96"/>
              <p:cNvGrpSpPr/>
              <p:nvPr/>
            </p:nvGrpSpPr>
            <p:grpSpPr>
              <a:xfrm>
                <a:off x="2517959" y="3637740"/>
                <a:ext cx="206211" cy="332606"/>
                <a:chOff x="5113641" y="2097861"/>
                <a:chExt cx="317500" cy="412750"/>
              </a:xfrm>
            </p:grpSpPr>
            <p:sp>
              <p:nvSpPr>
                <p:cNvPr id="99" name="Rectangle 9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ectangle 9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8" name="Straight Connector 9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5003122" y="4039224"/>
              <a:ext cx="583380" cy="741407"/>
              <a:chOff x="2494078" y="3396827"/>
              <a:chExt cx="607082" cy="812376"/>
            </a:xfrm>
          </p:grpSpPr>
          <p:sp>
            <p:nvSpPr>
              <p:cNvPr id="91" name="Oval 90"/>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2" name="Group 91"/>
              <p:cNvGrpSpPr/>
              <p:nvPr/>
            </p:nvGrpSpPr>
            <p:grpSpPr>
              <a:xfrm>
                <a:off x="2517959" y="3637740"/>
                <a:ext cx="206211" cy="332606"/>
                <a:chOff x="5113641" y="2097861"/>
                <a:chExt cx="317500" cy="412750"/>
              </a:xfrm>
            </p:grpSpPr>
            <p:sp>
              <p:nvSpPr>
                <p:cNvPr id="94" name="Rectangle 93"/>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ectangle 94"/>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3" name="Straight Connector 92"/>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3010343" y="3652720"/>
              <a:ext cx="583380" cy="741407"/>
              <a:chOff x="2494078" y="3396827"/>
              <a:chExt cx="607082" cy="812376"/>
            </a:xfrm>
          </p:grpSpPr>
          <p:sp>
            <p:nvSpPr>
              <p:cNvPr id="86" name="Oval 8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7" name="Group 86"/>
              <p:cNvGrpSpPr/>
              <p:nvPr/>
            </p:nvGrpSpPr>
            <p:grpSpPr>
              <a:xfrm>
                <a:off x="2517959" y="3637740"/>
                <a:ext cx="206211" cy="332606"/>
                <a:chOff x="5113641" y="2097861"/>
                <a:chExt cx="317500" cy="412750"/>
              </a:xfrm>
            </p:grpSpPr>
            <p:sp>
              <p:nvSpPr>
                <p:cNvPr id="89" name="Rectangle 8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8" name="Straight Connector 8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sp>
          <p:nvSpPr>
            <p:cNvPr id="84" name="Freeform 83"/>
            <p:cNvSpPr/>
            <p:nvPr/>
          </p:nvSpPr>
          <p:spPr>
            <a:xfrm>
              <a:off x="1384328" y="4004672"/>
              <a:ext cx="1578820" cy="411909"/>
            </a:xfrm>
            <a:custGeom>
              <a:avLst/>
              <a:gdLst>
                <a:gd name="connsiteX0" fmla="*/ 0 w 1578820"/>
                <a:gd name="connsiteY0" fmla="*/ 0 h 411909"/>
                <a:gd name="connsiteX1" fmla="*/ 183051 w 1578820"/>
                <a:gd name="connsiteY1" fmla="*/ 22883 h 411909"/>
                <a:gd name="connsiteX2" fmla="*/ 251696 w 1578820"/>
                <a:gd name="connsiteY2" fmla="*/ 45767 h 411909"/>
                <a:gd name="connsiteX3" fmla="*/ 286018 w 1578820"/>
                <a:gd name="connsiteY3" fmla="*/ 68651 h 411909"/>
                <a:gd name="connsiteX4" fmla="*/ 343222 w 1578820"/>
                <a:gd name="connsiteY4" fmla="*/ 171628 h 411909"/>
                <a:gd name="connsiteX5" fmla="*/ 377544 w 1578820"/>
                <a:gd name="connsiteY5" fmla="*/ 194512 h 411909"/>
                <a:gd name="connsiteX6" fmla="*/ 411866 w 1578820"/>
                <a:gd name="connsiteY6" fmla="*/ 251722 h 411909"/>
                <a:gd name="connsiteX7" fmla="*/ 434747 w 1578820"/>
                <a:gd name="connsiteY7" fmla="*/ 286047 h 411909"/>
                <a:gd name="connsiteX8" fmla="*/ 491951 w 1578820"/>
                <a:gd name="connsiteY8" fmla="*/ 331815 h 411909"/>
                <a:gd name="connsiteX9" fmla="*/ 560595 w 1578820"/>
                <a:gd name="connsiteY9" fmla="*/ 354699 h 411909"/>
                <a:gd name="connsiteX10" fmla="*/ 652121 w 1578820"/>
                <a:gd name="connsiteY10" fmla="*/ 400467 h 411909"/>
                <a:gd name="connsiteX11" fmla="*/ 686443 w 1578820"/>
                <a:gd name="connsiteY11" fmla="*/ 411909 h 411909"/>
                <a:gd name="connsiteX12" fmla="*/ 995343 w 1578820"/>
                <a:gd name="connsiteY12" fmla="*/ 400467 h 411909"/>
                <a:gd name="connsiteX13" fmla="*/ 1029665 w 1578820"/>
                <a:gd name="connsiteY13" fmla="*/ 377583 h 411909"/>
                <a:gd name="connsiteX14" fmla="*/ 1052547 w 1578820"/>
                <a:gd name="connsiteY14" fmla="*/ 354699 h 411909"/>
                <a:gd name="connsiteX15" fmla="*/ 1086869 w 1578820"/>
                <a:gd name="connsiteY15" fmla="*/ 331815 h 411909"/>
                <a:gd name="connsiteX16" fmla="*/ 1121191 w 1578820"/>
                <a:gd name="connsiteY16" fmla="*/ 297489 h 411909"/>
                <a:gd name="connsiteX17" fmla="*/ 1189835 w 1578820"/>
                <a:gd name="connsiteY17" fmla="*/ 274606 h 411909"/>
                <a:gd name="connsiteX18" fmla="*/ 1212717 w 1578820"/>
                <a:gd name="connsiteY18" fmla="*/ 251722 h 411909"/>
                <a:gd name="connsiteX19" fmla="*/ 1224157 w 1578820"/>
                <a:gd name="connsiteY19" fmla="*/ 217396 h 411909"/>
                <a:gd name="connsiteX20" fmla="*/ 1258480 w 1578820"/>
                <a:gd name="connsiteY20" fmla="*/ 205954 h 411909"/>
                <a:gd name="connsiteX21" fmla="*/ 1281361 w 1578820"/>
                <a:gd name="connsiteY21" fmla="*/ 171628 h 411909"/>
                <a:gd name="connsiteX22" fmla="*/ 1315683 w 1578820"/>
                <a:gd name="connsiteY22" fmla="*/ 160186 h 411909"/>
                <a:gd name="connsiteX23" fmla="*/ 1327124 w 1578820"/>
                <a:gd name="connsiteY23" fmla="*/ 125861 h 411909"/>
                <a:gd name="connsiteX24" fmla="*/ 1395768 w 1578820"/>
                <a:gd name="connsiteY24" fmla="*/ 102977 h 411909"/>
                <a:gd name="connsiteX25" fmla="*/ 1430091 w 1578820"/>
                <a:gd name="connsiteY25" fmla="*/ 91535 h 411909"/>
                <a:gd name="connsiteX26" fmla="*/ 1578820 w 1578820"/>
                <a:gd name="connsiteY26" fmla="*/ 57209 h 4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8820" h="411909">
                  <a:moveTo>
                    <a:pt x="0" y="0"/>
                  </a:moveTo>
                  <a:cubicBezTo>
                    <a:pt x="59866" y="5442"/>
                    <a:pt x="123944" y="6761"/>
                    <a:pt x="183051" y="22883"/>
                  </a:cubicBezTo>
                  <a:cubicBezTo>
                    <a:pt x="206321" y="29230"/>
                    <a:pt x="231628" y="32387"/>
                    <a:pt x="251696" y="45767"/>
                  </a:cubicBezTo>
                  <a:lnTo>
                    <a:pt x="286018" y="68651"/>
                  </a:lnTo>
                  <a:cubicBezTo>
                    <a:pt x="297940" y="104420"/>
                    <a:pt x="309502" y="149146"/>
                    <a:pt x="343222" y="171628"/>
                  </a:cubicBezTo>
                  <a:lnTo>
                    <a:pt x="377544" y="194512"/>
                  </a:lnTo>
                  <a:cubicBezTo>
                    <a:pt x="397411" y="254123"/>
                    <a:pt x="375970" y="206847"/>
                    <a:pt x="411866" y="251722"/>
                  </a:cubicBezTo>
                  <a:cubicBezTo>
                    <a:pt x="420456" y="262460"/>
                    <a:pt x="426157" y="275309"/>
                    <a:pt x="434747" y="286047"/>
                  </a:cubicBezTo>
                  <a:cubicBezTo>
                    <a:pt x="447862" y="302443"/>
                    <a:pt x="473497" y="323612"/>
                    <a:pt x="491951" y="331815"/>
                  </a:cubicBezTo>
                  <a:cubicBezTo>
                    <a:pt x="513991" y="341612"/>
                    <a:pt x="560595" y="354699"/>
                    <a:pt x="560595" y="354699"/>
                  </a:cubicBezTo>
                  <a:cubicBezTo>
                    <a:pt x="600531" y="394639"/>
                    <a:pt x="573244" y="374171"/>
                    <a:pt x="652121" y="400467"/>
                  </a:cubicBezTo>
                  <a:lnTo>
                    <a:pt x="686443" y="411909"/>
                  </a:lnTo>
                  <a:cubicBezTo>
                    <a:pt x="789410" y="408095"/>
                    <a:pt x="892817" y="410721"/>
                    <a:pt x="995343" y="400467"/>
                  </a:cubicBezTo>
                  <a:cubicBezTo>
                    <a:pt x="1009025" y="399099"/>
                    <a:pt x="1018928" y="386173"/>
                    <a:pt x="1029665" y="377583"/>
                  </a:cubicBezTo>
                  <a:cubicBezTo>
                    <a:pt x="1038088" y="370844"/>
                    <a:pt x="1044124" y="361438"/>
                    <a:pt x="1052547" y="354699"/>
                  </a:cubicBezTo>
                  <a:cubicBezTo>
                    <a:pt x="1063284" y="346109"/>
                    <a:pt x="1076306" y="340618"/>
                    <a:pt x="1086869" y="331815"/>
                  </a:cubicBezTo>
                  <a:cubicBezTo>
                    <a:pt x="1099299" y="321456"/>
                    <a:pt x="1107047" y="305348"/>
                    <a:pt x="1121191" y="297489"/>
                  </a:cubicBezTo>
                  <a:cubicBezTo>
                    <a:pt x="1142274" y="285775"/>
                    <a:pt x="1189835" y="274606"/>
                    <a:pt x="1189835" y="274606"/>
                  </a:cubicBezTo>
                  <a:cubicBezTo>
                    <a:pt x="1197462" y="266978"/>
                    <a:pt x="1207168" y="260972"/>
                    <a:pt x="1212717" y="251722"/>
                  </a:cubicBezTo>
                  <a:cubicBezTo>
                    <a:pt x="1218922" y="241380"/>
                    <a:pt x="1215629" y="225925"/>
                    <a:pt x="1224157" y="217396"/>
                  </a:cubicBezTo>
                  <a:cubicBezTo>
                    <a:pt x="1232684" y="208868"/>
                    <a:pt x="1247039" y="209768"/>
                    <a:pt x="1258480" y="205954"/>
                  </a:cubicBezTo>
                  <a:cubicBezTo>
                    <a:pt x="1266107" y="194512"/>
                    <a:pt x="1270624" y="180219"/>
                    <a:pt x="1281361" y="171628"/>
                  </a:cubicBezTo>
                  <a:cubicBezTo>
                    <a:pt x="1290778" y="164094"/>
                    <a:pt x="1307156" y="168714"/>
                    <a:pt x="1315683" y="160186"/>
                  </a:cubicBezTo>
                  <a:cubicBezTo>
                    <a:pt x="1324211" y="151658"/>
                    <a:pt x="1317310" y="132871"/>
                    <a:pt x="1327124" y="125861"/>
                  </a:cubicBezTo>
                  <a:cubicBezTo>
                    <a:pt x="1346750" y="111841"/>
                    <a:pt x="1372887" y="110605"/>
                    <a:pt x="1395768" y="102977"/>
                  </a:cubicBezTo>
                  <a:lnTo>
                    <a:pt x="1430091" y="91535"/>
                  </a:lnTo>
                  <a:cubicBezTo>
                    <a:pt x="1491377" y="30241"/>
                    <a:pt x="1448233" y="57209"/>
                    <a:pt x="1578820" y="57209"/>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5" name="Freeform 84"/>
            <p:cNvSpPr/>
            <p:nvPr/>
          </p:nvSpPr>
          <p:spPr>
            <a:xfrm>
              <a:off x="5628837" y="4325045"/>
              <a:ext cx="1716109" cy="457677"/>
            </a:xfrm>
            <a:custGeom>
              <a:avLst/>
              <a:gdLst>
                <a:gd name="connsiteX0" fmla="*/ 0 w 1716109"/>
                <a:gd name="connsiteY0" fmla="*/ 114419 h 457677"/>
                <a:gd name="connsiteX1" fmla="*/ 114407 w 1716109"/>
                <a:gd name="connsiteY1" fmla="*/ 125861 h 457677"/>
                <a:gd name="connsiteX2" fmla="*/ 137289 w 1716109"/>
                <a:gd name="connsiteY2" fmla="*/ 148745 h 457677"/>
                <a:gd name="connsiteX3" fmla="*/ 183052 w 1716109"/>
                <a:gd name="connsiteY3" fmla="*/ 205955 h 457677"/>
                <a:gd name="connsiteX4" fmla="*/ 251696 w 1716109"/>
                <a:gd name="connsiteY4" fmla="*/ 240281 h 457677"/>
                <a:gd name="connsiteX5" fmla="*/ 297459 w 1716109"/>
                <a:gd name="connsiteY5" fmla="*/ 263164 h 457677"/>
                <a:gd name="connsiteX6" fmla="*/ 400425 w 1716109"/>
                <a:gd name="connsiteY6" fmla="*/ 286048 h 457677"/>
                <a:gd name="connsiteX7" fmla="*/ 526273 w 1716109"/>
                <a:gd name="connsiteY7" fmla="*/ 263164 h 457677"/>
                <a:gd name="connsiteX8" fmla="*/ 560596 w 1716109"/>
                <a:gd name="connsiteY8" fmla="*/ 251722 h 457677"/>
                <a:gd name="connsiteX9" fmla="*/ 652121 w 1716109"/>
                <a:gd name="connsiteY9" fmla="*/ 228839 h 457677"/>
                <a:gd name="connsiteX10" fmla="*/ 858054 w 1716109"/>
                <a:gd name="connsiteY10" fmla="*/ 217397 h 457677"/>
                <a:gd name="connsiteX11" fmla="*/ 880936 w 1716109"/>
                <a:gd name="connsiteY11" fmla="*/ 240281 h 457677"/>
                <a:gd name="connsiteX12" fmla="*/ 915258 w 1716109"/>
                <a:gd name="connsiteY12" fmla="*/ 251722 h 457677"/>
                <a:gd name="connsiteX13" fmla="*/ 983902 w 1716109"/>
                <a:gd name="connsiteY13" fmla="*/ 389025 h 457677"/>
                <a:gd name="connsiteX14" fmla="*/ 995343 w 1716109"/>
                <a:gd name="connsiteY14" fmla="*/ 423351 h 457677"/>
                <a:gd name="connsiteX15" fmla="*/ 1075428 w 1716109"/>
                <a:gd name="connsiteY15" fmla="*/ 457677 h 457677"/>
                <a:gd name="connsiteX16" fmla="*/ 1189836 w 1716109"/>
                <a:gd name="connsiteY16" fmla="*/ 446235 h 457677"/>
                <a:gd name="connsiteX17" fmla="*/ 1224158 w 1716109"/>
                <a:gd name="connsiteY17" fmla="*/ 423351 h 457677"/>
                <a:gd name="connsiteX18" fmla="*/ 1292802 w 1716109"/>
                <a:gd name="connsiteY18" fmla="*/ 354700 h 457677"/>
                <a:gd name="connsiteX19" fmla="*/ 1361446 w 1716109"/>
                <a:gd name="connsiteY19" fmla="*/ 320374 h 457677"/>
                <a:gd name="connsiteX20" fmla="*/ 1418650 w 1716109"/>
                <a:gd name="connsiteY20" fmla="*/ 263164 h 457677"/>
                <a:gd name="connsiteX21" fmla="*/ 1510176 w 1716109"/>
                <a:gd name="connsiteY21" fmla="*/ 183071 h 457677"/>
                <a:gd name="connsiteX22" fmla="*/ 1578820 w 1716109"/>
                <a:gd name="connsiteY22" fmla="*/ 148745 h 457677"/>
                <a:gd name="connsiteX23" fmla="*/ 1601702 w 1716109"/>
                <a:gd name="connsiteY23" fmla="*/ 125861 h 457677"/>
                <a:gd name="connsiteX24" fmla="*/ 1670346 w 1716109"/>
                <a:gd name="connsiteY24" fmla="*/ 80094 h 457677"/>
                <a:gd name="connsiteX25" fmla="*/ 1693227 w 1716109"/>
                <a:gd name="connsiteY25" fmla="*/ 45768 h 457677"/>
                <a:gd name="connsiteX26" fmla="*/ 1716109 w 1716109"/>
                <a:gd name="connsiteY26" fmla="*/ 0 h 45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6109" h="457677">
                  <a:moveTo>
                    <a:pt x="0" y="114419"/>
                  </a:moveTo>
                  <a:cubicBezTo>
                    <a:pt x="38136" y="118233"/>
                    <a:pt x="77226" y="116565"/>
                    <a:pt x="114407" y="125861"/>
                  </a:cubicBezTo>
                  <a:cubicBezTo>
                    <a:pt x="124872" y="128478"/>
                    <a:pt x="130551" y="140321"/>
                    <a:pt x="137289" y="148745"/>
                  </a:cubicBezTo>
                  <a:cubicBezTo>
                    <a:pt x="163720" y="181787"/>
                    <a:pt x="152356" y="181395"/>
                    <a:pt x="183052" y="205955"/>
                  </a:cubicBezTo>
                  <a:cubicBezTo>
                    <a:pt x="225332" y="239783"/>
                    <a:pt x="206150" y="220759"/>
                    <a:pt x="251696" y="240281"/>
                  </a:cubicBezTo>
                  <a:cubicBezTo>
                    <a:pt x="267372" y="247000"/>
                    <a:pt x="281783" y="256445"/>
                    <a:pt x="297459" y="263164"/>
                  </a:cubicBezTo>
                  <a:cubicBezTo>
                    <a:pt x="333306" y="278528"/>
                    <a:pt x="359281" y="279190"/>
                    <a:pt x="400425" y="286048"/>
                  </a:cubicBezTo>
                  <a:cubicBezTo>
                    <a:pt x="431029" y="280947"/>
                    <a:pt x="494290" y="271161"/>
                    <a:pt x="526273" y="263164"/>
                  </a:cubicBezTo>
                  <a:cubicBezTo>
                    <a:pt x="537973" y="260239"/>
                    <a:pt x="548896" y="254647"/>
                    <a:pt x="560596" y="251722"/>
                  </a:cubicBezTo>
                  <a:lnTo>
                    <a:pt x="652121" y="228839"/>
                  </a:lnTo>
                  <a:cubicBezTo>
                    <a:pt x="715177" y="165777"/>
                    <a:pt x="681542" y="187975"/>
                    <a:pt x="858054" y="217397"/>
                  </a:cubicBezTo>
                  <a:cubicBezTo>
                    <a:pt x="868694" y="219171"/>
                    <a:pt x="871686" y="234731"/>
                    <a:pt x="880936" y="240281"/>
                  </a:cubicBezTo>
                  <a:cubicBezTo>
                    <a:pt x="891277" y="246486"/>
                    <a:pt x="903817" y="247908"/>
                    <a:pt x="915258" y="251722"/>
                  </a:cubicBezTo>
                  <a:cubicBezTo>
                    <a:pt x="974401" y="340446"/>
                    <a:pt x="952324" y="294282"/>
                    <a:pt x="983902" y="389025"/>
                  </a:cubicBezTo>
                  <a:cubicBezTo>
                    <a:pt x="987716" y="400467"/>
                    <a:pt x="985308" y="416660"/>
                    <a:pt x="995343" y="423351"/>
                  </a:cubicBezTo>
                  <a:cubicBezTo>
                    <a:pt x="1042748" y="454958"/>
                    <a:pt x="1016325" y="442900"/>
                    <a:pt x="1075428" y="457677"/>
                  </a:cubicBezTo>
                  <a:cubicBezTo>
                    <a:pt x="1113564" y="453863"/>
                    <a:pt x="1152491" y="454854"/>
                    <a:pt x="1189836" y="446235"/>
                  </a:cubicBezTo>
                  <a:cubicBezTo>
                    <a:pt x="1203234" y="443143"/>
                    <a:pt x="1213881" y="432487"/>
                    <a:pt x="1224158" y="423351"/>
                  </a:cubicBezTo>
                  <a:cubicBezTo>
                    <a:pt x="1248344" y="401850"/>
                    <a:pt x="1262102" y="364934"/>
                    <a:pt x="1292802" y="354700"/>
                  </a:cubicBezTo>
                  <a:cubicBezTo>
                    <a:pt x="1340169" y="338909"/>
                    <a:pt x="1317090" y="349948"/>
                    <a:pt x="1361446" y="320374"/>
                  </a:cubicBezTo>
                  <a:cubicBezTo>
                    <a:pt x="1407210" y="251723"/>
                    <a:pt x="1357633" y="316559"/>
                    <a:pt x="1418650" y="263164"/>
                  </a:cubicBezTo>
                  <a:cubicBezTo>
                    <a:pt x="1458408" y="228372"/>
                    <a:pt x="1467270" y="204527"/>
                    <a:pt x="1510176" y="183071"/>
                  </a:cubicBezTo>
                  <a:cubicBezTo>
                    <a:pt x="1566569" y="154871"/>
                    <a:pt x="1524172" y="192468"/>
                    <a:pt x="1578820" y="148745"/>
                  </a:cubicBezTo>
                  <a:cubicBezTo>
                    <a:pt x="1587243" y="142006"/>
                    <a:pt x="1593073" y="132334"/>
                    <a:pt x="1601702" y="125861"/>
                  </a:cubicBezTo>
                  <a:cubicBezTo>
                    <a:pt x="1623702" y="109360"/>
                    <a:pt x="1670346" y="80094"/>
                    <a:pt x="1670346" y="80094"/>
                  </a:cubicBezTo>
                  <a:cubicBezTo>
                    <a:pt x="1677973" y="68652"/>
                    <a:pt x="1687078" y="58068"/>
                    <a:pt x="1693227" y="45768"/>
                  </a:cubicBezTo>
                  <a:cubicBezTo>
                    <a:pt x="1719518" y="-6821"/>
                    <a:pt x="1690262" y="25850"/>
                    <a:pt x="1716109" y="0"/>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9329448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61" y="-23812"/>
            <a:ext cx="8229600" cy="1143000"/>
          </a:xfrm>
        </p:spPr>
        <p:txBody>
          <a:bodyPr/>
          <a:lstStyle/>
          <a:p>
            <a:r>
              <a:rPr lang="en-US" dirty="0" smtClean="0"/>
              <a:t>Walk the Line</a:t>
            </a:r>
            <a:endParaRPr lang="en-US" dirty="0"/>
          </a:p>
        </p:txBody>
      </p:sp>
      <p:sp>
        <p:nvSpPr>
          <p:cNvPr id="3" name="Content Placeholder 2"/>
          <p:cNvSpPr>
            <a:spLocks noGrp="1"/>
          </p:cNvSpPr>
          <p:nvPr>
            <p:ph idx="1"/>
          </p:nvPr>
        </p:nvSpPr>
        <p:spPr>
          <a:xfrm>
            <a:off x="145301" y="979058"/>
            <a:ext cx="9112300" cy="4525963"/>
          </a:xfrm>
        </p:spPr>
        <p:txBody>
          <a:bodyPr>
            <a:normAutofit/>
          </a:bodyPr>
          <a:lstStyle/>
          <a:p>
            <a:pPr marL="457200" lvl="1" indent="0">
              <a:buNone/>
            </a:pPr>
            <a:r>
              <a:rPr lang="en-US" sz="2000" dirty="0" smtClean="0"/>
              <a:t>Brings in the concept of driving in a straight line</a:t>
            </a:r>
          </a:p>
          <a:p>
            <a:pPr lvl="1">
              <a:buFont typeface="Arial"/>
              <a:buChar char="•"/>
            </a:pPr>
            <a:r>
              <a:rPr lang="en-US" sz="2000" dirty="0" smtClean="0"/>
              <a:t>Robot must move without touching the line (easiest to hardest below)</a:t>
            </a:r>
          </a:p>
          <a:p>
            <a:pPr lvl="2">
              <a:buFont typeface="Courier New"/>
              <a:buChar char="o"/>
            </a:pPr>
            <a:r>
              <a:rPr lang="en-US" sz="1700" dirty="0"/>
              <a:t>You can use one line and have the robot move down the side without touching </a:t>
            </a:r>
            <a:r>
              <a:rPr lang="en-US" sz="1700" dirty="0" smtClean="0"/>
              <a:t>it</a:t>
            </a:r>
          </a:p>
          <a:p>
            <a:pPr lvl="3">
              <a:buFont typeface="Arial"/>
              <a:buChar char="•"/>
            </a:pPr>
            <a:r>
              <a:rPr lang="en-US" sz="1700" dirty="0" smtClean="0"/>
              <a:t>Make this a time trial-quickest time without touching (faster is harder to control)</a:t>
            </a:r>
            <a:endParaRPr lang="en-US" sz="1700" dirty="0"/>
          </a:p>
          <a:p>
            <a:pPr lvl="2">
              <a:buFont typeface="Courier New"/>
              <a:buChar char="o"/>
            </a:pPr>
            <a:r>
              <a:rPr lang="en-US" sz="1700" dirty="0" smtClean="0"/>
              <a:t>You can make a lane and have the robot drive down it without touching either side.</a:t>
            </a:r>
          </a:p>
          <a:p>
            <a:pPr lvl="3">
              <a:buFont typeface="Arial"/>
              <a:buChar char="•"/>
            </a:pPr>
            <a:r>
              <a:rPr lang="en-US" sz="1700" dirty="0" smtClean="0"/>
              <a:t>Increase difficulty by making the lane narrower</a:t>
            </a:r>
          </a:p>
          <a:p>
            <a:pPr lvl="2">
              <a:buFont typeface="Courier New"/>
              <a:buChar char="o"/>
            </a:pPr>
            <a:r>
              <a:rPr lang="en-US" sz="1700" dirty="0" smtClean="0"/>
              <a:t>You can use one line and have the robot straddle it with the goal of running the full length without either wheel touching the line</a:t>
            </a:r>
          </a:p>
          <a:p>
            <a:pPr marL="457200" lvl="1" indent="0">
              <a:buNone/>
            </a:pPr>
            <a:endParaRPr lang="en-US" sz="2000" dirty="0" smtClean="0"/>
          </a:p>
          <a:p>
            <a:pPr marL="914400" lvl="1" indent="-514350"/>
            <a:endParaRPr lang="en-US" sz="2400" dirty="0"/>
          </a:p>
        </p:txBody>
      </p:sp>
      <p:pic>
        <p:nvPicPr>
          <p:cNvPr id="40" name="Picture 3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9" name="Picture 4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52" name="Group 51"/>
          <p:cNvGrpSpPr/>
          <p:nvPr/>
        </p:nvGrpSpPr>
        <p:grpSpPr>
          <a:xfrm>
            <a:off x="295861" y="3699426"/>
            <a:ext cx="6902961" cy="2509066"/>
            <a:chOff x="145301" y="2647231"/>
            <a:chExt cx="8541499" cy="3104636"/>
          </a:xfrm>
        </p:grpSpPr>
        <p:grpSp>
          <p:nvGrpSpPr>
            <p:cNvPr id="65" name="Group 64"/>
            <p:cNvGrpSpPr/>
            <p:nvPr/>
          </p:nvGrpSpPr>
          <p:grpSpPr>
            <a:xfrm>
              <a:off x="145301" y="2647231"/>
              <a:ext cx="8541499" cy="3104636"/>
              <a:chOff x="145301" y="2975323"/>
              <a:chExt cx="8541499" cy="3104636"/>
            </a:xfrm>
          </p:grpSpPr>
          <p:sp>
            <p:nvSpPr>
              <p:cNvPr id="93" name="Rectangle 92"/>
              <p:cNvSpPr/>
              <p:nvPr/>
            </p:nvSpPr>
            <p:spPr>
              <a:xfrm>
                <a:off x="145301" y="297532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4" name="Straight Connector 93"/>
              <p:cNvCxnSpPr/>
              <p:nvPr/>
            </p:nvCxnSpPr>
            <p:spPr>
              <a:xfrm>
                <a:off x="145301" y="3503960"/>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5917785" y="446991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Connector 96"/>
              <p:cNvCxnSpPr/>
              <p:nvPr/>
            </p:nvCxnSpPr>
            <p:spPr>
              <a:xfrm>
                <a:off x="3037394" y="407956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917785" y="5330766"/>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037394" y="510658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Line 7"/>
              <p:cNvSpPr>
                <a:spLocks noChangeShapeType="1"/>
              </p:cNvSpPr>
              <p:nvPr/>
            </p:nvSpPr>
            <p:spPr bwMode="auto">
              <a:xfrm>
                <a:off x="1555072" y="394554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01" name="Line 7"/>
              <p:cNvSpPr>
                <a:spLocks noChangeShapeType="1"/>
              </p:cNvSpPr>
              <p:nvPr/>
            </p:nvSpPr>
            <p:spPr bwMode="auto">
              <a:xfrm>
                <a:off x="4140525" y="450993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02" name="Line 7"/>
              <p:cNvSpPr>
                <a:spLocks noChangeShapeType="1"/>
              </p:cNvSpPr>
              <p:nvPr/>
            </p:nvSpPr>
            <p:spPr bwMode="auto">
              <a:xfrm>
                <a:off x="7354293" y="5221515"/>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cxnSp>
          <p:nvCxnSpPr>
            <p:cNvPr id="66" name="Straight Connector 65"/>
            <p:cNvCxnSpPr/>
            <p:nvPr/>
          </p:nvCxnSpPr>
          <p:spPr>
            <a:xfrm>
              <a:off x="2914316" y="264723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145301" y="2647232"/>
              <a:ext cx="0" cy="16100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5917785"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5779673" y="3781203"/>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066716" y="3760332"/>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8663656"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6052144" y="4654224"/>
              <a:ext cx="629240" cy="699380"/>
              <a:chOff x="2494078" y="3396827"/>
              <a:chExt cx="607082" cy="812376"/>
            </a:xfrm>
          </p:grpSpPr>
          <p:sp>
            <p:nvSpPr>
              <p:cNvPr id="88" name="Oval 8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9" name="Group 88"/>
              <p:cNvGrpSpPr/>
              <p:nvPr/>
            </p:nvGrpSpPr>
            <p:grpSpPr>
              <a:xfrm>
                <a:off x="2517959" y="3637740"/>
                <a:ext cx="206211" cy="332606"/>
                <a:chOff x="5113641" y="2097861"/>
                <a:chExt cx="317500" cy="412750"/>
              </a:xfrm>
            </p:grpSpPr>
            <p:sp>
              <p:nvSpPr>
                <p:cNvPr id="91" name="Rectangle 9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ectangle 9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0" name="Straight Connector 8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rot="10800000">
              <a:off x="3425480" y="3980820"/>
              <a:ext cx="629240" cy="699380"/>
              <a:chOff x="2494078" y="3396827"/>
              <a:chExt cx="607082" cy="812376"/>
            </a:xfrm>
          </p:grpSpPr>
          <p:sp>
            <p:nvSpPr>
              <p:cNvPr id="83" name="Oval 8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2517959" y="3637740"/>
                <a:ext cx="206211" cy="332606"/>
                <a:chOff x="5113641" y="2097861"/>
                <a:chExt cx="317500" cy="412750"/>
              </a:xfrm>
            </p:grpSpPr>
            <p:sp>
              <p:nvSpPr>
                <p:cNvPr id="86" name="Rectangle 8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5" name="Straight Connector 8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295861" y="3267767"/>
              <a:ext cx="629240" cy="699380"/>
              <a:chOff x="2494078" y="3396827"/>
              <a:chExt cx="607082" cy="812376"/>
            </a:xfrm>
          </p:grpSpPr>
          <p:sp>
            <p:nvSpPr>
              <p:cNvPr id="78" name="Oval 7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2517959" y="3637740"/>
                <a:ext cx="206211" cy="332606"/>
                <a:chOff x="5113641" y="2097861"/>
                <a:chExt cx="317500" cy="412750"/>
              </a:xfrm>
            </p:grpSpPr>
            <p:sp>
              <p:nvSpPr>
                <p:cNvPr id="81" name="Rectangle 8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0" name="Straight Connector 7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360826130"/>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2"/>
            <a:ext cx="8229600" cy="1143000"/>
          </a:xfrm>
        </p:spPr>
        <p:txBody>
          <a:bodyPr/>
          <a:lstStyle/>
          <a:p>
            <a:r>
              <a:rPr lang="en-US" dirty="0" smtClean="0"/>
              <a:t>Variations on Walk the Line</a:t>
            </a:r>
            <a:endParaRPr lang="en-US" dirty="0"/>
          </a:p>
        </p:txBody>
      </p:sp>
      <p:sp>
        <p:nvSpPr>
          <p:cNvPr id="3" name="Content Placeholder 2"/>
          <p:cNvSpPr>
            <a:spLocks noGrp="1"/>
          </p:cNvSpPr>
          <p:nvPr>
            <p:ph idx="1"/>
          </p:nvPr>
        </p:nvSpPr>
        <p:spPr>
          <a:xfrm>
            <a:off x="278270" y="1130886"/>
            <a:ext cx="8591550" cy="4525963"/>
          </a:xfrm>
        </p:spPr>
        <p:txBody>
          <a:bodyPr>
            <a:normAutofit/>
          </a:bodyPr>
          <a:lstStyle/>
          <a:p>
            <a:pPr marL="457200" lvl="1" indent="0">
              <a:buNone/>
            </a:pPr>
            <a:r>
              <a:rPr lang="en-US" sz="2000" dirty="0" smtClean="0"/>
              <a:t>Same as before only have them stop and go backwards without touching the line as well</a:t>
            </a:r>
          </a:p>
          <a:p>
            <a:pPr marL="914400" lvl="1" indent="-514350">
              <a:buFont typeface="Arial"/>
              <a:buChar char="•"/>
            </a:pPr>
            <a:r>
              <a:rPr lang="en-US" sz="2000" dirty="0" smtClean="0"/>
              <a:t>Add a starting line to begin and a finish line the robot must touch before backing up</a:t>
            </a:r>
            <a:endParaRPr lang="en-US" sz="2000" dirty="0"/>
          </a:p>
        </p:txBody>
      </p:sp>
      <p:pic>
        <p:nvPicPr>
          <p:cNvPr id="68" name="Picture 67"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73" name="Group 72"/>
          <p:cNvGrpSpPr/>
          <p:nvPr/>
        </p:nvGrpSpPr>
        <p:grpSpPr>
          <a:xfrm>
            <a:off x="272717" y="2767644"/>
            <a:ext cx="8541499" cy="3104636"/>
            <a:chOff x="145301" y="2647231"/>
            <a:chExt cx="8541499" cy="3104636"/>
          </a:xfrm>
        </p:grpSpPr>
        <p:grpSp>
          <p:nvGrpSpPr>
            <p:cNvPr id="74" name="Group 73"/>
            <p:cNvGrpSpPr/>
            <p:nvPr/>
          </p:nvGrpSpPr>
          <p:grpSpPr>
            <a:xfrm>
              <a:off x="145301" y="2647231"/>
              <a:ext cx="8541499" cy="3104636"/>
              <a:chOff x="145301" y="2975323"/>
              <a:chExt cx="8541499" cy="3104636"/>
            </a:xfrm>
          </p:grpSpPr>
          <p:sp>
            <p:nvSpPr>
              <p:cNvPr id="102" name="Rectangle 101"/>
              <p:cNvSpPr/>
              <p:nvPr/>
            </p:nvSpPr>
            <p:spPr>
              <a:xfrm>
                <a:off x="145301" y="297532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3" name="Straight Connector 102"/>
              <p:cNvCxnSpPr/>
              <p:nvPr/>
            </p:nvCxnSpPr>
            <p:spPr>
              <a:xfrm>
                <a:off x="145301" y="3503960"/>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ectangle 104"/>
              <p:cNvSpPr/>
              <p:nvPr/>
            </p:nvSpPr>
            <p:spPr>
              <a:xfrm>
                <a:off x="5917785" y="446991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6" name="Straight Connector 105"/>
              <p:cNvCxnSpPr/>
              <p:nvPr/>
            </p:nvCxnSpPr>
            <p:spPr>
              <a:xfrm>
                <a:off x="3037394" y="407956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917785" y="5330766"/>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037394" y="510658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Line 7"/>
              <p:cNvSpPr>
                <a:spLocks noChangeShapeType="1"/>
              </p:cNvSpPr>
              <p:nvPr/>
            </p:nvSpPr>
            <p:spPr bwMode="auto">
              <a:xfrm>
                <a:off x="1555072" y="394554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10" name="Line 7"/>
              <p:cNvSpPr>
                <a:spLocks noChangeShapeType="1"/>
              </p:cNvSpPr>
              <p:nvPr/>
            </p:nvSpPr>
            <p:spPr bwMode="auto">
              <a:xfrm>
                <a:off x="4140525" y="450993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11" name="Line 7"/>
              <p:cNvSpPr>
                <a:spLocks noChangeShapeType="1"/>
              </p:cNvSpPr>
              <p:nvPr/>
            </p:nvSpPr>
            <p:spPr bwMode="auto">
              <a:xfrm>
                <a:off x="7354293" y="5221515"/>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cxnSp>
          <p:nvCxnSpPr>
            <p:cNvPr id="75" name="Straight Connector 74"/>
            <p:cNvCxnSpPr/>
            <p:nvPr/>
          </p:nvCxnSpPr>
          <p:spPr>
            <a:xfrm>
              <a:off x="2914316" y="264723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45301" y="2647232"/>
              <a:ext cx="0" cy="16100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917785"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5779673" y="3781203"/>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066716" y="3760332"/>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8663656"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Line 7"/>
            <p:cNvSpPr>
              <a:spLocks noChangeShapeType="1"/>
            </p:cNvSpPr>
            <p:nvPr/>
          </p:nvSpPr>
          <p:spPr bwMode="auto">
            <a:xfrm flipH="1">
              <a:off x="7793789" y="5182945"/>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82" name="Line 7"/>
            <p:cNvSpPr>
              <a:spLocks noChangeShapeType="1"/>
            </p:cNvSpPr>
            <p:nvPr/>
          </p:nvSpPr>
          <p:spPr bwMode="auto">
            <a:xfrm flipH="1">
              <a:off x="2091311" y="3871457"/>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83" name="Line 7"/>
            <p:cNvSpPr>
              <a:spLocks noChangeShapeType="1"/>
            </p:cNvSpPr>
            <p:nvPr/>
          </p:nvSpPr>
          <p:spPr bwMode="auto">
            <a:xfrm flipH="1">
              <a:off x="4912049" y="4435840"/>
              <a:ext cx="761608"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84" name="Group 83"/>
            <p:cNvGrpSpPr/>
            <p:nvPr/>
          </p:nvGrpSpPr>
          <p:grpSpPr>
            <a:xfrm>
              <a:off x="6052144" y="4654224"/>
              <a:ext cx="629240" cy="699380"/>
              <a:chOff x="2494078" y="3396827"/>
              <a:chExt cx="607082" cy="812376"/>
            </a:xfrm>
          </p:grpSpPr>
          <p:sp>
            <p:nvSpPr>
              <p:cNvPr id="97" name="Oval 9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2517959" y="3637740"/>
                <a:ext cx="206211" cy="332606"/>
                <a:chOff x="5113641" y="2097861"/>
                <a:chExt cx="317500" cy="412750"/>
              </a:xfrm>
            </p:grpSpPr>
            <p:sp>
              <p:nvSpPr>
                <p:cNvPr id="100" name="Rectangle 9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9" name="Straight Connector 9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5" name="Group 84"/>
            <p:cNvGrpSpPr/>
            <p:nvPr/>
          </p:nvGrpSpPr>
          <p:grpSpPr>
            <a:xfrm rot="10800000">
              <a:off x="3425480" y="3980820"/>
              <a:ext cx="629240" cy="699380"/>
              <a:chOff x="2494078" y="3396827"/>
              <a:chExt cx="607082" cy="812376"/>
            </a:xfrm>
          </p:grpSpPr>
          <p:sp>
            <p:nvSpPr>
              <p:cNvPr id="92" name="Oval 9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3" name="Group 92"/>
              <p:cNvGrpSpPr/>
              <p:nvPr/>
            </p:nvGrpSpPr>
            <p:grpSpPr>
              <a:xfrm>
                <a:off x="2517959" y="3637740"/>
                <a:ext cx="206211" cy="332606"/>
                <a:chOff x="5113641" y="2097861"/>
                <a:chExt cx="317500" cy="412750"/>
              </a:xfrm>
            </p:grpSpPr>
            <p:sp>
              <p:nvSpPr>
                <p:cNvPr id="95" name="Rectangle 9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4" name="Straight Connector 9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295861" y="3267767"/>
              <a:ext cx="629240" cy="699380"/>
              <a:chOff x="2494078" y="3396827"/>
              <a:chExt cx="607082" cy="812376"/>
            </a:xfrm>
          </p:grpSpPr>
          <p:sp>
            <p:nvSpPr>
              <p:cNvPr id="87" name="Oval 8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8" name="Group 87"/>
              <p:cNvGrpSpPr/>
              <p:nvPr/>
            </p:nvGrpSpPr>
            <p:grpSpPr>
              <a:xfrm>
                <a:off x="2517959" y="3637740"/>
                <a:ext cx="206211" cy="332606"/>
                <a:chOff x="5113641" y="2097861"/>
                <a:chExt cx="317500" cy="412750"/>
              </a:xfrm>
            </p:grpSpPr>
            <p:sp>
              <p:nvSpPr>
                <p:cNvPr id="90" name="Rectangle 8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ectangle 9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9" name="Straight Connector 8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09321608"/>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Variations on Walk the Line- </a:t>
            </a:r>
            <a:br>
              <a:rPr lang="en-US" dirty="0" smtClean="0"/>
            </a:br>
            <a:r>
              <a:rPr lang="en-US" dirty="0" smtClean="0"/>
              <a:t>Jousting!</a:t>
            </a:r>
            <a:endParaRPr lang="en-US" dirty="0"/>
          </a:p>
        </p:txBody>
      </p:sp>
      <p:sp>
        <p:nvSpPr>
          <p:cNvPr id="3" name="Content Placeholder 2"/>
          <p:cNvSpPr>
            <a:spLocks noGrp="1"/>
          </p:cNvSpPr>
          <p:nvPr>
            <p:ph idx="1"/>
          </p:nvPr>
        </p:nvSpPr>
        <p:spPr>
          <a:xfrm>
            <a:off x="295861" y="1143000"/>
            <a:ext cx="8591550" cy="4525963"/>
          </a:xfrm>
        </p:spPr>
        <p:txBody>
          <a:bodyPr>
            <a:normAutofit/>
          </a:bodyPr>
          <a:lstStyle/>
          <a:p>
            <a:pPr marL="914400" lvl="1" indent="-514350">
              <a:buFont typeface="Arial"/>
              <a:buChar char="•"/>
            </a:pPr>
            <a:r>
              <a:rPr lang="en-US" sz="2000" dirty="0" smtClean="0"/>
              <a:t>Robots on opposite sides of the line move towards each other and try to knock object off of other robot</a:t>
            </a:r>
          </a:p>
          <a:p>
            <a:pPr marL="1314450" lvl="2" indent="-514350">
              <a:buFont typeface="Courier New"/>
              <a:buChar char="o"/>
            </a:pPr>
            <a:r>
              <a:rPr lang="en-US" sz="2000" dirty="0" smtClean="0"/>
              <a:t>Use whatever object is handy</a:t>
            </a:r>
          </a:p>
          <a:p>
            <a:pPr marL="400050" lvl="1" indent="0">
              <a:buNone/>
            </a:pPr>
            <a:r>
              <a:rPr lang="en-US" sz="2400" dirty="0" smtClean="0"/>
              <a:t>Engineering Point-</a:t>
            </a:r>
            <a:endParaRPr lang="en-US" sz="2400" dirty="0"/>
          </a:p>
          <a:p>
            <a:pPr marL="400050" lvl="1" indent="0">
              <a:buNone/>
            </a:pPr>
            <a:r>
              <a:rPr lang="en-US" sz="2000" dirty="0" smtClean="0"/>
              <a:t>Have the students engineer how they attach their lance (new unsharpened pencils work well) to their robot</a:t>
            </a:r>
          </a:p>
        </p:txBody>
      </p:sp>
      <p:pic>
        <p:nvPicPr>
          <p:cNvPr id="27" name="Picture 2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8" name="Picture 2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29" name="Group 28"/>
          <p:cNvGrpSpPr/>
          <p:nvPr/>
        </p:nvGrpSpPr>
        <p:grpSpPr>
          <a:xfrm>
            <a:off x="1945164" y="3504262"/>
            <a:ext cx="4569238" cy="2514974"/>
            <a:chOff x="1945164" y="3321228"/>
            <a:chExt cx="4569238" cy="2514974"/>
          </a:xfrm>
        </p:grpSpPr>
        <p:grpSp>
          <p:nvGrpSpPr>
            <p:cNvPr id="30" name="Group 29"/>
            <p:cNvGrpSpPr/>
            <p:nvPr/>
          </p:nvGrpSpPr>
          <p:grpSpPr>
            <a:xfrm>
              <a:off x="1945164" y="3321228"/>
              <a:ext cx="4569238" cy="2514974"/>
              <a:chOff x="2048131" y="3276023"/>
              <a:chExt cx="4569238" cy="2514974"/>
            </a:xfrm>
          </p:grpSpPr>
          <p:sp>
            <p:nvSpPr>
              <p:cNvPr id="61" name="Rectangle 60"/>
              <p:cNvSpPr/>
              <p:nvPr/>
            </p:nvSpPr>
            <p:spPr>
              <a:xfrm>
                <a:off x="2048131" y="3276023"/>
                <a:ext cx="4569238" cy="251497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2048131" y="4578715"/>
                <a:ext cx="45692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Line 7"/>
              <p:cNvSpPr>
                <a:spLocks noChangeShapeType="1"/>
              </p:cNvSpPr>
              <p:nvPr/>
            </p:nvSpPr>
            <p:spPr bwMode="auto">
              <a:xfrm>
                <a:off x="3369001" y="4192733"/>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5" name="Line 7"/>
              <p:cNvSpPr>
                <a:spLocks noChangeShapeType="1"/>
              </p:cNvSpPr>
              <p:nvPr/>
            </p:nvSpPr>
            <p:spPr bwMode="auto">
              <a:xfrm flipH="1">
                <a:off x="4531245" y="4890367"/>
                <a:ext cx="761608"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31" name="Group 30"/>
            <p:cNvGrpSpPr/>
            <p:nvPr/>
          </p:nvGrpSpPr>
          <p:grpSpPr>
            <a:xfrm>
              <a:off x="2206462" y="3879335"/>
              <a:ext cx="1202874" cy="985079"/>
              <a:chOff x="295861" y="3879335"/>
              <a:chExt cx="1202874" cy="985079"/>
            </a:xfrm>
          </p:grpSpPr>
          <p:grpSp>
            <p:nvGrpSpPr>
              <p:cNvPr id="49" name="Group 48"/>
              <p:cNvGrpSpPr/>
              <p:nvPr/>
            </p:nvGrpSpPr>
            <p:grpSpPr>
              <a:xfrm>
                <a:off x="295861" y="3879335"/>
                <a:ext cx="629240" cy="699380"/>
                <a:chOff x="2494078" y="3396827"/>
                <a:chExt cx="607082" cy="812376"/>
              </a:xfrm>
            </p:grpSpPr>
            <p:sp>
              <p:nvSpPr>
                <p:cNvPr id="56" name="Oval 5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2517959" y="3637740"/>
                  <a:ext cx="206211" cy="332606"/>
                  <a:chOff x="5113641" y="2097861"/>
                  <a:chExt cx="317500" cy="412750"/>
                </a:xfrm>
              </p:grpSpPr>
              <p:sp>
                <p:nvSpPr>
                  <p:cNvPr id="59" name="Rectangle 5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8" name="Straight Connector 5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745907" y="4141391"/>
                <a:ext cx="752828" cy="723023"/>
                <a:chOff x="93786" y="5295909"/>
                <a:chExt cx="752828" cy="723023"/>
              </a:xfrm>
            </p:grpSpPr>
            <p:sp>
              <p:nvSpPr>
                <p:cNvPr id="54" name="Rectangle 53"/>
                <p:cNvSpPr/>
                <p:nvPr/>
              </p:nvSpPr>
              <p:spPr>
                <a:xfrm>
                  <a:off x="93786" y="5295909"/>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150101" y="5358160"/>
                  <a:ext cx="696513" cy="660772"/>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32" name="Group 31"/>
            <p:cNvGrpSpPr/>
            <p:nvPr/>
          </p:nvGrpSpPr>
          <p:grpSpPr>
            <a:xfrm>
              <a:off x="4850623" y="4414743"/>
              <a:ext cx="1228073" cy="943417"/>
              <a:chOff x="6360799" y="3458234"/>
              <a:chExt cx="1228073" cy="943417"/>
            </a:xfrm>
          </p:grpSpPr>
          <p:grpSp>
            <p:nvGrpSpPr>
              <p:cNvPr id="33" name="Group 32"/>
              <p:cNvGrpSpPr/>
              <p:nvPr/>
            </p:nvGrpSpPr>
            <p:grpSpPr>
              <a:xfrm rot="10800000">
                <a:off x="6959632" y="3702271"/>
                <a:ext cx="629240" cy="699380"/>
                <a:chOff x="2494078" y="3396827"/>
                <a:chExt cx="607082" cy="812376"/>
              </a:xfrm>
            </p:grpSpPr>
            <p:sp>
              <p:nvSpPr>
                <p:cNvPr id="37" name="Oval 3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2517959" y="3637740"/>
                  <a:ext cx="206211" cy="332606"/>
                  <a:chOff x="5113641" y="2097861"/>
                  <a:chExt cx="317500" cy="412750"/>
                </a:xfrm>
              </p:grpSpPr>
              <p:sp>
                <p:nvSpPr>
                  <p:cNvPr id="41" name="Rectangle 4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0" name="Straight Connector 3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6360799" y="3458234"/>
                <a:ext cx="778455" cy="681361"/>
                <a:chOff x="1166709" y="5786932"/>
                <a:chExt cx="778455" cy="681361"/>
              </a:xfrm>
            </p:grpSpPr>
            <p:sp>
              <p:nvSpPr>
                <p:cNvPr id="35" name="Rectangle 34"/>
                <p:cNvSpPr/>
                <p:nvPr/>
              </p:nvSpPr>
              <p:spPr>
                <a:xfrm>
                  <a:off x="1786414" y="6325418"/>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1166709" y="5786932"/>
                  <a:ext cx="778455" cy="654414"/>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834845195"/>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Race Track</a:t>
            </a:r>
            <a:endParaRPr lang="en-US" dirty="0"/>
          </a:p>
        </p:txBody>
      </p:sp>
      <p:sp>
        <p:nvSpPr>
          <p:cNvPr id="3" name="Content Placeholder 2"/>
          <p:cNvSpPr>
            <a:spLocks noGrp="1"/>
          </p:cNvSpPr>
          <p:nvPr>
            <p:ph idx="1"/>
          </p:nvPr>
        </p:nvSpPr>
        <p:spPr>
          <a:xfrm>
            <a:off x="511278" y="633730"/>
            <a:ext cx="8591550" cy="4525963"/>
          </a:xfrm>
        </p:spPr>
        <p:txBody>
          <a:bodyPr>
            <a:normAutofit/>
          </a:bodyPr>
          <a:lstStyle/>
          <a:p>
            <a:pPr marL="457200" lvl="1" indent="0">
              <a:buNone/>
            </a:pPr>
            <a:r>
              <a:rPr lang="en-US" sz="2000" dirty="0" smtClean="0"/>
              <a:t>Brings in the concept of controlled driving</a:t>
            </a:r>
          </a:p>
          <a:p>
            <a:pPr marL="457200" lvl="1" indent="0">
              <a:buNone/>
            </a:pPr>
            <a:r>
              <a:rPr lang="en-US" sz="2000" dirty="0" smtClean="0"/>
              <a:t>Robot must move within the lane  completing the course</a:t>
            </a:r>
          </a:p>
          <a:p>
            <a:pPr lvl="1">
              <a:buFont typeface="Arial"/>
              <a:buChar char="•"/>
            </a:pPr>
            <a:r>
              <a:rPr lang="en-US" sz="1500" dirty="0" smtClean="0"/>
              <a:t>Make this a time trial the fastest to complete the course with no errors</a:t>
            </a:r>
          </a:p>
          <a:p>
            <a:pPr lvl="2">
              <a:buFont typeface="Courier New"/>
              <a:buChar char="o"/>
            </a:pPr>
            <a:r>
              <a:rPr lang="en-US" sz="1500" dirty="0" smtClean="0"/>
              <a:t>If you touch the line then you have to start over and the clock keeps running</a:t>
            </a:r>
          </a:p>
          <a:p>
            <a:pPr lvl="1">
              <a:buFont typeface="Arial"/>
              <a:buChar char="•"/>
            </a:pPr>
            <a:r>
              <a:rPr lang="en-US" sz="1500" dirty="0" smtClean="0"/>
              <a:t>You can use a much larger track if desired (taped lanes on the classroom floor work well)</a:t>
            </a:r>
          </a:p>
          <a:p>
            <a:pPr lvl="1">
              <a:buFont typeface="Arial"/>
              <a:buChar char="•"/>
            </a:pPr>
            <a:r>
              <a:rPr lang="en-US" sz="1500" dirty="0" smtClean="0"/>
              <a:t>You </a:t>
            </a:r>
            <a:r>
              <a:rPr lang="en-US" sz="1500" dirty="0"/>
              <a:t>can </a:t>
            </a:r>
            <a:r>
              <a:rPr lang="en-US" sz="1500" dirty="0" smtClean="0"/>
              <a:t>use different lane setups</a:t>
            </a:r>
          </a:p>
          <a:p>
            <a:pPr lvl="2">
              <a:buFont typeface="Courier New"/>
              <a:buChar char="o"/>
            </a:pPr>
            <a:r>
              <a:rPr lang="en-US" sz="1500" dirty="0" smtClean="0"/>
              <a:t>The tighter and more numerous the turns the more difficult it is</a:t>
            </a:r>
          </a:p>
          <a:p>
            <a:pPr lvl="1">
              <a:buFont typeface="Arial"/>
              <a:buChar char="•"/>
            </a:pPr>
            <a:r>
              <a:rPr lang="en-US" sz="1500" dirty="0" smtClean="0"/>
              <a:t>Extension- once finished, make them stop and back up all the way to the start</a:t>
            </a:r>
          </a:p>
          <a:p>
            <a:pPr marL="457200" lvl="1" indent="0">
              <a:buNone/>
            </a:pPr>
            <a:endParaRPr lang="en-US" sz="2000" dirty="0" smtClean="0"/>
          </a:p>
          <a:p>
            <a:pPr marL="914400" lvl="1" indent="-514350"/>
            <a:endParaRPr lang="en-US" sz="2400" dirty="0"/>
          </a:p>
        </p:txBody>
      </p:sp>
      <p:pic>
        <p:nvPicPr>
          <p:cNvPr id="90" name="Picture 8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91" name="Picture 90"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5" name="Group 4"/>
          <p:cNvGrpSpPr/>
          <p:nvPr/>
        </p:nvGrpSpPr>
        <p:grpSpPr>
          <a:xfrm>
            <a:off x="1414100" y="3275494"/>
            <a:ext cx="5640669" cy="2803440"/>
            <a:chOff x="277993" y="3034997"/>
            <a:chExt cx="7476953" cy="3716082"/>
          </a:xfrm>
        </p:grpSpPr>
        <p:grpSp>
          <p:nvGrpSpPr>
            <p:cNvPr id="132" name="Group 131"/>
            <p:cNvGrpSpPr/>
            <p:nvPr/>
          </p:nvGrpSpPr>
          <p:grpSpPr>
            <a:xfrm>
              <a:off x="277993" y="4931912"/>
              <a:ext cx="2789472" cy="1819167"/>
              <a:chOff x="277993" y="4931912"/>
              <a:chExt cx="2789472" cy="1819167"/>
            </a:xfrm>
          </p:grpSpPr>
          <p:sp>
            <p:nvSpPr>
              <p:cNvPr id="133" name="Rectangle 132"/>
              <p:cNvSpPr/>
              <p:nvPr/>
            </p:nvSpPr>
            <p:spPr>
              <a:xfrm>
                <a:off x="298450" y="4931912"/>
                <a:ext cx="2769015" cy="1819167"/>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4" name="Straight Connector 133"/>
              <p:cNvCxnSpPr/>
              <p:nvPr/>
            </p:nvCxnSpPr>
            <p:spPr>
              <a:xfrm>
                <a:off x="298450" y="5325849"/>
                <a:ext cx="96621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264669" y="4931912"/>
                <a:ext cx="180279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77993" y="6419747"/>
                <a:ext cx="15157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1793769" y="5998362"/>
                <a:ext cx="448090" cy="323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1793769" y="5998362"/>
                <a:ext cx="0" cy="44730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1292001" y="4931912"/>
                <a:ext cx="0" cy="3939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241859" y="6001600"/>
                <a:ext cx="0" cy="74947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067465" y="4931912"/>
                <a:ext cx="0" cy="181916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304903" y="3034997"/>
              <a:ext cx="7450043" cy="3620824"/>
              <a:chOff x="304903" y="3034997"/>
              <a:chExt cx="7450043" cy="3620824"/>
            </a:xfrm>
          </p:grpSpPr>
          <p:grpSp>
            <p:nvGrpSpPr>
              <p:cNvPr id="93" name="Group 92"/>
              <p:cNvGrpSpPr/>
              <p:nvPr/>
            </p:nvGrpSpPr>
            <p:grpSpPr>
              <a:xfrm>
                <a:off x="304903" y="3034997"/>
                <a:ext cx="2780632" cy="1819167"/>
                <a:chOff x="278985" y="2980095"/>
                <a:chExt cx="2780632" cy="1819167"/>
              </a:xfrm>
            </p:grpSpPr>
            <p:grpSp>
              <p:nvGrpSpPr>
                <p:cNvPr id="127" name="Group 126"/>
                <p:cNvGrpSpPr/>
                <p:nvPr/>
              </p:nvGrpSpPr>
              <p:grpSpPr>
                <a:xfrm>
                  <a:off x="278985" y="2980095"/>
                  <a:ext cx="2769015" cy="1819167"/>
                  <a:chOff x="3037394" y="3721960"/>
                  <a:chExt cx="2769015" cy="1610046"/>
                </a:xfrm>
              </p:grpSpPr>
              <p:sp>
                <p:nvSpPr>
                  <p:cNvPr id="129" name="Rectangle 128"/>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Freeform 129"/>
                  <p:cNvSpPr/>
                  <p:nvPr/>
                </p:nvSpPr>
                <p:spPr>
                  <a:xfrm>
                    <a:off x="3048000" y="3729789"/>
                    <a:ext cx="2205789" cy="922422"/>
                  </a:xfrm>
                  <a:custGeom>
                    <a:avLst/>
                    <a:gdLst>
                      <a:gd name="connsiteX0" fmla="*/ 0 w 2205789"/>
                      <a:gd name="connsiteY0" fmla="*/ 347579 h 922422"/>
                      <a:gd name="connsiteX1" fmla="*/ 401053 w 2205789"/>
                      <a:gd name="connsiteY1" fmla="*/ 374316 h 922422"/>
                      <a:gd name="connsiteX2" fmla="*/ 548105 w 2205789"/>
                      <a:gd name="connsiteY2" fmla="*/ 387685 h 922422"/>
                      <a:gd name="connsiteX3" fmla="*/ 949158 w 2205789"/>
                      <a:gd name="connsiteY3" fmla="*/ 401053 h 922422"/>
                      <a:gd name="connsiteX4" fmla="*/ 1082842 w 2205789"/>
                      <a:gd name="connsiteY4" fmla="*/ 441158 h 922422"/>
                      <a:gd name="connsiteX5" fmla="*/ 1122947 w 2205789"/>
                      <a:gd name="connsiteY5" fmla="*/ 454527 h 922422"/>
                      <a:gd name="connsiteX6" fmla="*/ 1163053 w 2205789"/>
                      <a:gd name="connsiteY6" fmla="*/ 481264 h 922422"/>
                      <a:gd name="connsiteX7" fmla="*/ 1189789 w 2205789"/>
                      <a:gd name="connsiteY7" fmla="*/ 521369 h 922422"/>
                      <a:gd name="connsiteX8" fmla="*/ 1229895 w 2205789"/>
                      <a:gd name="connsiteY8" fmla="*/ 534737 h 922422"/>
                      <a:gd name="connsiteX9" fmla="*/ 1243263 w 2205789"/>
                      <a:gd name="connsiteY9" fmla="*/ 588211 h 922422"/>
                      <a:gd name="connsiteX10" fmla="*/ 1270000 w 2205789"/>
                      <a:gd name="connsiteY10" fmla="*/ 641685 h 922422"/>
                      <a:gd name="connsiteX11" fmla="*/ 1310105 w 2205789"/>
                      <a:gd name="connsiteY11" fmla="*/ 681790 h 922422"/>
                      <a:gd name="connsiteX12" fmla="*/ 1363579 w 2205789"/>
                      <a:gd name="connsiteY12" fmla="*/ 762000 h 922422"/>
                      <a:gd name="connsiteX13" fmla="*/ 1390316 w 2205789"/>
                      <a:gd name="connsiteY13" fmla="*/ 802106 h 922422"/>
                      <a:gd name="connsiteX14" fmla="*/ 1430421 w 2205789"/>
                      <a:gd name="connsiteY14" fmla="*/ 828843 h 922422"/>
                      <a:gd name="connsiteX15" fmla="*/ 1470526 w 2205789"/>
                      <a:gd name="connsiteY15" fmla="*/ 842211 h 922422"/>
                      <a:gd name="connsiteX16" fmla="*/ 1590842 w 2205789"/>
                      <a:gd name="connsiteY16" fmla="*/ 909053 h 922422"/>
                      <a:gd name="connsiteX17" fmla="*/ 1724526 w 2205789"/>
                      <a:gd name="connsiteY17" fmla="*/ 922422 h 922422"/>
                      <a:gd name="connsiteX18" fmla="*/ 2045368 w 2205789"/>
                      <a:gd name="connsiteY18" fmla="*/ 909053 h 922422"/>
                      <a:gd name="connsiteX19" fmla="*/ 2085474 w 2205789"/>
                      <a:gd name="connsiteY19" fmla="*/ 868948 h 922422"/>
                      <a:gd name="connsiteX20" fmla="*/ 2138947 w 2205789"/>
                      <a:gd name="connsiteY20" fmla="*/ 788737 h 922422"/>
                      <a:gd name="connsiteX21" fmla="*/ 2165684 w 2205789"/>
                      <a:gd name="connsiteY21" fmla="*/ 748632 h 922422"/>
                      <a:gd name="connsiteX22" fmla="*/ 2192421 w 2205789"/>
                      <a:gd name="connsiteY22" fmla="*/ 708527 h 922422"/>
                      <a:gd name="connsiteX23" fmla="*/ 2205789 w 2205789"/>
                      <a:gd name="connsiteY23" fmla="*/ 655053 h 922422"/>
                      <a:gd name="connsiteX24" fmla="*/ 2165684 w 2205789"/>
                      <a:gd name="connsiteY24" fmla="*/ 414422 h 922422"/>
                      <a:gd name="connsiteX25" fmla="*/ 2152316 w 2205789"/>
                      <a:gd name="connsiteY25" fmla="*/ 374316 h 922422"/>
                      <a:gd name="connsiteX26" fmla="*/ 2112211 w 2205789"/>
                      <a:gd name="connsiteY26" fmla="*/ 360948 h 922422"/>
                      <a:gd name="connsiteX27" fmla="*/ 2072105 w 2205789"/>
                      <a:gd name="connsiteY27" fmla="*/ 280737 h 922422"/>
                      <a:gd name="connsiteX28" fmla="*/ 2032000 w 2205789"/>
                      <a:gd name="connsiteY28" fmla="*/ 200527 h 922422"/>
                      <a:gd name="connsiteX29" fmla="*/ 1991895 w 2205789"/>
                      <a:gd name="connsiteY29" fmla="*/ 80211 h 922422"/>
                      <a:gd name="connsiteX30" fmla="*/ 1978526 w 2205789"/>
                      <a:gd name="connsiteY30" fmla="*/ 40106 h 922422"/>
                      <a:gd name="connsiteX31" fmla="*/ 1965158 w 2205789"/>
                      <a:gd name="connsiteY31" fmla="*/ 0 h 9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05789" h="922422">
                        <a:moveTo>
                          <a:pt x="0" y="347579"/>
                        </a:moveTo>
                        <a:cubicBezTo>
                          <a:pt x="214148" y="378173"/>
                          <a:pt x="200" y="350736"/>
                          <a:pt x="401053" y="374316"/>
                        </a:cubicBezTo>
                        <a:cubicBezTo>
                          <a:pt x="450188" y="377206"/>
                          <a:pt x="498944" y="385287"/>
                          <a:pt x="548105" y="387685"/>
                        </a:cubicBezTo>
                        <a:cubicBezTo>
                          <a:pt x="681705" y="394202"/>
                          <a:pt x="815474" y="396597"/>
                          <a:pt x="949158" y="401053"/>
                        </a:cubicBezTo>
                        <a:cubicBezTo>
                          <a:pt x="1029967" y="421256"/>
                          <a:pt x="985211" y="408614"/>
                          <a:pt x="1082842" y="441158"/>
                        </a:cubicBezTo>
                        <a:cubicBezTo>
                          <a:pt x="1096210" y="445614"/>
                          <a:pt x="1111222" y="446710"/>
                          <a:pt x="1122947" y="454527"/>
                        </a:cubicBezTo>
                        <a:lnTo>
                          <a:pt x="1163053" y="481264"/>
                        </a:lnTo>
                        <a:cubicBezTo>
                          <a:pt x="1171965" y="494632"/>
                          <a:pt x="1177243" y="511332"/>
                          <a:pt x="1189789" y="521369"/>
                        </a:cubicBezTo>
                        <a:cubicBezTo>
                          <a:pt x="1200793" y="530172"/>
                          <a:pt x="1221092" y="523733"/>
                          <a:pt x="1229895" y="534737"/>
                        </a:cubicBezTo>
                        <a:cubicBezTo>
                          <a:pt x="1241373" y="549084"/>
                          <a:pt x="1236812" y="571008"/>
                          <a:pt x="1243263" y="588211"/>
                        </a:cubicBezTo>
                        <a:cubicBezTo>
                          <a:pt x="1250260" y="606871"/>
                          <a:pt x="1258417" y="625468"/>
                          <a:pt x="1270000" y="641685"/>
                        </a:cubicBezTo>
                        <a:cubicBezTo>
                          <a:pt x="1280989" y="657069"/>
                          <a:pt x="1298498" y="666867"/>
                          <a:pt x="1310105" y="681790"/>
                        </a:cubicBezTo>
                        <a:cubicBezTo>
                          <a:pt x="1329833" y="707155"/>
                          <a:pt x="1345754" y="735263"/>
                          <a:pt x="1363579" y="762000"/>
                        </a:cubicBezTo>
                        <a:cubicBezTo>
                          <a:pt x="1372491" y="775369"/>
                          <a:pt x="1376947" y="793194"/>
                          <a:pt x="1390316" y="802106"/>
                        </a:cubicBezTo>
                        <a:cubicBezTo>
                          <a:pt x="1403684" y="811018"/>
                          <a:pt x="1416050" y="821658"/>
                          <a:pt x="1430421" y="828843"/>
                        </a:cubicBezTo>
                        <a:cubicBezTo>
                          <a:pt x="1443025" y="835145"/>
                          <a:pt x="1457158" y="837755"/>
                          <a:pt x="1470526" y="842211"/>
                        </a:cubicBezTo>
                        <a:cubicBezTo>
                          <a:pt x="1506124" y="865943"/>
                          <a:pt x="1544957" y="901994"/>
                          <a:pt x="1590842" y="909053"/>
                        </a:cubicBezTo>
                        <a:cubicBezTo>
                          <a:pt x="1635105" y="915863"/>
                          <a:pt x="1679965" y="917966"/>
                          <a:pt x="1724526" y="922422"/>
                        </a:cubicBezTo>
                        <a:cubicBezTo>
                          <a:pt x="1831473" y="917966"/>
                          <a:pt x="1939484" y="924740"/>
                          <a:pt x="2045368" y="909053"/>
                        </a:cubicBezTo>
                        <a:cubicBezTo>
                          <a:pt x="2064070" y="906282"/>
                          <a:pt x="2073867" y="883871"/>
                          <a:pt x="2085474" y="868948"/>
                        </a:cubicBezTo>
                        <a:cubicBezTo>
                          <a:pt x="2105202" y="843583"/>
                          <a:pt x="2121123" y="815474"/>
                          <a:pt x="2138947" y="788737"/>
                        </a:cubicBezTo>
                        <a:lnTo>
                          <a:pt x="2165684" y="748632"/>
                        </a:lnTo>
                        <a:lnTo>
                          <a:pt x="2192421" y="708527"/>
                        </a:lnTo>
                        <a:cubicBezTo>
                          <a:pt x="2196877" y="690702"/>
                          <a:pt x="2205789" y="673426"/>
                          <a:pt x="2205789" y="655053"/>
                        </a:cubicBezTo>
                        <a:cubicBezTo>
                          <a:pt x="2205789" y="513667"/>
                          <a:pt x="2201139" y="520789"/>
                          <a:pt x="2165684" y="414422"/>
                        </a:cubicBezTo>
                        <a:cubicBezTo>
                          <a:pt x="2161228" y="401053"/>
                          <a:pt x="2165685" y="378772"/>
                          <a:pt x="2152316" y="374316"/>
                        </a:cubicBezTo>
                        <a:lnTo>
                          <a:pt x="2112211" y="360948"/>
                        </a:lnTo>
                        <a:cubicBezTo>
                          <a:pt x="2078606" y="260137"/>
                          <a:pt x="2123938" y="384405"/>
                          <a:pt x="2072105" y="280737"/>
                        </a:cubicBezTo>
                        <a:cubicBezTo>
                          <a:pt x="2016760" y="170046"/>
                          <a:pt x="2108622" y="315458"/>
                          <a:pt x="2032000" y="200527"/>
                        </a:cubicBezTo>
                        <a:lnTo>
                          <a:pt x="1991895" y="80211"/>
                        </a:lnTo>
                        <a:lnTo>
                          <a:pt x="1978526" y="40106"/>
                        </a:lnTo>
                        <a:lnTo>
                          <a:pt x="1965158" y="0"/>
                        </a:ln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1" name="Freeform 130"/>
                  <p:cNvSpPr/>
                  <p:nvPr/>
                </p:nvSpPr>
                <p:spPr>
                  <a:xfrm>
                    <a:off x="3997160" y="4313083"/>
                    <a:ext cx="1524000" cy="766918"/>
                  </a:xfrm>
                  <a:custGeom>
                    <a:avLst/>
                    <a:gdLst>
                      <a:gd name="connsiteX0" fmla="*/ 0 w 1524000"/>
                      <a:gd name="connsiteY0" fmla="*/ 240631 h 735263"/>
                      <a:gd name="connsiteX1" fmla="*/ 66842 w 1524000"/>
                      <a:gd name="connsiteY1" fmla="*/ 254000 h 735263"/>
                      <a:gd name="connsiteX2" fmla="*/ 147052 w 1524000"/>
                      <a:gd name="connsiteY2" fmla="*/ 307474 h 735263"/>
                      <a:gd name="connsiteX3" fmla="*/ 187157 w 1524000"/>
                      <a:gd name="connsiteY3" fmla="*/ 334210 h 735263"/>
                      <a:gd name="connsiteX4" fmla="*/ 227263 w 1524000"/>
                      <a:gd name="connsiteY4" fmla="*/ 360947 h 735263"/>
                      <a:gd name="connsiteX5" fmla="*/ 267368 w 1524000"/>
                      <a:gd name="connsiteY5" fmla="*/ 387684 h 735263"/>
                      <a:gd name="connsiteX6" fmla="*/ 320842 w 1524000"/>
                      <a:gd name="connsiteY6" fmla="*/ 467895 h 735263"/>
                      <a:gd name="connsiteX7" fmla="*/ 374315 w 1524000"/>
                      <a:gd name="connsiteY7" fmla="*/ 521368 h 735263"/>
                      <a:gd name="connsiteX8" fmla="*/ 414421 w 1524000"/>
                      <a:gd name="connsiteY8" fmla="*/ 548105 h 735263"/>
                      <a:gd name="connsiteX9" fmla="*/ 441157 w 1524000"/>
                      <a:gd name="connsiteY9" fmla="*/ 588210 h 735263"/>
                      <a:gd name="connsiteX10" fmla="*/ 481263 w 1524000"/>
                      <a:gd name="connsiteY10" fmla="*/ 601579 h 735263"/>
                      <a:gd name="connsiteX11" fmla="*/ 588210 w 1524000"/>
                      <a:gd name="connsiteY11" fmla="*/ 641684 h 735263"/>
                      <a:gd name="connsiteX12" fmla="*/ 628315 w 1524000"/>
                      <a:gd name="connsiteY12" fmla="*/ 668421 h 735263"/>
                      <a:gd name="connsiteX13" fmla="*/ 695157 w 1524000"/>
                      <a:gd name="connsiteY13" fmla="*/ 681789 h 735263"/>
                      <a:gd name="connsiteX14" fmla="*/ 748631 w 1524000"/>
                      <a:gd name="connsiteY14" fmla="*/ 695158 h 735263"/>
                      <a:gd name="connsiteX15" fmla="*/ 788736 w 1524000"/>
                      <a:gd name="connsiteY15" fmla="*/ 708526 h 735263"/>
                      <a:gd name="connsiteX16" fmla="*/ 1069473 w 1524000"/>
                      <a:gd name="connsiteY16" fmla="*/ 735263 h 735263"/>
                      <a:gd name="connsiteX17" fmla="*/ 1256631 w 1524000"/>
                      <a:gd name="connsiteY17" fmla="*/ 721895 h 735263"/>
                      <a:gd name="connsiteX18" fmla="*/ 1336842 w 1524000"/>
                      <a:gd name="connsiteY18" fmla="*/ 668421 h 735263"/>
                      <a:gd name="connsiteX19" fmla="*/ 1390315 w 1524000"/>
                      <a:gd name="connsiteY19" fmla="*/ 601579 h 735263"/>
                      <a:gd name="connsiteX20" fmla="*/ 1483894 w 1524000"/>
                      <a:gd name="connsiteY20" fmla="*/ 508000 h 735263"/>
                      <a:gd name="connsiteX21" fmla="*/ 1524000 w 1524000"/>
                      <a:gd name="connsiteY21" fmla="*/ 360947 h 735263"/>
                      <a:gd name="connsiteX22" fmla="*/ 1497263 w 1524000"/>
                      <a:gd name="connsiteY22" fmla="*/ 147052 h 735263"/>
                      <a:gd name="connsiteX23" fmla="*/ 1483894 w 1524000"/>
                      <a:gd name="connsiteY23" fmla="*/ 106947 h 735263"/>
                      <a:gd name="connsiteX24" fmla="*/ 1457157 w 1524000"/>
                      <a:gd name="connsiteY24" fmla="*/ 66842 h 735263"/>
                      <a:gd name="connsiteX25" fmla="*/ 1457157 w 1524000"/>
                      <a:gd name="connsiteY25" fmla="*/ 0 h 73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4000" h="735263">
                        <a:moveTo>
                          <a:pt x="0" y="240631"/>
                        </a:moveTo>
                        <a:cubicBezTo>
                          <a:pt x="22281" y="245087"/>
                          <a:pt x="46157" y="244597"/>
                          <a:pt x="66842" y="254000"/>
                        </a:cubicBezTo>
                        <a:cubicBezTo>
                          <a:pt x="96095" y="267297"/>
                          <a:pt x="120315" y="289649"/>
                          <a:pt x="147052" y="307474"/>
                        </a:cubicBezTo>
                        <a:lnTo>
                          <a:pt x="187157" y="334210"/>
                        </a:lnTo>
                        <a:lnTo>
                          <a:pt x="227263" y="360947"/>
                        </a:lnTo>
                        <a:lnTo>
                          <a:pt x="267368" y="387684"/>
                        </a:lnTo>
                        <a:cubicBezTo>
                          <a:pt x="299154" y="483043"/>
                          <a:pt x="254083" y="367756"/>
                          <a:pt x="320842" y="467895"/>
                        </a:cubicBezTo>
                        <a:cubicBezTo>
                          <a:pt x="361584" y="529007"/>
                          <a:pt x="297924" y="495905"/>
                          <a:pt x="374315" y="521368"/>
                        </a:cubicBezTo>
                        <a:cubicBezTo>
                          <a:pt x="387684" y="530280"/>
                          <a:pt x="403060" y="536744"/>
                          <a:pt x="414421" y="548105"/>
                        </a:cubicBezTo>
                        <a:cubicBezTo>
                          <a:pt x="425782" y="559466"/>
                          <a:pt x="428611" y="578173"/>
                          <a:pt x="441157" y="588210"/>
                        </a:cubicBezTo>
                        <a:cubicBezTo>
                          <a:pt x="452161" y="597013"/>
                          <a:pt x="468311" y="596028"/>
                          <a:pt x="481263" y="601579"/>
                        </a:cubicBezTo>
                        <a:cubicBezTo>
                          <a:pt x="579130" y="643523"/>
                          <a:pt x="489624" y="617038"/>
                          <a:pt x="588210" y="641684"/>
                        </a:cubicBezTo>
                        <a:cubicBezTo>
                          <a:pt x="601578" y="650596"/>
                          <a:pt x="613271" y="662780"/>
                          <a:pt x="628315" y="668421"/>
                        </a:cubicBezTo>
                        <a:cubicBezTo>
                          <a:pt x="649590" y="676399"/>
                          <a:pt x="672976" y="676860"/>
                          <a:pt x="695157" y="681789"/>
                        </a:cubicBezTo>
                        <a:cubicBezTo>
                          <a:pt x="713093" y="685775"/>
                          <a:pt x="730965" y="690110"/>
                          <a:pt x="748631" y="695158"/>
                        </a:cubicBezTo>
                        <a:cubicBezTo>
                          <a:pt x="762180" y="699029"/>
                          <a:pt x="774918" y="705762"/>
                          <a:pt x="788736" y="708526"/>
                        </a:cubicBezTo>
                        <a:cubicBezTo>
                          <a:pt x="875130" y="725805"/>
                          <a:pt x="988048" y="729447"/>
                          <a:pt x="1069473" y="735263"/>
                        </a:cubicBezTo>
                        <a:cubicBezTo>
                          <a:pt x="1131859" y="730807"/>
                          <a:pt x="1195953" y="737064"/>
                          <a:pt x="1256631" y="721895"/>
                        </a:cubicBezTo>
                        <a:cubicBezTo>
                          <a:pt x="1287805" y="714101"/>
                          <a:pt x="1336842" y="668421"/>
                          <a:pt x="1336842" y="668421"/>
                        </a:cubicBezTo>
                        <a:cubicBezTo>
                          <a:pt x="1366946" y="578107"/>
                          <a:pt x="1325196" y="676001"/>
                          <a:pt x="1390315" y="601579"/>
                        </a:cubicBezTo>
                        <a:cubicBezTo>
                          <a:pt x="1478645" y="500630"/>
                          <a:pt x="1401447" y="535482"/>
                          <a:pt x="1483894" y="508000"/>
                        </a:cubicBezTo>
                        <a:cubicBezTo>
                          <a:pt x="1514049" y="387381"/>
                          <a:pt x="1499010" y="435913"/>
                          <a:pt x="1524000" y="360947"/>
                        </a:cubicBezTo>
                        <a:cubicBezTo>
                          <a:pt x="1513639" y="236622"/>
                          <a:pt x="1522092" y="233954"/>
                          <a:pt x="1497263" y="147052"/>
                        </a:cubicBezTo>
                        <a:cubicBezTo>
                          <a:pt x="1493392" y="133503"/>
                          <a:pt x="1490196" y="119551"/>
                          <a:pt x="1483894" y="106947"/>
                        </a:cubicBezTo>
                        <a:cubicBezTo>
                          <a:pt x="1476709" y="92576"/>
                          <a:pt x="1461054" y="82429"/>
                          <a:pt x="1457157" y="66842"/>
                        </a:cubicBezTo>
                        <a:cubicBezTo>
                          <a:pt x="1451753" y="45227"/>
                          <a:pt x="1457157" y="22281"/>
                          <a:pt x="1457157" y="0"/>
                        </a:cubicBezTo>
                      </a:path>
                    </a:pathLst>
                  </a:custGeom>
                  <a:ln w="38100">
                    <a:solidFill>
                      <a:srgbClr val="FF0000"/>
                    </a:solidFill>
                    <a:prstDash val="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128" name="Freeform 127"/>
                <p:cNvSpPr/>
                <p:nvPr/>
              </p:nvSpPr>
              <p:spPr>
                <a:xfrm>
                  <a:off x="278985" y="3117187"/>
                  <a:ext cx="2780632" cy="1671053"/>
                </a:xfrm>
                <a:custGeom>
                  <a:avLst/>
                  <a:gdLst>
                    <a:gd name="connsiteX0" fmla="*/ 0 w 2780632"/>
                    <a:gd name="connsiteY0" fmla="*/ 1283369 h 1671053"/>
                    <a:gd name="connsiteX1" fmla="*/ 213895 w 2780632"/>
                    <a:gd name="connsiteY1" fmla="*/ 1296737 h 1671053"/>
                    <a:gd name="connsiteX2" fmla="*/ 307474 w 2780632"/>
                    <a:gd name="connsiteY2" fmla="*/ 1323474 h 1671053"/>
                    <a:gd name="connsiteX3" fmla="*/ 374316 w 2780632"/>
                    <a:gd name="connsiteY3" fmla="*/ 1336842 h 1671053"/>
                    <a:gd name="connsiteX4" fmla="*/ 1002632 w 2780632"/>
                    <a:gd name="connsiteY4" fmla="*/ 1363579 h 1671053"/>
                    <a:gd name="connsiteX5" fmla="*/ 1082842 w 2780632"/>
                    <a:gd name="connsiteY5" fmla="*/ 1417053 h 1671053"/>
                    <a:gd name="connsiteX6" fmla="*/ 1122948 w 2780632"/>
                    <a:gd name="connsiteY6" fmla="*/ 1443790 h 1671053"/>
                    <a:gd name="connsiteX7" fmla="*/ 1243263 w 2780632"/>
                    <a:gd name="connsiteY7" fmla="*/ 1497263 h 1671053"/>
                    <a:gd name="connsiteX8" fmla="*/ 1310105 w 2780632"/>
                    <a:gd name="connsiteY8" fmla="*/ 1550737 h 1671053"/>
                    <a:gd name="connsiteX9" fmla="*/ 1390316 w 2780632"/>
                    <a:gd name="connsiteY9" fmla="*/ 1604211 h 1671053"/>
                    <a:gd name="connsiteX10" fmla="*/ 1483895 w 2780632"/>
                    <a:gd name="connsiteY10" fmla="*/ 1630948 h 1671053"/>
                    <a:gd name="connsiteX11" fmla="*/ 1577474 w 2780632"/>
                    <a:gd name="connsiteY11" fmla="*/ 1644316 h 1671053"/>
                    <a:gd name="connsiteX12" fmla="*/ 1764632 w 2780632"/>
                    <a:gd name="connsiteY12" fmla="*/ 1671053 h 1671053"/>
                    <a:gd name="connsiteX13" fmla="*/ 2245895 w 2780632"/>
                    <a:gd name="connsiteY13" fmla="*/ 1657684 h 1671053"/>
                    <a:gd name="connsiteX14" fmla="*/ 2299369 w 2780632"/>
                    <a:gd name="connsiteY14" fmla="*/ 1644316 h 1671053"/>
                    <a:gd name="connsiteX15" fmla="*/ 2379579 w 2780632"/>
                    <a:gd name="connsiteY15" fmla="*/ 1604211 h 1671053"/>
                    <a:gd name="connsiteX16" fmla="*/ 2513263 w 2780632"/>
                    <a:gd name="connsiteY16" fmla="*/ 1537369 h 1671053"/>
                    <a:gd name="connsiteX17" fmla="*/ 2580105 w 2780632"/>
                    <a:gd name="connsiteY17" fmla="*/ 1470527 h 1671053"/>
                    <a:gd name="connsiteX18" fmla="*/ 2620211 w 2780632"/>
                    <a:gd name="connsiteY18" fmla="*/ 1457158 h 1671053"/>
                    <a:gd name="connsiteX19" fmla="*/ 2700421 w 2780632"/>
                    <a:gd name="connsiteY19" fmla="*/ 1403684 h 1671053"/>
                    <a:gd name="connsiteX20" fmla="*/ 2753895 w 2780632"/>
                    <a:gd name="connsiteY20" fmla="*/ 1283369 h 1671053"/>
                    <a:gd name="connsiteX21" fmla="*/ 2767263 w 2780632"/>
                    <a:gd name="connsiteY21" fmla="*/ 1243263 h 1671053"/>
                    <a:gd name="connsiteX22" fmla="*/ 2780632 w 2780632"/>
                    <a:gd name="connsiteY22" fmla="*/ 1203158 h 1671053"/>
                    <a:gd name="connsiteX23" fmla="*/ 2767263 w 2780632"/>
                    <a:gd name="connsiteY23" fmla="*/ 1056105 h 1671053"/>
                    <a:gd name="connsiteX24" fmla="*/ 2740526 w 2780632"/>
                    <a:gd name="connsiteY24" fmla="*/ 815474 h 1671053"/>
                    <a:gd name="connsiteX25" fmla="*/ 2713790 w 2780632"/>
                    <a:gd name="connsiteY25" fmla="*/ 601579 h 1671053"/>
                    <a:gd name="connsiteX26" fmla="*/ 2727158 w 2780632"/>
                    <a:gd name="connsiteY26" fmla="*/ 0 h 167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80632" h="1671053">
                      <a:moveTo>
                        <a:pt x="0" y="1283369"/>
                      </a:moveTo>
                      <a:cubicBezTo>
                        <a:pt x="71298" y="1287825"/>
                        <a:pt x="142812" y="1289629"/>
                        <a:pt x="213895" y="1296737"/>
                      </a:cubicBezTo>
                      <a:cubicBezTo>
                        <a:pt x="255582" y="1300906"/>
                        <a:pt x="269464" y="1313971"/>
                        <a:pt x="307474" y="1323474"/>
                      </a:cubicBezTo>
                      <a:cubicBezTo>
                        <a:pt x="329517" y="1328985"/>
                        <a:pt x="351680" y="1334874"/>
                        <a:pt x="374316" y="1336842"/>
                      </a:cubicBezTo>
                      <a:cubicBezTo>
                        <a:pt x="522818" y="1349755"/>
                        <a:pt x="890759" y="1359721"/>
                        <a:pt x="1002632" y="1363579"/>
                      </a:cubicBezTo>
                      <a:lnTo>
                        <a:pt x="1082842" y="1417053"/>
                      </a:lnTo>
                      <a:cubicBezTo>
                        <a:pt x="1096211" y="1425965"/>
                        <a:pt x="1107705" y="1438709"/>
                        <a:pt x="1122948" y="1443790"/>
                      </a:cubicBezTo>
                      <a:cubicBezTo>
                        <a:pt x="1218400" y="1475608"/>
                        <a:pt x="1179708" y="1454894"/>
                        <a:pt x="1243263" y="1497263"/>
                      </a:cubicBezTo>
                      <a:cubicBezTo>
                        <a:pt x="1292665" y="1571367"/>
                        <a:pt x="1241734" y="1512753"/>
                        <a:pt x="1310105" y="1550737"/>
                      </a:cubicBezTo>
                      <a:cubicBezTo>
                        <a:pt x="1338195" y="1566343"/>
                        <a:pt x="1359831" y="1594050"/>
                        <a:pt x="1390316" y="1604211"/>
                      </a:cubicBezTo>
                      <a:cubicBezTo>
                        <a:pt x="1424674" y="1615663"/>
                        <a:pt x="1446971" y="1624235"/>
                        <a:pt x="1483895" y="1630948"/>
                      </a:cubicBezTo>
                      <a:cubicBezTo>
                        <a:pt x="1514896" y="1636585"/>
                        <a:pt x="1546393" y="1639136"/>
                        <a:pt x="1577474" y="1644316"/>
                      </a:cubicBezTo>
                      <a:cubicBezTo>
                        <a:pt x="1747741" y="1672693"/>
                        <a:pt x="1508330" y="1642574"/>
                        <a:pt x="1764632" y="1671053"/>
                      </a:cubicBezTo>
                      <a:cubicBezTo>
                        <a:pt x="1925053" y="1666597"/>
                        <a:pt x="2085612" y="1665698"/>
                        <a:pt x="2245895" y="1657684"/>
                      </a:cubicBezTo>
                      <a:cubicBezTo>
                        <a:pt x="2264245" y="1656766"/>
                        <a:pt x="2282481" y="1651554"/>
                        <a:pt x="2299369" y="1644316"/>
                      </a:cubicBezTo>
                      <a:cubicBezTo>
                        <a:pt x="2480772" y="1566572"/>
                        <a:pt x="2210589" y="1660540"/>
                        <a:pt x="2379579" y="1604211"/>
                      </a:cubicBezTo>
                      <a:cubicBezTo>
                        <a:pt x="2475077" y="1540546"/>
                        <a:pt x="2428616" y="1558530"/>
                        <a:pt x="2513263" y="1537369"/>
                      </a:cubicBezTo>
                      <a:cubicBezTo>
                        <a:pt x="2540000" y="1497263"/>
                        <a:pt x="2535543" y="1492808"/>
                        <a:pt x="2580105" y="1470527"/>
                      </a:cubicBezTo>
                      <a:cubicBezTo>
                        <a:pt x="2592709" y="1464225"/>
                        <a:pt x="2607893" y="1464002"/>
                        <a:pt x="2620211" y="1457158"/>
                      </a:cubicBezTo>
                      <a:cubicBezTo>
                        <a:pt x="2648301" y="1441552"/>
                        <a:pt x="2700421" y="1403684"/>
                        <a:pt x="2700421" y="1403684"/>
                      </a:cubicBezTo>
                      <a:cubicBezTo>
                        <a:pt x="2742790" y="1340131"/>
                        <a:pt x="2722078" y="1378819"/>
                        <a:pt x="2753895" y="1283369"/>
                      </a:cubicBezTo>
                      <a:lnTo>
                        <a:pt x="2767263" y="1243263"/>
                      </a:lnTo>
                      <a:lnTo>
                        <a:pt x="2780632" y="1203158"/>
                      </a:lnTo>
                      <a:cubicBezTo>
                        <a:pt x="2776176" y="1154140"/>
                        <a:pt x="2772416" y="1105054"/>
                        <a:pt x="2767263" y="1056105"/>
                      </a:cubicBezTo>
                      <a:cubicBezTo>
                        <a:pt x="2738487" y="782730"/>
                        <a:pt x="2769753" y="1136971"/>
                        <a:pt x="2740526" y="815474"/>
                      </a:cubicBezTo>
                      <a:cubicBezTo>
                        <a:pt x="2723504" y="628228"/>
                        <a:pt x="2740901" y="710026"/>
                        <a:pt x="2713790" y="601579"/>
                      </a:cubicBezTo>
                      <a:cubicBezTo>
                        <a:pt x="2728431" y="89141"/>
                        <a:pt x="2727158" y="289713"/>
                        <a:pt x="2727158" y="0"/>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4" name="Group 93"/>
              <p:cNvGrpSpPr/>
              <p:nvPr/>
            </p:nvGrpSpPr>
            <p:grpSpPr>
              <a:xfrm>
                <a:off x="3421073" y="3311380"/>
                <a:ext cx="4333873" cy="3344441"/>
                <a:chOff x="3421073" y="3311380"/>
                <a:chExt cx="4333873" cy="3344441"/>
              </a:xfrm>
            </p:grpSpPr>
            <p:grpSp>
              <p:nvGrpSpPr>
                <p:cNvPr id="113" name="Group 112"/>
                <p:cNvGrpSpPr/>
                <p:nvPr/>
              </p:nvGrpSpPr>
              <p:grpSpPr>
                <a:xfrm>
                  <a:off x="3421073" y="3311380"/>
                  <a:ext cx="4333873" cy="3344441"/>
                  <a:chOff x="3486653" y="2999974"/>
                  <a:chExt cx="4333873" cy="3344441"/>
                </a:xfrm>
              </p:grpSpPr>
              <p:sp>
                <p:nvSpPr>
                  <p:cNvPr id="115" name="Rectangle 114"/>
                  <p:cNvSpPr/>
                  <p:nvPr/>
                </p:nvSpPr>
                <p:spPr>
                  <a:xfrm>
                    <a:off x="3513390" y="2999974"/>
                    <a:ext cx="4307136" cy="3344441"/>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p:cNvCxnSpPr/>
                  <p:nvPr/>
                </p:nvCxnSpPr>
                <p:spPr>
                  <a:xfrm>
                    <a:off x="3513390" y="2999974"/>
                    <a:ext cx="306387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05158" y="4503931"/>
                    <a:ext cx="222450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18" name="Freeform 117"/>
                  <p:cNvSpPr/>
                  <p:nvPr/>
                </p:nvSpPr>
                <p:spPr>
                  <a:xfrm>
                    <a:off x="6550526" y="3007895"/>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19" name="Group 118"/>
                  <p:cNvGrpSpPr/>
                  <p:nvPr/>
                </p:nvGrpSpPr>
                <p:grpSpPr>
                  <a:xfrm>
                    <a:off x="3486653" y="3631037"/>
                    <a:ext cx="3367944" cy="2033762"/>
                    <a:chOff x="3486653" y="3787022"/>
                    <a:chExt cx="3367944" cy="2033762"/>
                  </a:xfrm>
                </p:grpSpPr>
                <p:cxnSp>
                  <p:nvCxnSpPr>
                    <p:cNvPr id="122" name="Straight Connector 121"/>
                    <p:cNvCxnSpPr/>
                    <p:nvPr/>
                  </p:nvCxnSpPr>
                  <p:spPr>
                    <a:xfrm>
                      <a:off x="3486653" y="3787022"/>
                      <a:ext cx="3117346" cy="802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465054" y="5293410"/>
                      <a:ext cx="1122946" cy="2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Freeform 123"/>
                    <p:cNvSpPr/>
                    <p:nvPr/>
                  </p:nvSpPr>
                  <p:spPr>
                    <a:xfrm rot="10800000">
                      <a:off x="3513390" y="3787022"/>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5" name="Freeform 124"/>
                    <p:cNvSpPr/>
                    <p:nvPr/>
                  </p:nvSpPr>
                  <p:spPr>
                    <a:xfrm>
                      <a:off x="5588010" y="5297654"/>
                      <a:ext cx="1266587" cy="519371"/>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6" name="Straight Connector 125"/>
                    <p:cNvCxnSpPr/>
                    <p:nvPr/>
                  </p:nvCxnSpPr>
                  <p:spPr>
                    <a:xfrm>
                      <a:off x="3513389" y="5817025"/>
                      <a:ext cx="2206957" cy="3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0" name="Freeform 119"/>
                  <p:cNvSpPr/>
                  <p:nvPr/>
                </p:nvSpPr>
                <p:spPr>
                  <a:xfrm>
                    <a:off x="6550526" y="4514525"/>
                    <a:ext cx="1266587" cy="182989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1" name="Straight Connector 120"/>
                  <p:cNvCxnSpPr/>
                  <p:nvPr/>
                </p:nvCxnSpPr>
                <p:spPr>
                  <a:xfrm>
                    <a:off x="3486653" y="6344415"/>
                    <a:ext cx="324301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14" name="Freeform 113"/>
                <p:cNvSpPr/>
                <p:nvPr/>
              </p:nvSpPr>
              <p:spPr>
                <a:xfrm>
                  <a:off x="3529263" y="3569368"/>
                  <a:ext cx="3703053" cy="2870069"/>
                </a:xfrm>
                <a:custGeom>
                  <a:avLst/>
                  <a:gdLst>
                    <a:gd name="connsiteX0" fmla="*/ 828842 w 3703053"/>
                    <a:gd name="connsiteY0" fmla="*/ 0 h 2870069"/>
                    <a:gd name="connsiteX1" fmla="*/ 2767263 w 3703053"/>
                    <a:gd name="connsiteY1" fmla="*/ 13369 h 2870069"/>
                    <a:gd name="connsiteX2" fmla="*/ 2981158 w 3703053"/>
                    <a:gd name="connsiteY2" fmla="*/ 26737 h 2870069"/>
                    <a:gd name="connsiteX3" fmla="*/ 3034632 w 3703053"/>
                    <a:gd name="connsiteY3" fmla="*/ 40106 h 2870069"/>
                    <a:gd name="connsiteX4" fmla="*/ 3128211 w 3703053"/>
                    <a:gd name="connsiteY4" fmla="*/ 66843 h 2870069"/>
                    <a:gd name="connsiteX5" fmla="*/ 3261895 w 3703053"/>
                    <a:gd name="connsiteY5" fmla="*/ 80211 h 2870069"/>
                    <a:gd name="connsiteX6" fmla="*/ 3355474 w 3703053"/>
                    <a:gd name="connsiteY6" fmla="*/ 93579 h 2870069"/>
                    <a:gd name="connsiteX7" fmla="*/ 3395579 w 3703053"/>
                    <a:gd name="connsiteY7" fmla="*/ 106948 h 2870069"/>
                    <a:gd name="connsiteX8" fmla="*/ 3449053 w 3703053"/>
                    <a:gd name="connsiteY8" fmla="*/ 187158 h 2870069"/>
                    <a:gd name="connsiteX9" fmla="*/ 3489158 w 3703053"/>
                    <a:gd name="connsiteY9" fmla="*/ 200527 h 2870069"/>
                    <a:gd name="connsiteX10" fmla="*/ 3542632 w 3703053"/>
                    <a:gd name="connsiteY10" fmla="*/ 280737 h 2870069"/>
                    <a:gd name="connsiteX11" fmla="*/ 3636211 w 3703053"/>
                    <a:gd name="connsiteY11" fmla="*/ 401053 h 2870069"/>
                    <a:gd name="connsiteX12" fmla="*/ 3649579 w 3703053"/>
                    <a:gd name="connsiteY12" fmla="*/ 762000 h 2870069"/>
                    <a:gd name="connsiteX13" fmla="*/ 3609474 w 3703053"/>
                    <a:gd name="connsiteY13" fmla="*/ 802106 h 2870069"/>
                    <a:gd name="connsiteX14" fmla="*/ 3569369 w 3703053"/>
                    <a:gd name="connsiteY14" fmla="*/ 815474 h 2870069"/>
                    <a:gd name="connsiteX15" fmla="*/ 3475790 w 3703053"/>
                    <a:gd name="connsiteY15" fmla="*/ 868948 h 2870069"/>
                    <a:gd name="connsiteX16" fmla="*/ 3395579 w 3703053"/>
                    <a:gd name="connsiteY16" fmla="*/ 882316 h 2870069"/>
                    <a:gd name="connsiteX17" fmla="*/ 2419684 w 3703053"/>
                    <a:gd name="connsiteY17" fmla="*/ 855579 h 2870069"/>
                    <a:gd name="connsiteX18" fmla="*/ 2366211 w 3703053"/>
                    <a:gd name="connsiteY18" fmla="*/ 842211 h 2870069"/>
                    <a:gd name="connsiteX19" fmla="*/ 2045369 w 3703053"/>
                    <a:gd name="connsiteY19" fmla="*/ 828843 h 2870069"/>
                    <a:gd name="connsiteX20" fmla="*/ 681790 w 3703053"/>
                    <a:gd name="connsiteY20" fmla="*/ 842211 h 2870069"/>
                    <a:gd name="connsiteX21" fmla="*/ 628316 w 3703053"/>
                    <a:gd name="connsiteY21" fmla="*/ 855579 h 2870069"/>
                    <a:gd name="connsiteX22" fmla="*/ 588211 w 3703053"/>
                    <a:gd name="connsiteY22" fmla="*/ 868948 h 2870069"/>
                    <a:gd name="connsiteX23" fmla="*/ 561474 w 3703053"/>
                    <a:gd name="connsiteY23" fmla="*/ 909053 h 2870069"/>
                    <a:gd name="connsiteX24" fmla="*/ 521369 w 3703053"/>
                    <a:gd name="connsiteY24" fmla="*/ 949158 h 2870069"/>
                    <a:gd name="connsiteX25" fmla="*/ 508000 w 3703053"/>
                    <a:gd name="connsiteY25" fmla="*/ 1002632 h 2870069"/>
                    <a:gd name="connsiteX26" fmla="*/ 481263 w 3703053"/>
                    <a:gd name="connsiteY26" fmla="*/ 1056106 h 2870069"/>
                    <a:gd name="connsiteX27" fmla="*/ 467895 w 3703053"/>
                    <a:gd name="connsiteY27" fmla="*/ 1096211 h 2870069"/>
                    <a:gd name="connsiteX28" fmla="*/ 561474 w 3703053"/>
                    <a:gd name="connsiteY28" fmla="*/ 1483895 h 2870069"/>
                    <a:gd name="connsiteX29" fmla="*/ 601579 w 3703053"/>
                    <a:gd name="connsiteY29" fmla="*/ 1497264 h 2870069"/>
                    <a:gd name="connsiteX30" fmla="*/ 655053 w 3703053"/>
                    <a:gd name="connsiteY30" fmla="*/ 1537369 h 2870069"/>
                    <a:gd name="connsiteX31" fmla="*/ 695158 w 3703053"/>
                    <a:gd name="connsiteY31" fmla="*/ 1564106 h 2870069"/>
                    <a:gd name="connsiteX32" fmla="*/ 989263 w 3703053"/>
                    <a:gd name="connsiteY32" fmla="*/ 1590843 h 2870069"/>
                    <a:gd name="connsiteX33" fmla="*/ 1363579 w 3703053"/>
                    <a:gd name="connsiteY33" fmla="*/ 1617579 h 2870069"/>
                    <a:gd name="connsiteX34" fmla="*/ 1590842 w 3703053"/>
                    <a:gd name="connsiteY34" fmla="*/ 1630948 h 2870069"/>
                    <a:gd name="connsiteX35" fmla="*/ 2580105 w 3703053"/>
                    <a:gd name="connsiteY35" fmla="*/ 1657685 h 2870069"/>
                    <a:gd name="connsiteX36" fmla="*/ 2900948 w 3703053"/>
                    <a:gd name="connsiteY36" fmla="*/ 1671053 h 2870069"/>
                    <a:gd name="connsiteX37" fmla="*/ 3034632 w 3703053"/>
                    <a:gd name="connsiteY37" fmla="*/ 1684421 h 2870069"/>
                    <a:gd name="connsiteX38" fmla="*/ 3114842 w 3703053"/>
                    <a:gd name="connsiteY38" fmla="*/ 1697790 h 2870069"/>
                    <a:gd name="connsiteX39" fmla="*/ 3235158 w 3703053"/>
                    <a:gd name="connsiteY39" fmla="*/ 1724527 h 2870069"/>
                    <a:gd name="connsiteX40" fmla="*/ 3342105 w 3703053"/>
                    <a:gd name="connsiteY40" fmla="*/ 1737895 h 2870069"/>
                    <a:gd name="connsiteX41" fmla="*/ 3382211 w 3703053"/>
                    <a:gd name="connsiteY41" fmla="*/ 1751264 h 2870069"/>
                    <a:gd name="connsiteX42" fmla="*/ 3542632 w 3703053"/>
                    <a:gd name="connsiteY42" fmla="*/ 1911685 h 2870069"/>
                    <a:gd name="connsiteX43" fmla="*/ 3636211 w 3703053"/>
                    <a:gd name="connsiteY43" fmla="*/ 2085474 h 2870069"/>
                    <a:gd name="connsiteX44" fmla="*/ 3689684 w 3703053"/>
                    <a:gd name="connsiteY44" fmla="*/ 2272632 h 2870069"/>
                    <a:gd name="connsiteX45" fmla="*/ 3703053 w 3703053"/>
                    <a:gd name="connsiteY45" fmla="*/ 2326106 h 2870069"/>
                    <a:gd name="connsiteX46" fmla="*/ 3689684 w 3703053"/>
                    <a:gd name="connsiteY46" fmla="*/ 2673685 h 2870069"/>
                    <a:gd name="connsiteX47" fmla="*/ 3649579 w 3703053"/>
                    <a:gd name="connsiteY47" fmla="*/ 2687053 h 2870069"/>
                    <a:gd name="connsiteX48" fmla="*/ 3569369 w 3703053"/>
                    <a:gd name="connsiteY48" fmla="*/ 2700421 h 2870069"/>
                    <a:gd name="connsiteX49" fmla="*/ 3154948 w 3703053"/>
                    <a:gd name="connsiteY49" fmla="*/ 2713790 h 2870069"/>
                    <a:gd name="connsiteX50" fmla="*/ 2941053 w 3703053"/>
                    <a:gd name="connsiteY50" fmla="*/ 2727158 h 2870069"/>
                    <a:gd name="connsiteX51" fmla="*/ 2433053 w 3703053"/>
                    <a:gd name="connsiteY51" fmla="*/ 2753895 h 2870069"/>
                    <a:gd name="connsiteX52" fmla="*/ 2326105 w 3703053"/>
                    <a:gd name="connsiteY52" fmla="*/ 2780632 h 2870069"/>
                    <a:gd name="connsiteX53" fmla="*/ 2245895 w 3703053"/>
                    <a:gd name="connsiteY53" fmla="*/ 2820737 h 2870069"/>
                    <a:gd name="connsiteX54" fmla="*/ 2152316 w 3703053"/>
                    <a:gd name="connsiteY54" fmla="*/ 2834106 h 2870069"/>
                    <a:gd name="connsiteX55" fmla="*/ 1590842 w 3703053"/>
                    <a:gd name="connsiteY55" fmla="*/ 2834106 h 2870069"/>
                    <a:gd name="connsiteX56" fmla="*/ 1537369 w 3703053"/>
                    <a:gd name="connsiteY56" fmla="*/ 2820737 h 2870069"/>
                    <a:gd name="connsiteX57" fmla="*/ 1336842 w 3703053"/>
                    <a:gd name="connsiteY57" fmla="*/ 2780632 h 2870069"/>
                    <a:gd name="connsiteX58" fmla="*/ 1136316 w 3703053"/>
                    <a:gd name="connsiteY58" fmla="*/ 2753895 h 2870069"/>
                    <a:gd name="connsiteX59" fmla="*/ 160421 w 3703053"/>
                    <a:gd name="connsiteY59" fmla="*/ 2740527 h 2870069"/>
                    <a:gd name="connsiteX60" fmla="*/ 0 w 3703053"/>
                    <a:gd name="connsiteY60" fmla="*/ 2740527 h 287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03053" h="2870069">
                      <a:moveTo>
                        <a:pt x="828842" y="0"/>
                      </a:moveTo>
                      <a:lnTo>
                        <a:pt x="2767263" y="13369"/>
                      </a:lnTo>
                      <a:cubicBezTo>
                        <a:pt x="2838695" y="14256"/>
                        <a:pt x="2910075" y="19629"/>
                        <a:pt x="2981158" y="26737"/>
                      </a:cubicBezTo>
                      <a:cubicBezTo>
                        <a:pt x="2999440" y="28565"/>
                        <a:pt x="3016966" y="35058"/>
                        <a:pt x="3034632" y="40106"/>
                      </a:cubicBezTo>
                      <a:cubicBezTo>
                        <a:pt x="3072716" y="50987"/>
                        <a:pt x="3086428" y="60874"/>
                        <a:pt x="3128211" y="66843"/>
                      </a:cubicBezTo>
                      <a:cubicBezTo>
                        <a:pt x="3172544" y="73176"/>
                        <a:pt x="3217418" y="74979"/>
                        <a:pt x="3261895" y="80211"/>
                      </a:cubicBezTo>
                      <a:cubicBezTo>
                        <a:pt x="3293189" y="83893"/>
                        <a:pt x="3324281" y="89123"/>
                        <a:pt x="3355474" y="93579"/>
                      </a:cubicBezTo>
                      <a:cubicBezTo>
                        <a:pt x="3368842" y="98035"/>
                        <a:pt x="3385615" y="96984"/>
                        <a:pt x="3395579" y="106948"/>
                      </a:cubicBezTo>
                      <a:cubicBezTo>
                        <a:pt x="3418301" y="129670"/>
                        <a:pt x="3418569" y="176996"/>
                        <a:pt x="3449053" y="187158"/>
                      </a:cubicBezTo>
                      <a:lnTo>
                        <a:pt x="3489158" y="200527"/>
                      </a:lnTo>
                      <a:cubicBezTo>
                        <a:pt x="3578158" y="289527"/>
                        <a:pt x="3494267" y="193679"/>
                        <a:pt x="3542632" y="280737"/>
                      </a:cubicBezTo>
                      <a:cubicBezTo>
                        <a:pt x="3582610" y="352697"/>
                        <a:pt x="3587493" y="352336"/>
                        <a:pt x="3636211" y="401053"/>
                      </a:cubicBezTo>
                      <a:cubicBezTo>
                        <a:pt x="3674088" y="552561"/>
                        <a:pt x="3686621" y="558270"/>
                        <a:pt x="3649579" y="762000"/>
                      </a:cubicBezTo>
                      <a:cubicBezTo>
                        <a:pt x="3646197" y="780601"/>
                        <a:pt x="3625205" y="791619"/>
                        <a:pt x="3609474" y="802106"/>
                      </a:cubicBezTo>
                      <a:cubicBezTo>
                        <a:pt x="3597749" y="809923"/>
                        <a:pt x="3582737" y="811018"/>
                        <a:pt x="3569369" y="815474"/>
                      </a:cubicBezTo>
                      <a:cubicBezTo>
                        <a:pt x="3542519" y="833373"/>
                        <a:pt x="3506625" y="859697"/>
                        <a:pt x="3475790" y="868948"/>
                      </a:cubicBezTo>
                      <a:cubicBezTo>
                        <a:pt x="3449827" y="876737"/>
                        <a:pt x="3422316" y="877860"/>
                        <a:pt x="3395579" y="882316"/>
                      </a:cubicBezTo>
                      <a:lnTo>
                        <a:pt x="2419684" y="855579"/>
                      </a:lnTo>
                      <a:cubicBezTo>
                        <a:pt x="2401345" y="854468"/>
                        <a:pt x="2384537" y="843520"/>
                        <a:pt x="2366211" y="842211"/>
                      </a:cubicBezTo>
                      <a:cubicBezTo>
                        <a:pt x="2259443" y="834585"/>
                        <a:pt x="2152316" y="833299"/>
                        <a:pt x="2045369" y="828843"/>
                      </a:cubicBezTo>
                      <a:lnTo>
                        <a:pt x="681790" y="842211"/>
                      </a:lnTo>
                      <a:cubicBezTo>
                        <a:pt x="663420" y="842558"/>
                        <a:pt x="645982" y="850531"/>
                        <a:pt x="628316" y="855579"/>
                      </a:cubicBezTo>
                      <a:cubicBezTo>
                        <a:pt x="614767" y="859450"/>
                        <a:pt x="601579" y="864492"/>
                        <a:pt x="588211" y="868948"/>
                      </a:cubicBezTo>
                      <a:cubicBezTo>
                        <a:pt x="579299" y="882316"/>
                        <a:pt x="571760" y="896710"/>
                        <a:pt x="561474" y="909053"/>
                      </a:cubicBezTo>
                      <a:cubicBezTo>
                        <a:pt x="549371" y="923577"/>
                        <a:pt x="530749" y="932743"/>
                        <a:pt x="521369" y="949158"/>
                      </a:cubicBezTo>
                      <a:cubicBezTo>
                        <a:pt x="512253" y="965110"/>
                        <a:pt x="514451" y="985429"/>
                        <a:pt x="508000" y="1002632"/>
                      </a:cubicBezTo>
                      <a:cubicBezTo>
                        <a:pt x="501003" y="1021292"/>
                        <a:pt x="489113" y="1037789"/>
                        <a:pt x="481263" y="1056106"/>
                      </a:cubicBezTo>
                      <a:cubicBezTo>
                        <a:pt x="475712" y="1069058"/>
                        <a:pt x="472351" y="1082843"/>
                        <a:pt x="467895" y="1096211"/>
                      </a:cubicBezTo>
                      <a:cubicBezTo>
                        <a:pt x="470717" y="1161118"/>
                        <a:pt x="413214" y="1434473"/>
                        <a:pt x="561474" y="1483895"/>
                      </a:cubicBezTo>
                      <a:lnTo>
                        <a:pt x="601579" y="1497264"/>
                      </a:lnTo>
                      <a:cubicBezTo>
                        <a:pt x="619404" y="1510632"/>
                        <a:pt x="636922" y="1524419"/>
                        <a:pt x="655053" y="1537369"/>
                      </a:cubicBezTo>
                      <a:cubicBezTo>
                        <a:pt x="668127" y="1546708"/>
                        <a:pt x="679503" y="1560493"/>
                        <a:pt x="695158" y="1564106"/>
                      </a:cubicBezTo>
                      <a:cubicBezTo>
                        <a:pt x="716754" y="1569090"/>
                        <a:pt x="982489" y="1590198"/>
                        <a:pt x="989263" y="1590843"/>
                      </a:cubicBezTo>
                      <a:cubicBezTo>
                        <a:pt x="1285983" y="1619102"/>
                        <a:pt x="875691" y="1590474"/>
                        <a:pt x="1363579" y="1617579"/>
                      </a:cubicBezTo>
                      <a:lnTo>
                        <a:pt x="1590842" y="1630948"/>
                      </a:lnTo>
                      <a:cubicBezTo>
                        <a:pt x="1977521" y="1646731"/>
                        <a:pt x="2175496" y="1645424"/>
                        <a:pt x="2580105" y="1657685"/>
                      </a:cubicBezTo>
                      <a:cubicBezTo>
                        <a:pt x="2687096" y="1660927"/>
                        <a:pt x="2794000" y="1666597"/>
                        <a:pt x="2900948" y="1671053"/>
                      </a:cubicBezTo>
                      <a:cubicBezTo>
                        <a:pt x="2945509" y="1675509"/>
                        <a:pt x="2990194" y="1678866"/>
                        <a:pt x="3034632" y="1684421"/>
                      </a:cubicBezTo>
                      <a:cubicBezTo>
                        <a:pt x="3061528" y="1687783"/>
                        <a:pt x="3088263" y="1692474"/>
                        <a:pt x="3114842" y="1697790"/>
                      </a:cubicBezTo>
                      <a:cubicBezTo>
                        <a:pt x="3203524" y="1715526"/>
                        <a:pt x="3134020" y="1708967"/>
                        <a:pt x="3235158" y="1724527"/>
                      </a:cubicBezTo>
                      <a:cubicBezTo>
                        <a:pt x="3270667" y="1729990"/>
                        <a:pt x="3306456" y="1733439"/>
                        <a:pt x="3342105" y="1737895"/>
                      </a:cubicBezTo>
                      <a:cubicBezTo>
                        <a:pt x="3355474" y="1742351"/>
                        <a:pt x="3369892" y="1744420"/>
                        <a:pt x="3382211" y="1751264"/>
                      </a:cubicBezTo>
                      <a:cubicBezTo>
                        <a:pt x="3473039" y="1801724"/>
                        <a:pt x="3479834" y="1817487"/>
                        <a:pt x="3542632" y="1911685"/>
                      </a:cubicBezTo>
                      <a:cubicBezTo>
                        <a:pt x="3602817" y="2001963"/>
                        <a:pt x="3596239" y="1981549"/>
                        <a:pt x="3636211" y="2085474"/>
                      </a:cubicBezTo>
                      <a:cubicBezTo>
                        <a:pt x="3663610" y="2156711"/>
                        <a:pt x="3670400" y="2195495"/>
                        <a:pt x="3689684" y="2272632"/>
                      </a:cubicBezTo>
                      <a:lnTo>
                        <a:pt x="3703053" y="2326106"/>
                      </a:lnTo>
                      <a:cubicBezTo>
                        <a:pt x="3698597" y="2441966"/>
                        <a:pt x="3706676" y="2558991"/>
                        <a:pt x="3689684" y="2673685"/>
                      </a:cubicBezTo>
                      <a:cubicBezTo>
                        <a:pt x="3687619" y="2687624"/>
                        <a:pt x="3663335" y="2683996"/>
                        <a:pt x="3649579" y="2687053"/>
                      </a:cubicBezTo>
                      <a:cubicBezTo>
                        <a:pt x="3623119" y="2692933"/>
                        <a:pt x="3596435" y="2698958"/>
                        <a:pt x="3569369" y="2700421"/>
                      </a:cubicBezTo>
                      <a:cubicBezTo>
                        <a:pt x="3431358" y="2707881"/>
                        <a:pt x="3293035" y="2707914"/>
                        <a:pt x="3154948" y="2713790"/>
                      </a:cubicBezTo>
                      <a:cubicBezTo>
                        <a:pt x="3083575" y="2716827"/>
                        <a:pt x="3012351" y="2722702"/>
                        <a:pt x="2941053" y="2727158"/>
                      </a:cubicBezTo>
                      <a:cubicBezTo>
                        <a:pt x="2660199" y="2762266"/>
                        <a:pt x="3023330" y="2720165"/>
                        <a:pt x="2433053" y="2753895"/>
                      </a:cubicBezTo>
                      <a:cubicBezTo>
                        <a:pt x="2410674" y="2755174"/>
                        <a:pt x="2351622" y="2769291"/>
                        <a:pt x="2326105" y="2780632"/>
                      </a:cubicBezTo>
                      <a:cubicBezTo>
                        <a:pt x="2298789" y="2792772"/>
                        <a:pt x="2274466" y="2811946"/>
                        <a:pt x="2245895" y="2820737"/>
                      </a:cubicBezTo>
                      <a:cubicBezTo>
                        <a:pt x="2215779" y="2830004"/>
                        <a:pt x="2183509" y="2829650"/>
                        <a:pt x="2152316" y="2834106"/>
                      </a:cubicBezTo>
                      <a:cubicBezTo>
                        <a:pt x="1949670" y="2901653"/>
                        <a:pt x="2096875" y="2857643"/>
                        <a:pt x="1590842" y="2834106"/>
                      </a:cubicBezTo>
                      <a:cubicBezTo>
                        <a:pt x="1572489" y="2833252"/>
                        <a:pt x="1555271" y="2824868"/>
                        <a:pt x="1537369" y="2820737"/>
                      </a:cubicBezTo>
                      <a:cubicBezTo>
                        <a:pt x="1410169" y="2791382"/>
                        <a:pt x="1444662" y="2798601"/>
                        <a:pt x="1336842" y="2780632"/>
                      </a:cubicBezTo>
                      <a:cubicBezTo>
                        <a:pt x="1254676" y="2753244"/>
                        <a:pt x="1277099" y="2757208"/>
                        <a:pt x="1136316" y="2753895"/>
                      </a:cubicBezTo>
                      <a:lnTo>
                        <a:pt x="160421" y="2740527"/>
                      </a:lnTo>
                      <a:cubicBezTo>
                        <a:pt x="16822" y="2726166"/>
                        <a:pt x="66792" y="2707130"/>
                        <a:pt x="0" y="2740527"/>
                      </a:cubicBezTo>
                    </a:path>
                  </a:pathLst>
                </a:custGeom>
                <a:ln w="38100">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5" name="Group 94"/>
              <p:cNvGrpSpPr/>
              <p:nvPr/>
            </p:nvGrpSpPr>
            <p:grpSpPr>
              <a:xfrm>
                <a:off x="3547498" y="3373877"/>
                <a:ext cx="463550" cy="492410"/>
                <a:chOff x="2494078" y="3396827"/>
                <a:chExt cx="607082" cy="812376"/>
              </a:xfrm>
            </p:grpSpPr>
            <p:sp>
              <p:nvSpPr>
                <p:cNvPr id="108" name="Oval 10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9" name="Group 108"/>
                <p:cNvGrpSpPr/>
                <p:nvPr/>
              </p:nvGrpSpPr>
              <p:grpSpPr>
                <a:xfrm>
                  <a:off x="2517959" y="3637740"/>
                  <a:ext cx="206211" cy="332606"/>
                  <a:chOff x="5113641" y="2097861"/>
                  <a:chExt cx="317500" cy="412750"/>
                </a:xfrm>
              </p:grpSpPr>
              <p:sp>
                <p:nvSpPr>
                  <p:cNvPr id="111" name="Rectangle 11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0" name="Straight Connector 10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311241" y="5464544"/>
                <a:ext cx="629240" cy="699380"/>
                <a:chOff x="2494078" y="3396827"/>
                <a:chExt cx="607082" cy="812376"/>
              </a:xfrm>
            </p:grpSpPr>
            <p:sp>
              <p:nvSpPr>
                <p:cNvPr id="103" name="Oval 10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4" name="Group 103"/>
                <p:cNvGrpSpPr/>
                <p:nvPr/>
              </p:nvGrpSpPr>
              <p:grpSpPr>
                <a:xfrm>
                  <a:off x="2517959" y="3637740"/>
                  <a:ext cx="206211" cy="332606"/>
                  <a:chOff x="5113641" y="2097861"/>
                  <a:chExt cx="317500" cy="412750"/>
                </a:xfrm>
              </p:grpSpPr>
              <p:sp>
                <p:nvSpPr>
                  <p:cNvPr id="106" name="Rectangle 10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ectangle 10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05" name="Straight Connector 10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319179" y="3658883"/>
                <a:ext cx="629240" cy="699380"/>
                <a:chOff x="2494078" y="3396827"/>
                <a:chExt cx="607082" cy="812376"/>
              </a:xfrm>
            </p:grpSpPr>
            <p:sp>
              <p:nvSpPr>
                <p:cNvPr id="98" name="Oval 9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9" name="Group 98"/>
                <p:cNvGrpSpPr/>
                <p:nvPr/>
              </p:nvGrpSpPr>
              <p:grpSpPr>
                <a:xfrm>
                  <a:off x="2517959" y="3637740"/>
                  <a:ext cx="206211" cy="332606"/>
                  <a:chOff x="5113641" y="2097861"/>
                  <a:chExt cx="317500" cy="412750"/>
                </a:xfrm>
              </p:grpSpPr>
              <p:sp>
                <p:nvSpPr>
                  <p:cNvPr id="101" name="Rectangle 10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00" name="Straight Connector 9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669259748"/>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22"/>
            <a:ext cx="8229600" cy="1247517"/>
          </a:xfrm>
        </p:spPr>
        <p:txBody>
          <a:bodyPr>
            <a:normAutofit/>
          </a:bodyPr>
          <a:lstStyle/>
          <a:p>
            <a:r>
              <a:rPr lang="en-US" sz="3600" dirty="0" smtClean="0"/>
              <a:t>Moving the </a:t>
            </a:r>
            <a:r>
              <a:rPr lang="en-US" sz="3600" i="1" dirty="0" smtClean="0"/>
              <a:t>Create </a:t>
            </a:r>
            <a:r>
              <a:rPr lang="en-US" sz="3600" dirty="0" smtClean="0"/>
              <a:t>with</a:t>
            </a:r>
            <a:br>
              <a:rPr lang="en-US" sz="3600" dirty="0" smtClean="0"/>
            </a:br>
            <a:r>
              <a:rPr lang="en-US" sz="3600" dirty="0" smtClean="0"/>
              <a:t> </a:t>
            </a:r>
            <a:r>
              <a:rPr lang="en-US" sz="2200" dirty="0" err="1"/>
              <a:t>create_drive_straight</a:t>
            </a:r>
            <a:r>
              <a:rPr lang="en-US" sz="2200" dirty="0" smtClean="0"/>
              <a:t>(); </a:t>
            </a:r>
            <a:r>
              <a:rPr lang="en-US" sz="2200" dirty="0"/>
              <a:t>AND </a:t>
            </a:r>
            <a:r>
              <a:rPr lang="en-US" sz="2200" dirty="0" err="1"/>
              <a:t>create_spin_block</a:t>
            </a:r>
            <a:r>
              <a:rPr lang="en-US" sz="2200" dirty="0" smtClean="0"/>
              <a:t>()</a:t>
            </a:r>
            <a:r>
              <a:rPr lang="en-US" sz="2200" dirty="0"/>
              <a:t>;</a:t>
            </a:r>
          </a:p>
        </p:txBody>
      </p:sp>
      <p:sp>
        <p:nvSpPr>
          <p:cNvPr id="4" name="Rectangle 3"/>
          <p:cNvSpPr/>
          <p:nvPr/>
        </p:nvSpPr>
        <p:spPr>
          <a:xfrm>
            <a:off x="396969" y="1484348"/>
            <a:ext cx="8549114" cy="3139321"/>
          </a:xfrm>
          <a:prstGeom prst="rect">
            <a:avLst/>
          </a:prstGeom>
        </p:spPr>
        <p:txBody>
          <a:bodyPr wrap="square">
            <a:spAutoFit/>
          </a:bodyPr>
          <a:lstStyle/>
          <a:p>
            <a:pPr lvl="0"/>
            <a:endParaRPr lang="en-US" b="1" dirty="0" smtClean="0"/>
          </a:p>
          <a:p>
            <a:pPr lvl="0"/>
            <a:r>
              <a:rPr lang="en-US" b="1" dirty="0" smtClean="0"/>
              <a:t>Goals</a:t>
            </a:r>
          </a:p>
          <a:p>
            <a:pPr marL="285750" lvl="0" indent="-285750">
              <a:buFont typeface="Arial"/>
              <a:buChar char="•"/>
            </a:pPr>
            <a:r>
              <a:rPr lang="en-US" dirty="0" smtClean="0"/>
              <a:t>To reinforce the concept of a function</a:t>
            </a:r>
          </a:p>
          <a:p>
            <a:pPr marL="285750" lvl="0" indent="-285750">
              <a:buFont typeface="Arial"/>
              <a:buChar char="•"/>
            </a:pPr>
            <a:r>
              <a:rPr lang="en-US" dirty="0" smtClean="0"/>
              <a:t>To learn and use the functions for connecting to and moving the Create</a:t>
            </a:r>
            <a:endParaRPr lang="en-US" dirty="0"/>
          </a:p>
          <a:p>
            <a:pPr lvl="0"/>
            <a:r>
              <a:rPr lang="en-US" b="1" dirty="0" smtClean="0"/>
              <a:t>Preparation</a:t>
            </a:r>
          </a:p>
          <a:p>
            <a:pPr marL="285750" lvl="0" indent="-285750">
              <a:buFont typeface="Arial"/>
              <a:buChar char="•"/>
            </a:pPr>
            <a:r>
              <a:rPr lang="en-US" dirty="0" smtClean="0"/>
              <a:t>You will need a charged Create and Link + the serial cable to connect them</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lvl="0"/>
            <a:r>
              <a:rPr lang="en-US" b="1" dirty="0" smtClean="0"/>
              <a:t>Activity</a:t>
            </a:r>
          </a:p>
          <a:p>
            <a:pPr lvl="0"/>
            <a:r>
              <a:rPr lang="en-US" dirty="0" smtClean="0"/>
              <a:t>Follow the slides to make the robot move</a:t>
            </a:r>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050207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3</a:t>
            </a:r>
            <a:br>
              <a:rPr lang="en-US" dirty="0" smtClean="0"/>
            </a:br>
            <a:r>
              <a:rPr lang="en-US" sz="3600" dirty="0" smtClean="0"/>
              <a:t>Lets make a robot move!</a:t>
            </a:r>
            <a:endParaRPr lang="en-US" sz="3600" dirty="0"/>
          </a:p>
        </p:txBody>
      </p:sp>
      <p:sp>
        <p:nvSpPr>
          <p:cNvPr id="3" name="Content Placeholder 2"/>
          <p:cNvSpPr>
            <a:spLocks noGrp="1"/>
          </p:cNvSpPr>
          <p:nvPr>
            <p:ph idx="1"/>
          </p:nvPr>
        </p:nvSpPr>
        <p:spPr>
          <a:xfrm>
            <a:off x="457200" y="1600200"/>
            <a:ext cx="8229600" cy="2384425"/>
          </a:xfrm>
        </p:spPr>
        <p:txBody>
          <a:bodyPr>
            <a:normAutofit/>
          </a:bodyPr>
          <a:lstStyle/>
          <a:p>
            <a:pPr marL="0" indent="0">
              <a:buNone/>
            </a:pPr>
            <a:r>
              <a:rPr lang="en-US" sz="2400" dirty="0" smtClean="0"/>
              <a:t>Use the Create with a Link controller in the cargo bay connected with a serial cable</a:t>
            </a:r>
            <a:endParaRPr lang="en-US" sz="2400" b="1" dirty="0"/>
          </a:p>
        </p:txBody>
      </p:sp>
      <p:pic>
        <p:nvPicPr>
          <p:cNvPr id="6" name="Picture 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 name="Picture 2" descr="G:\LinkInCreateBay.jpg"/>
          <p:cNvPicPr>
            <a:picLocks noChangeAspect="1" noChangeArrowheads="1"/>
          </p:cNvPicPr>
          <p:nvPr/>
        </p:nvPicPr>
        <p:blipFill>
          <a:blip r:embed="rId3" cstate="print"/>
          <a:srcRect/>
          <a:stretch>
            <a:fillRect/>
          </a:stretch>
        </p:blipFill>
        <p:spPr bwMode="auto">
          <a:xfrm>
            <a:off x="3111137" y="2423160"/>
            <a:ext cx="3167743" cy="2529376"/>
          </a:xfrm>
          <a:prstGeom prst="rect">
            <a:avLst/>
          </a:prstGeom>
          <a:noFill/>
        </p:spPr>
      </p:pic>
    </p:spTree>
    <p:extLst>
      <p:ext uri="{BB962C8B-B14F-4D97-AF65-F5344CB8AC3E}">
        <p14:creationId xmlns:p14="http://schemas.microsoft.com/office/powerpoint/2010/main" val="17785579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 Demobot-0468.bmp"/>
          <p:cNvPicPr>
            <a:picLocks noChangeAspect="1"/>
          </p:cNvPicPr>
          <p:nvPr/>
        </p:nvPicPr>
        <p:blipFill rotWithShape="1">
          <a:blip r:embed="rId2" cstate="print">
            <a:extLst>
              <a:ext uri="{28A0092B-C50C-407E-A947-70E740481C1C}">
                <a14:useLocalDpi xmlns:a14="http://schemas.microsoft.com/office/drawing/2010/main"/>
              </a:ext>
            </a:extLst>
          </a:blip>
          <a:srcRect t="-1" b="-8237"/>
          <a:stretch/>
        </p:blipFill>
        <p:spPr>
          <a:xfrm>
            <a:off x="2403552" y="0"/>
            <a:ext cx="4833274" cy="4066903"/>
          </a:xfrm>
          <a:prstGeom prst="rect">
            <a:avLst/>
          </a:prstGeom>
        </p:spPr>
      </p:pic>
      <p:sp>
        <p:nvSpPr>
          <p:cNvPr id="3" name="Rounded Rectangle 2"/>
          <p:cNvSpPr/>
          <p:nvPr/>
        </p:nvSpPr>
        <p:spPr>
          <a:xfrm>
            <a:off x="174171" y="4214950"/>
            <a:ext cx="8813075" cy="1512594"/>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This is to show position only, it will be attached with bolts and nuts in the next slide. NOTICE the alignment on the chassis and the holes in the angle bracket that will be used. IT WILL NOT be straight when properly aligned, but this is okay.</a:t>
            </a:r>
            <a:endParaRPr lang="en-US" sz="2400" dirty="0">
              <a:solidFill>
                <a:schemeClr val="tx1"/>
              </a:solidFill>
            </a:endParaRPr>
          </a:p>
        </p:txBody>
      </p:sp>
      <p:sp>
        <p:nvSpPr>
          <p:cNvPr id="7" name="Right Arrow 6"/>
          <p:cNvSpPr/>
          <p:nvPr/>
        </p:nvSpPr>
        <p:spPr>
          <a:xfrm rot="2496024" flipV="1">
            <a:off x="2171684" y="1134990"/>
            <a:ext cx="1298167" cy="16012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20741820" flipV="1">
            <a:off x="1909000" y="2087605"/>
            <a:ext cx="1298167" cy="16012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998625"/>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45679883"/>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9" y="3687842"/>
            <a:ext cx="3716124" cy="2350868"/>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468949" cy="2079625"/>
            <a:chOff x="676916" y="2568614"/>
            <a:chExt cx="5142593"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1933308" cy="712812"/>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1602148548"/>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3460104415"/>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412608975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0022" y="1610425"/>
            <a:ext cx="6989508" cy="4378917"/>
          </a:xfrm>
          <a:prstGeom prst="rect">
            <a:avLst/>
          </a:prstGeom>
        </p:spPr>
      </p:pic>
      <p:sp>
        <p:nvSpPr>
          <p:cNvPr id="2" name="Rounded Rectangle 1"/>
          <p:cNvSpPr/>
          <p:nvPr/>
        </p:nvSpPr>
        <p:spPr>
          <a:xfrm>
            <a:off x="5423647" y="3929529"/>
            <a:ext cx="2315882" cy="1688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will use this template and remove what we don’t need and add whatever functions we need</a:t>
            </a:r>
            <a:endParaRPr lang="en-US" dirty="0">
              <a:solidFill>
                <a:schemeClr val="tx1"/>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093800618"/>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17295" y="745088"/>
            <a:ext cx="4844662" cy="2019464"/>
            <a:chOff x="156511" y="2438400"/>
            <a:chExt cx="2662889" cy="1322457"/>
          </a:xfrm>
        </p:grpSpPr>
        <p:pic>
          <p:nvPicPr>
            <p:cNvPr id="6" name="Picture 5" descr="LinkBack.jpg"/>
            <p:cNvPicPr>
              <a:picLocks noChangeAspect="1"/>
            </p:cNvPicPr>
            <p:nvPr/>
          </p:nvPicPr>
          <p:blipFill>
            <a:blip r:embed="rId3" cstate="print"/>
            <a:stretch>
              <a:fillRect/>
            </a:stretch>
          </p:blipFill>
          <p:spPr>
            <a:xfrm>
              <a:off x="156511" y="2438400"/>
              <a:ext cx="2662889" cy="1219200"/>
            </a:xfrm>
            <a:prstGeom prst="rect">
              <a:avLst/>
            </a:prstGeom>
            <a:ln w="53975">
              <a:solidFill>
                <a:schemeClr val="tx1"/>
              </a:solidFill>
            </a:ln>
          </p:spPr>
        </p:pic>
        <p:cxnSp>
          <p:nvCxnSpPr>
            <p:cNvPr id="41" name="Straight Arrow Connector 40"/>
            <p:cNvCxnSpPr/>
            <p:nvPr/>
          </p:nvCxnSpPr>
          <p:spPr bwMode="auto">
            <a:xfrm flipV="1">
              <a:off x="423303" y="2910374"/>
              <a:ext cx="92597" cy="85048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grpSp>
      <p:cxnSp>
        <p:nvCxnSpPr>
          <p:cNvPr id="4" name="Straight Connector 3"/>
          <p:cNvCxnSpPr/>
          <p:nvPr/>
        </p:nvCxnSpPr>
        <p:spPr>
          <a:xfrm>
            <a:off x="1057720" y="1281134"/>
            <a:ext cx="0" cy="207160"/>
          </a:xfrm>
          <a:prstGeom prst="line">
            <a:avLst/>
          </a:prstGeom>
          <a:ln w="38100">
            <a:solidFill>
              <a:srgbClr val="FF0000">
                <a:alpha val="61000"/>
              </a:srgb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23" y="2663410"/>
            <a:ext cx="4978698" cy="1477328"/>
          </a:xfrm>
          <a:prstGeom prst="rect">
            <a:avLst/>
          </a:prstGeom>
          <a:noFill/>
        </p:spPr>
        <p:txBody>
          <a:bodyPr wrap="square" rtlCol="0">
            <a:spAutoFit/>
          </a:bodyPr>
          <a:lstStyle/>
          <a:p>
            <a:r>
              <a:rPr lang="en-US" dirty="0" smtClean="0"/>
              <a:t>We use the serial cable to plug into the LINK TTL Serial plug</a:t>
            </a:r>
          </a:p>
          <a:p>
            <a:endParaRPr lang="en-US" dirty="0" smtClean="0"/>
          </a:p>
          <a:p>
            <a:r>
              <a:rPr lang="en-US" dirty="0" smtClean="0"/>
              <a:t>NOTICE the red mark on the plug (left side) this corresponds to the red wire in the serial cable</a:t>
            </a:r>
            <a:endParaRPr lang="en-US" dirty="0"/>
          </a:p>
        </p:txBody>
      </p:sp>
      <p:pic>
        <p:nvPicPr>
          <p:cNvPr id="44" name="Picture 4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7" name="Group 16"/>
          <p:cNvGrpSpPr/>
          <p:nvPr/>
        </p:nvGrpSpPr>
        <p:grpSpPr>
          <a:xfrm>
            <a:off x="5718097" y="3526172"/>
            <a:ext cx="3124331" cy="2057473"/>
            <a:chOff x="2787171" y="4731005"/>
            <a:chExt cx="3124331" cy="2057473"/>
          </a:xfrm>
        </p:grpSpPr>
        <p:pic>
          <p:nvPicPr>
            <p:cNvPr id="13" name="Picture 12" descr="IMG_4800.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6200000">
              <a:off x="3358655" y="4235631"/>
              <a:ext cx="1981363" cy="3124331"/>
            </a:xfrm>
            <a:prstGeom prst="rect">
              <a:avLst/>
            </a:prstGeom>
          </p:spPr>
        </p:pic>
        <p:sp>
          <p:nvSpPr>
            <p:cNvPr id="15" name="TextBox 14"/>
            <p:cNvSpPr txBox="1"/>
            <p:nvPr/>
          </p:nvSpPr>
          <p:spPr>
            <a:xfrm>
              <a:off x="3483964" y="4731005"/>
              <a:ext cx="516975" cy="584776"/>
            </a:xfrm>
            <a:prstGeom prst="rect">
              <a:avLst/>
            </a:prstGeom>
            <a:noFill/>
          </p:spPr>
          <p:txBody>
            <a:bodyPr wrap="square" rtlCol="0">
              <a:spAutoFit/>
            </a:bodyPr>
            <a:lstStyle/>
            <a:p>
              <a:r>
                <a:rPr lang="en-US" sz="3200" dirty="0">
                  <a:solidFill>
                    <a:srgbClr val="FF0000"/>
                  </a:solidFill>
                </a:rPr>
                <a:t>3</a:t>
              </a:r>
            </a:p>
          </p:txBody>
        </p:sp>
      </p:grpSp>
      <p:sp>
        <p:nvSpPr>
          <p:cNvPr id="55" name="TextBox 54"/>
          <p:cNvSpPr txBox="1"/>
          <p:nvPr/>
        </p:nvSpPr>
        <p:spPr>
          <a:xfrm>
            <a:off x="1613762" y="160312"/>
            <a:ext cx="516975" cy="584776"/>
          </a:xfrm>
          <a:prstGeom prst="rect">
            <a:avLst/>
          </a:prstGeom>
          <a:noFill/>
        </p:spPr>
        <p:txBody>
          <a:bodyPr wrap="square" rtlCol="0">
            <a:spAutoFit/>
          </a:bodyPr>
          <a:lstStyle/>
          <a:p>
            <a:r>
              <a:rPr lang="en-US" sz="3200" dirty="0" smtClean="0">
                <a:solidFill>
                  <a:srgbClr val="FF0000"/>
                </a:solidFill>
              </a:rPr>
              <a:t>1</a:t>
            </a:r>
            <a:endParaRPr lang="en-US" sz="3200" dirty="0">
              <a:solidFill>
                <a:srgbClr val="FF0000"/>
              </a:solidFill>
            </a:endParaRPr>
          </a:p>
        </p:txBody>
      </p:sp>
      <p:grpSp>
        <p:nvGrpSpPr>
          <p:cNvPr id="16" name="Group 15"/>
          <p:cNvGrpSpPr/>
          <p:nvPr/>
        </p:nvGrpSpPr>
        <p:grpSpPr>
          <a:xfrm>
            <a:off x="6200290" y="420683"/>
            <a:ext cx="2674787" cy="2900273"/>
            <a:chOff x="6181228" y="1465818"/>
            <a:chExt cx="2674787" cy="2900273"/>
          </a:xfrm>
        </p:grpSpPr>
        <p:pic>
          <p:nvPicPr>
            <p:cNvPr id="12" name="Picture 11" descr="IMG_4799.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a:off x="6171094" y="1681169"/>
              <a:ext cx="2695056" cy="2674787"/>
            </a:xfrm>
            <a:prstGeom prst="rect">
              <a:avLst/>
            </a:prstGeom>
          </p:spPr>
        </p:pic>
        <p:sp>
          <p:nvSpPr>
            <p:cNvPr id="56" name="TextBox 55"/>
            <p:cNvSpPr txBox="1"/>
            <p:nvPr/>
          </p:nvSpPr>
          <p:spPr>
            <a:xfrm>
              <a:off x="6665844" y="1465818"/>
              <a:ext cx="516975" cy="584776"/>
            </a:xfrm>
            <a:prstGeom prst="rect">
              <a:avLst/>
            </a:prstGeom>
            <a:noFill/>
          </p:spPr>
          <p:txBody>
            <a:bodyPr wrap="square" rtlCol="0">
              <a:spAutoFit/>
            </a:bodyPr>
            <a:lstStyle/>
            <a:p>
              <a:r>
                <a:rPr lang="en-US" sz="3200" dirty="0">
                  <a:solidFill>
                    <a:srgbClr val="FF0000"/>
                  </a:solidFill>
                </a:rPr>
                <a:t>2</a:t>
              </a:r>
            </a:p>
          </p:txBody>
        </p:sp>
      </p:grpSp>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LINK</a:t>
            </a:r>
            <a:endParaRPr lang="en-US" sz="3200" dirty="0"/>
          </a:p>
        </p:txBody>
      </p:sp>
      <p:grpSp>
        <p:nvGrpSpPr>
          <p:cNvPr id="18" name="Group 17"/>
          <p:cNvGrpSpPr/>
          <p:nvPr/>
        </p:nvGrpSpPr>
        <p:grpSpPr>
          <a:xfrm>
            <a:off x="213523" y="4118255"/>
            <a:ext cx="5394750" cy="1882491"/>
            <a:chOff x="213523" y="4118255"/>
            <a:chExt cx="7723523" cy="2337150"/>
          </a:xfrm>
        </p:grpSpPr>
        <p:pic>
          <p:nvPicPr>
            <p:cNvPr id="58" name="Picture 6" descr="create cable2.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2958348" y="4844015"/>
              <a:ext cx="4978698" cy="369332"/>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379395" y="5408993"/>
            <a:ext cx="4978698" cy="369332"/>
          </a:xfrm>
          <a:prstGeom prst="rect">
            <a:avLst/>
          </a:prstGeom>
          <a:noFill/>
        </p:spPr>
        <p:txBody>
          <a:bodyPr wrap="square" rtlCol="0">
            <a:spAutoFit/>
          </a:bodyPr>
          <a:lstStyle/>
          <a:p>
            <a:r>
              <a:rPr lang="en-US" dirty="0" smtClean="0"/>
              <a:t>Power connector</a:t>
            </a:r>
            <a:endParaRPr lang="en-US" dirty="0"/>
          </a:p>
        </p:txBody>
      </p:sp>
      <p:cxnSp>
        <p:nvCxnSpPr>
          <p:cNvPr id="69" name="Straight Arrow Connector 68"/>
          <p:cNvCxnSpPr/>
          <p:nvPr/>
        </p:nvCxnSpPr>
        <p:spPr bwMode="auto">
          <a:xfrm flipV="1">
            <a:off x="4708970" y="1488295"/>
            <a:ext cx="1820652" cy="221397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cxnSp>
        <p:nvCxnSpPr>
          <p:cNvPr id="71" name="Straight Arrow Connector 70"/>
          <p:cNvCxnSpPr/>
          <p:nvPr/>
        </p:nvCxnSpPr>
        <p:spPr bwMode="auto">
          <a:xfrm flipV="1">
            <a:off x="4708970" y="2606875"/>
            <a:ext cx="1899325" cy="109539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72" name="TextBox 71"/>
          <p:cNvSpPr txBox="1"/>
          <p:nvPr/>
        </p:nvSpPr>
        <p:spPr>
          <a:xfrm>
            <a:off x="5684381" y="5540645"/>
            <a:ext cx="4978698" cy="369332"/>
          </a:xfrm>
          <a:prstGeom prst="rect">
            <a:avLst/>
          </a:prstGeom>
          <a:noFill/>
        </p:spPr>
        <p:txBody>
          <a:bodyPr wrap="square" rtlCol="0">
            <a:spAutoFit/>
          </a:bodyPr>
          <a:lstStyle/>
          <a:p>
            <a:r>
              <a:rPr lang="en-US" dirty="0" smtClean="0"/>
              <a:t>Correctly plugged in</a:t>
            </a:r>
            <a:endParaRPr lang="en-US" dirty="0"/>
          </a:p>
        </p:txBody>
      </p:sp>
    </p:spTree>
    <p:extLst>
      <p:ext uri="{BB962C8B-B14F-4D97-AF65-F5344CB8AC3E}">
        <p14:creationId xmlns:p14="http://schemas.microsoft.com/office/powerpoint/2010/main" val="668128166"/>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7930" y="988945"/>
            <a:ext cx="4978698" cy="369332"/>
          </a:xfrm>
          <a:prstGeom prst="rect">
            <a:avLst/>
          </a:prstGeom>
          <a:noFill/>
        </p:spPr>
        <p:txBody>
          <a:bodyPr wrap="square" rtlCol="0">
            <a:spAutoFit/>
          </a:bodyPr>
          <a:lstStyle/>
          <a:p>
            <a:r>
              <a:rPr lang="en-US" dirty="0" smtClean="0"/>
              <a:t>We use the Create connector (round) end</a:t>
            </a:r>
          </a:p>
        </p:txBody>
      </p:sp>
      <p:pic>
        <p:nvPicPr>
          <p:cNvPr id="44" name="Picture 43"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658717" cy="1671034"/>
          </a:xfrm>
          <a:prstGeom prst="rect">
            <a:avLst/>
          </a:prstGeom>
        </p:spPr>
      </p:pic>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a:t>
            </a:r>
            <a:r>
              <a:rPr lang="en-US" sz="3200" i="1" dirty="0" smtClean="0"/>
              <a:t>Create</a:t>
            </a:r>
            <a:endParaRPr lang="en-US" sz="3200" i="1" dirty="0"/>
          </a:p>
        </p:txBody>
      </p:sp>
      <p:grpSp>
        <p:nvGrpSpPr>
          <p:cNvPr id="2" name="Group 1"/>
          <p:cNvGrpSpPr/>
          <p:nvPr/>
        </p:nvGrpSpPr>
        <p:grpSpPr>
          <a:xfrm>
            <a:off x="483795" y="1488295"/>
            <a:ext cx="5023116" cy="1928062"/>
            <a:chOff x="483794" y="1488295"/>
            <a:chExt cx="7136643" cy="2337150"/>
          </a:xfrm>
        </p:grpSpPr>
        <p:grpSp>
          <p:nvGrpSpPr>
            <p:cNvPr id="18" name="Group 17"/>
            <p:cNvGrpSpPr/>
            <p:nvPr/>
          </p:nvGrpSpPr>
          <p:grpSpPr>
            <a:xfrm>
              <a:off x="483794" y="1488295"/>
              <a:ext cx="6911683" cy="2337150"/>
              <a:chOff x="213523" y="4118255"/>
              <a:chExt cx="7970293" cy="2337150"/>
            </a:xfrm>
          </p:grpSpPr>
          <p:pic>
            <p:nvPicPr>
              <p:cNvPr id="58" name="Picture 6" descr="create cable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3205118" y="4706187"/>
                <a:ext cx="4978698" cy="369332"/>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641739" y="3094030"/>
              <a:ext cx="4978698" cy="369332"/>
            </a:xfrm>
            <a:prstGeom prst="rect">
              <a:avLst/>
            </a:prstGeom>
            <a:noFill/>
          </p:spPr>
          <p:txBody>
            <a:bodyPr wrap="square" rtlCol="0">
              <a:spAutoFit/>
            </a:bodyPr>
            <a:lstStyle/>
            <a:p>
              <a:r>
                <a:rPr lang="en-US" dirty="0" smtClean="0"/>
                <a:t>Power connector</a:t>
              </a:r>
              <a:endParaRPr lang="en-US" dirty="0"/>
            </a:p>
          </p:txBody>
        </p:sp>
      </p:grpSp>
      <p:sp>
        <p:nvSpPr>
          <p:cNvPr id="72" name="TextBox 71"/>
          <p:cNvSpPr txBox="1"/>
          <p:nvPr/>
        </p:nvSpPr>
        <p:spPr>
          <a:xfrm>
            <a:off x="5348573" y="3125480"/>
            <a:ext cx="4978698" cy="646331"/>
          </a:xfrm>
          <a:prstGeom prst="rect">
            <a:avLst/>
          </a:prstGeom>
          <a:noFill/>
        </p:spPr>
        <p:txBody>
          <a:bodyPr wrap="square" rtlCol="0">
            <a:spAutoFit/>
          </a:bodyPr>
          <a:lstStyle/>
          <a:p>
            <a:r>
              <a:rPr lang="en-US" dirty="0" smtClean="0"/>
              <a:t>Receptacle may have a cover that </a:t>
            </a:r>
          </a:p>
          <a:p>
            <a:r>
              <a:rPr lang="en-US" dirty="0"/>
              <a:t>y</a:t>
            </a:r>
            <a:r>
              <a:rPr lang="en-US" dirty="0" smtClean="0"/>
              <a:t>ou can pop off to access</a:t>
            </a:r>
            <a:endParaRPr lang="en-US" dirty="0"/>
          </a:p>
        </p:txBody>
      </p:sp>
      <p:sp>
        <p:nvSpPr>
          <p:cNvPr id="3" name="Oval 2"/>
          <p:cNvSpPr/>
          <p:nvPr/>
        </p:nvSpPr>
        <p:spPr>
          <a:xfrm>
            <a:off x="506262" y="2393142"/>
            <a:ext cx="943506" cy="83965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IMG_4798.JPG"/>
          <p:cNvPicPr>
            <a:picLocks noChangeAspect="1"/>
          </p:cNvPicPr>
          <p:nvPr/>
        </p:nvPicPr>
        <p:blipFill rotWithShape="1">
          <a:blip r:embed="rId5" cstate="print">
            <a:extLst>
              <a:ext uri="{28A0092B-C50C-407E-A947-70E740481C1C}">
                <a14:useLocalDpi xmlns:a14="http://schemas.microsoft.com/office/drawing/2010/main"/>
              </a:ext>
            </a:extLst>
          </a:blip>
          <a:srcRect b="-941"/>
          <a:stretch/>
        </p:blipFill>
        <p:spPr>
          <a:xfrm>
            <a:off x="6063769" y="3961584"/>
            <a:ext cx="1276725" cy="2331151"/>
          </a:xfrm>
          <a:prstGeom prst="rect">
            <a:avLst/>
          </a:prstGeom>
        </p:spPr>
      </p:pic>
      <p:pic>
        <p:nvPicPr>
          <p:cNvPr id="9" name="Picture 8" descr="IMG_480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48573" y="841593"/>
            <a:ext cx="2562399" cy="2270079"/>
          </a:xfrm>
          <a:prstGeom prst="rect">
            <a:avLst/>
          </a:prstGeom>
        </p:spPr>
      </p:pic>
      <p:sp>
        <p:nvSpPr>
          <p:cNvPr id="29" name="Oval 28"/>
          <p:cNvSpPr/>
          <p:nvPr/>
        </p:nvSpPr>
        <p:spPr>
          <a:xfrm>
            <a:off x="7305067" y="2278002"/>
            <a:ext cx="605905" cy="560169"/>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674025" y="4012490"/>
            <a:ext cx="4498461" cy="2130615"/>
            <a:chOff x="674025" y="4012490"/>
            <a:chExt cx="4911556" cy="2326270"/>
          </a:xfrm>
        </p:grpSpPr>
        <p:pic>
          <p:nvPicPr>
            <p:cNvPr id="5" name="Picture 4" descr="IMG_4797.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74025" y="4012490"/>
              <a:ext cx="1977992" cy="2326270"/>
            </a:xfrm>
            <a:prstGeom prst="rect">
              <a:avLst/>
            </a:prstGeom>
          </p:spPr>
        </p:pic>
        <p:grpSp>
          <p:nvGrpSpPr>
            <p:cNvPr id="21" name="Group 20"/>
            <p:cNvGrpSpPr/>
            <p:nvPr/>
          </p:nvGrpSpPr>
          <p:grpSpPr>
            <a:xfrm>
              <a:off x="2734179" y="4703776"/>
              <a:ext cx="1439228" cy="1136210"/>
              <a:chOff x="2932585" y="4314228"/>
              <a:chExt cx="1877533" cy="1608207"/>
            </a:xfrm>
          </p:grpSpPr>
          <p:grpSp>
            <p:nvGrpSpPr>
              <p:cNvPr id="14" name="Group 13"/>
              <p:cNvGrpSpPr/>
              <p:nvPr/>
            </p:nvGrpSpPr>
            <p:grpSpPr>
              <a:xfrm>
                <a:off x="3404607" y="4764919"/>
                <a:ext cx="866059" cy="685519"/>
                <a:chOff x="3404607" y="4764919"/>
                <a:chExt cx="866059" cy="685519"/>
              </a:xfrm>
            </p:grpSpPr>
            <p:sp>
              <p:nvSpPr>
                <p:cNvPr id="10" name="Oval 9"/>
                <p:cNvSpPr/>
                <p:nvPr/>
              </p:nvSpPr>
              <p:spPr>
                <a:xfrm>
                  <a:off x="3416532" y="4764919"/>
                  <a:ext cx="696793" cy="685519"/>
                </a:xfrm>
                <a:prstGeom prst="ellipse">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34656" y="501605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404607" y="526466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404607" y="4798633"/>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5400000">
                  <a:off x="3649304" y="5023547"/>
                  <a:ext cx="228355"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val 18"/>
              <p:cNvSpPr/>
              <p:nvPr/>
            </p:nvSpPr>
            <p:spPr>
              <a:xfrm>
                <a:off x="3522612" y="5008255"/>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522612" y="512785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17929" y="483762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739050" y="527590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5155" y="504138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85155" y="4865598"/>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85155" y="5221432"/>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113325" y="4737494"/>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2932585" y="4314228"/>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2971926" y="5236916"/>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TextBox 48"/>
            <p:cNvSpPr txBox="1"/>
            <p:nvPr/>
          </p:nvSpPr>
          <p:spPr>
            <a:xfrm>
              <a:off x="2652017" y="4012490"/>
              <a:ext cx="2933564" cy="923330"/>
            </a:xfrm>
            <a:prstGeom prst="rect">
              <a:avLst/>
            </a:prstGeom>
            <a:noFill/>
          </p:spPr>
          <p:txBody>
            <a:bodyPr wrap="square" rtlCol="0">
              <a:spAutoFit/>
            </a:bodyPr>
            <a:lstStyle/>
            <a:p>
              <a:r>
                <a:rPr lang="en-US" dirty="0" smtClean="0"/>
                <a:t>The plug is keyed, make sure you line it up correctly before plugging it  in</a:t>
              </a:r>
              <a:endParaRPr lang="en-US" dirty="0"/>
            </a:p>
          </p:txBody>
        </p:sp>
      </p:grpSp>
      <p:cxnSp>
        <p:nvCxnSpPr>
          <p:cNvPr id="51" name="Straight Arrow Connector 50"/>
          <p:cNvCxnSpPr>
            <a:stCxn id="45" idx="5"/>
          </p:cNvCxnSpPr>
          <p:nvPr/>
        </p:nvCxnSpPr>
        <p:spPr bwMode="auto">
          <a:xfrm>
            <a:off x="3807443" y="5298150"/>
            <a:ext cx="2542362" cy="188991"/>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18146454"/>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Functions to Move and Stop</a:t>
            </a:r>
            <a:endParaRPr lang="en-US" dirty="0"/>
          </a:p>
        </p:txBody>
      </p:sp>
      <p:sp>
        <p:nvSpPr>
          <p:cNvPr id="3" name="Content Placeholder 2"/>
          <p:cNvSpPr>
            <a:spLocks noGrp="1"/>
          </p:cNvSpPr>
          <p:nvPr>
            <p:ph idx="1"/>
          </p:nvPr>
        </p:nvSpPr>
        <p:spPr>
          <a:xfrm>
            <a:off x="457200" y="1026509"/>
            <a:ext cx="8512175" cy="1289050"/>
          </a:xfrm>
        </p:spPr>
        <p:txBody>
          <a:bodyPr>
            <a:normAutofit/>
          </a:bodyPr>
          <a:lstStyle/>
          <a:p>
            <a:pPr marL="0" indent="0">
              <a:buNone/>
            </a:pPr>
            <a:r>
              <a:rPr lang="en-US" sz="2400" dirty="0" smtClean="0">
                <a:latin typeface="+mj-lt"/>
                <a:cs typeface="Courier"/>
              </a:rPr>
              <a:t>Create commands run UNTIL a different motor command is received</a:t>
            </a:r>
          </a:p>
          <a:p>
            <a:pPr marL="0" indent="0">
              <a:buNone/>
            </a:pPr>
            <a:endParaRPr lang="en-US" sz="2400" dirty="0">
              <a:latin typeface="+mj-lt"/>
              <a:cs typeface="Courier"/>
            </a:endParaRPr>
          </a:p>
        </p:txBody>
      </p:sp>
      <p:sp>
        <p:nvSpPr>
          <p:cNvPr id="5" name="Rectangle 4"/>
          <p:cNvSpPr/>
          <p:nvPr/>
        </p:nvSpPr>
        <p:spPr>
          <a:xfrm>
            <a:off x="123824" y="1883411"/>
            <a:ext cx="8845551" cy="6001643"/>
          </a:xfrm>
          <a:prstGeom prst="rect">
            <a:avLst/>
          </a:prstGeom>
        </p:spPr>
        <p:txBody>
          <a:bodyPr wrap="square">
            <a:spAutoFit/>
          </a:bodyPr>
          <a:lstStyle/>
          <a:p>
            <a:pPr marL="457200" indent="-514350"/>
            <a:r>
              <a:rPr lang="en-US" sz="2400" dirty="0" err="1"/>
              <a:t>create_drive_straight</a:t>
            </a:r>
            <a:r>
              <a:rPr lang="en-US" sz="2400" dirty="0"/>
              <a:t>(</a:t>
            </a:r>
            <a:r>
              <a:rPr lang="en-US" sz="2400" dirty="0" smtClean="0"/>
              <a:t>) </a:t>
            </a:r>
            <a:r>
              <a:rPr lang="en-US" sz="2400" b="1" dirty="0" smtClean="0">
                <a:latin typeface="Courier New" pitchFamily="49" charset="0"/>
                <a:cs typeface="Courier New" pitchFamily="49" charset="0"/>
              </a:rPr>
              <a:t>(</a:t>
            </a:r>
            <a:r>
              <a:rPr lang="en-US" sz="2400" b="1" dirty="0" smtClean="0">
                <a:solidFill>
                  <a:srgbClr val="2AB7DC"/>
                </a:solidFill>
                <a:latin typeface="Courier New" pitchFamily="49" charset="0"/>
                <a:cs typeface="Courier New" pitchFamily="49" charset="0"/>
              </a:rPr>
              <a:t>200</a:t>
            </a:r>
            <a:r>
              <a:rPr lang="en-US" sz="2400" b="1" dirty="0" smtClean="0">
                <a:latin typeface="Courier New" pitchFamily="49" charset="0"/>
                <a:cs typeface="Courier New" pitchFamily="49" charset="0"/>
              </a:rPr>
              <a:t>);</a:t>
            </a:r>
          </a:p>
          <a:p>
            <a:pPr marL="457200" indent="-514350"/>
            <a:endParaRPr lang="en-US" sz="2400" b="1" dirty="0">
              <a:solidFill>
                <a:srgbClr val="008000"/>
              </a:solidFill>
              <a:latin typeface="Courier New" pitchFamily="49" charset="0"/>
              <a:cs typeface="Courier New" pitchFamily="49" charset="0"/>
            </a:endParaRPr>
          </a:p>
          <a:p>
            <a:pPr marL="457200" indent="-514350"/>
            <a:endParaRPr lang="en-US" sz="2400" b="1" dirty="0" smtClean="0">
              <a:solidFill>
                <a:srgbClr val="008000"/>
              </a:solidFill>
              <a:latin typeface="Courier New" pitchFamily="49" charset="0"/>
              <a:cs typeface="Courier New" pitchFamily="49" charset="0"/>
            </a:endParaRPr>
          </a:p>
          <a:p>
            <a:pPr marL="457200" indent="-514350"/>
            <a:r>
              <a:rPr lang="en-US" sz="1600" b="1" dirty="0" smtClean="0">
                <a:solidFill>
                  <a:srgbClr val="008000"/>
                </a:solidFill>
                <a:cs typeface="Courier New" pitchFamily="49" charset="0"/>
              </a:rPr>
              <a:t> </a:t>
            </a:r>
            <a:endParaRPr lang="en-US" sz="2400" b="1" dirty="0" smtClean="0">
              <a:solidFill>
                <a:srgbClr val="008000"/>
              </a:solidFill>
              <a:cs typeface="Courier New" pitchFamily="49" charset="0"/>
            </a:endParaRPr>
          </a:p>
          <a:p>
            <a:pPr marL="457200" indent="-514350"/>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create_drive_straight</a:t>
            </a:r>
            <a:r>
              <a:rPr lang="en-US" b="1" dirty="0" smtClean="0">
                <a:latin typeface="Courier New" pitchFamily="49" charset="0"/>
                <a:cs typeface="Courier New" pitchFamily="49" charset="0"/>
              </a:rPr>
              <a:t> (</a:t>
            </a:r>
            <a:r>
              <a:rPr lang="en-US" b="1" dirty="0">
                <a:solidFill>
                  <a:schemeClr val="accent5">
                    <a:lumMod val="75000"/>
                  </a:schemeClr>
                </a:solidFill>
                <a:latin typeface="Courier New" pitchFamily="49" charset="0"/>
                <a:cs typeface="Courier New" pitchFamily="49" charset="0"/>
              </a:rPr>
              <a:t>2</a:t>
            </a:r>
            <a:r>
              <a:rPr lang="en-US" b="1" dirty="0" smtClean="0">
                <a:solidFill>
                  <a:schemeClr val="accent5">
                    <a:lumMod val="75000"/>
                  </a:schemeClr>
                </a:solidFill>
                <a:latin typeface="Courier New" pitchFamily="49" charset="0"/>
                <a:cs typeface="Courier New" pitchFamily="49" charset="0"/>
              </a:rPr>
              <a:t>00</a:t>
            </a:r>
            <a:r>
              <a:rPr lang="en-US" b="1" dirty="0" smtClean="0">
                <a:latin typeface="Courier New" pitchFamily="49" charset="0"/>
                <a:cs typeface="Courier New" pitchFamily="49" charset="0"/>
              </a:rPr>
              <a:t>); </a:t>
            </a:r>
            <a:r>
              <a:rPr lang="en-US" b="1" dirty="0" smtClean="0">
                <a:solidFill>
                  <a:srgbClr val="008000"/>
                </a:solidFill>
                <a:latin typeface="Courier New" pitchFamily="49" charset="0"/>
                <a:cs typeface="Courier New" pitchFamily="49" charset="0"/>
              </a:rPr>
              <a:t>//moves forward at 200mm/sec</a:t>
            </a:r>
            <a:endParaRPr lang="en-US" b="1" dirty="0" smtClean="0">
              <a:solidFill>
                <a:srgbClr val="008000"/>
              </a:solidFill>
              <a:cs typeface="Courier New" pitchFamily="49" charset="0"/>
            </a:endParaRPr>
          </a:p>
          <a:p>
            <a:pPr marL="457200" indent="-514350"/>
            <a:endParaRPr lang="en-US" sz="2000" b="1" dirty="0" smtClean="0">
              <a:solidFill>
                <a:srgbClr val="FF0000"/>
              </a:solidFill>
              <a:cs typeface="Courier New" pitchFamily="49" charset="0"/>
            </a:endParaRPr>
          </a:p>
          <a:p>
            <a:pPr marL="457200" indent="-514350"/>
            <a:r>
              <a:rPr lang="en-US" sz="2000" b="1" dirty="0" smtClean="0">
                <a:solidFill>
                  <a:srgbClr val="FF0000"/>
                </a:solidFill>
                <a:cs typeface="Courier New" pitchFamily="49" charset="0"/>
              </a:rPr>
              <a:t>*WARNING maximum speed for the Create motors is 1000mm/second = 1 meter (~3feet)/second. It will jump off a table in a second! Use something like 200 for the speed (moderate speed) until teams get the hang of this</a:t>
            </a:r>
            <a:endParaRPr lang="en-US" sz="2000" b="1" dirty="0">
              <a:solidFill>
                <a:srgbClr val="FF0000"/>
              </a:solidFill>
              <a:cs typeface="Courier New" pitchFamily="49" charset="0"/>
            </a:endParaRPr>
          </a:p>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cxnSp>
        <p:nvCxnSpPr>
          <p:cNvPr id="26" name="Straight Arrow Connector 25"/>
          <p:cNvCxnSpPr/>
          <p:nvPr/>
        </p:nvCxnSpPr>
        <p:spPr bwMode="auto">
          <a:xfrm flipV="1">
            <a:off x="3342640" y="2299608"/>
            <a:ext cx="269433" cy="30135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35" name="TextBox 34"/>
          <p:cNvSpPr txBox="1"/>
          <p:nvPr/>
        </p:nvSpPr>
        <p:spPr>
          <a:xfrm>
            <a:off x="2628182" y="2516702"/>
            <a:ext cx="4636218" cy="307777"/>
          </a:xfrm>
          <a:prstGeom prst="rect">
            <a:avLst/>
          </a:prstGeom>
          <a:noFill/>
        </p:spPr>
        <p:txBody>
          <a:bodyPr wrap="square" rtlCol="0">
            <a:spAutoFit/>
          </a:bodyPr>
          <a:lstStyle/>
          <a:p>
            <a:r>
              <a:rPr lang="en-US" sz="1400" dirty="0" smtClean="0"/>
              <a:t>Speed in  mm/second for BOTH right and left wheels</a:t>
            </a:r>
            <a:endParaRPr lang="en-US" sz="1400" dirty="0"/>
          </a:p>
        </p:txBody>
      </p:sp>
    </p:spTree>
    <p:extLst>
      <p:ext uri="{BB962C8B-B14F-4D97-AF65-F5344CB8AC3E}">
        <p14:creationId xmlns:p14="http://schemas.microsoft.com/office/powerpoint/2010/main" val="1675217289"/>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 using comments</a:t>
            </a:r>
            <a:endParaRPr lang="en-US" dirty="0"/>
          </a:p>
        </p:txBody>
      </p:sp>
      <p:sp>
        <p:nvSpPr>
          <p:cNvPr id="3" name="Content Placeholder 2"/>
          <p:cNvSpPr>
            <a:spLocks noGrp="1"/>
          </p:cNvSpPr>
          <p:nvPr>
            <p:ph idx="1"/>
          </p:nvPr>
        </p:nvSpPr>
        <p:spPr/>
        <p:txBody>
          <a:bodyPr/>
          <a:lstStyle/>
          <a:p>
            <a:pPr marL="0" indent="0">
              <a:buNone/>
            </a:pPr>
            <a:r>
              <a:rPr lang="en-US" dirty="0" smtClean="0"/>
              <a:t>You can use a flow chart and then translate that into comments.</a:t>
            </a:r>
          </a:p>
          <a:p>
            <a:pPr marL="0" indent="0">
              <a:buNone/>
            </a:pPr>
            <a:endParaRPr lang="en-US" dirty="0"/>
          </a:p>
          <a:p>
            <a:pPr marL="0" indent="0">
              <a:buNone/>
            </a:pPr>
            <a:r>
              <a:rPr lang="en-US" dirty="0" smtClean="0"/>
              <a:t>Using</a:t>
            </a:r>
            <a:r>
              <a:rPr lang="en-US" dirty="0" smtClean="0">
                <a:solidFill>
                  <a:srgbClr val="008000"/>
                </a:solidFill>
              </a:rPr>
              <a:t> //comments </a:t>
            </a:r>
            <a:r>
              <a:rPr lang="en-US" dirty="0" smtClean="0"/>
              <a:t>as pseudocode is a great way to start.</a:t>
            </a:r>
          </a:p>
          <a:p>
            <a:pPr marL="0" indent="0">
              <a:buNone/>
            </a:pPr>
            <a:endParaRPr lang="en-US" dirty="0"/>
          </a:p>
          <a:p>
            <a:pPr marL="0" indent="0">
              <a:buNone/>
            </a:pPr>
            <a:r>
              <a:rPr lang="en-US" dirty="0" smtClean="0"/>
              <a:t>If you forget which functions to use, look at your cheat sheet.</a:t>
            </a:r>
          </a:p>
          <a:p>
            <a:pPr marL="0" indent="0">
              <a:buNone/>
            </a:pP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367843233"/>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579"/>
            <a:ext cx="8229600" cy="1143000"/>
          </a:xfrm>
        </p:spPr>
        <p:txBody>
          <a:bodyPr>
            <a:normAutofit/>
          </a:bodyPr>
          <a:lstStyle/>
          <a:p>
            <a:r>
              <a:rPr lang="en-US" dirty="0" smtClean="0"/>
              <a:t>Lets make a robot move!</a:t>
            </a:r>
            <a:endParaRPr lang="en-US" dirty="0"/>
          </a:p>
        </p:txBody>
      </p:sp>
      <p:sp>
        <p:nvSpPr>
          <p:cNvPr id="3" name="Content Placeholder 2"/>
          <p:cNvSpPr>
            <a:spLocks noGrp="1"/>
          </p:cNvSpPr>
          <p:nvPr>
            <p:ph idx="1"/>
          </p:nvPr>
        </p:nvSpPr>
        <p:spPr>
          <a:xfrm>
            <a:off x="457200" y="1368251"/>
            <a:ext cx="7190208" cy="4749302"/>
          </a:xfrm>
        </p:spPr>
        <p:txBody>
          <a:bodyPr>
            <a:normAutofit/>
          </a:bodyPr>
          <a:lstStyle/>
          <a:p>
            <a:pPr marL="0" indent="0">
              <a:buNone/>
            </a:pPr>
            <a:r>
              <a:rPr lang="en-US" dirty="0" smtClean="0">
                <a:cs typeface="Times New Roman" charset="0"/>
              </a:rPr>
              <a:t>Write a program for your robot to move forward for 2 seconds</a:t>
            </a:r>
            <a:endParaRPr lang="en-US" dirty="0" smtClean="0">
              <a:latin typeface="Times New Roman" charset="0"/>
              <a:cs typeface="Times New Roman" charset="0"/>
            </a:endParaRPr>
          </a:p>
          <a:p>
            <a:pPr marL="0" indent="0">
              <a:buNone/>
            </a:pP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connect to create</a:t>
            </a:r>
          </a:p>
          <a:p>
            <a:pPr marL="0" indent="0">
              <a:buNone/>
            </a:pPr>
            <a:r>
              <a:rPr lang="en-US" sz="2600" dirty="0" smtClean="0">
                <a:solidFill>
                  <a:srgbClr val="008000"/>
                </a:solidFill>
                <a:latin typeface="Courier"/>
                <a:cs typeface="Courier"/>
              </a:rPr>
              <a:t>// 2. Drive straight at 500mm/sec</a:t>
            </a:r>
          </a:p>
          <a:p>
            <a:pPr marL="0" indent="0">
              <a:buNone/>
            </a:pPr>
            <a:r>
              <a:rPr lang="en-US" sz="2600" dirty="0" smtClean="0">
                <a:solidFill>
                  <a:srgbClr val="008000"/>
                </a:solidFill>
                <a:latin typeface="Courier"/>
                <a:cs typeface="Courier"/>
              </a:rPr>
              <a:t>// 3. Pause program for 2 seconds to give the robot time to move</a:t>
            </a:r>
          </a:p>
          <a:p>
            <a:pPr marL="0" indent="0">
              <a:buNone/>
            </a:pPr>
            <a:r>
              <a:rPr lang="en-US" sz="2600" dirty="0" smtClean="0">
                <a:solidFill>
                  <a:srgbClr val="008000"/>
                </a:solidFill>
                <a:latin typeface="Courier"/>
                <a:cs typeface="Courier"/>
              </a:rPr>
              <a:t>// 4. stop the motors/create</a:t>
            </a:r>
          </a:p>
          <a:p>
            <a:pPr marL="0" indent="0">
              <a:buNone/>
            </a:pPr>
            <a:r>
              <a:rPr lang="en-US" sz="2600" dirty="0" smtClean="0">
                <a:solidFill>
                  <a:srgbClr val="008000"/>
                </a:solidFill>
                <a:latin typeface="Courier"/>
                <a:cs typeface="Courier"/>
              </a:rPr>
              <a:t>// 5. disconnect from create</a:t>
            </a:r>
            <a:endParaRPr lang="en-US" sz="2600" dirty="0"/>
          </a:p>
        </p:txBody>
      </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3" name="Group 12"/>
          <p:cNvGrpSpPr/>
          <p:nvPr/>
        </p:nvGrpSpPr>
        <p:grpSpPr>
          <a:xfrm>
            <a:off x="7208101" y="1671034"/>
            <a:ext cx="1785354" cy="4047343"/>
            <a:chOff x="7208101" y="1880972"/>
            <a:chExt cx="1785354" cy="4047343"/>
          </a:xfrm>
        </p:grpSpPr>
        <p:grpSp>
          <p:nvGrpSpPr>
            <p:cNvPr id="16" name="Group 15"/>
            <p:cNvGrpSpPr/>
            <p:nvPr/>
          </p:nvGrpSpPr>
          <p:grpSpPr>
            <a:xfrm>
              <a:off x="7208101" y="1880972"/>
              <a:ext cx="1785354" cy="4047343"/>
              <a:chOff x="7647407" y="2034195"/>
              <a:chExt cx="1349813" cy="3051641"/>
            </a:xfrm>
          </p:grpSpPr>
          <p:sp>
            <p:nvSpPr>
              <p:cNvPr id="21" name="Oval 20"/>
              <p:cNvSpPr/>
              <p:nvPr/>
            </p:nvSpPr>
            <p:spPr>
              <a:xfrm>
                <a:off x="7953613" y="4637997"/>
                <a:ext cx="738640" cy="447839"/>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STOP</a:t>
                </a:r>
                <a:endParaRPr lang="en-US" sz="1000" dirty="0">
                  <a:solidFill>
                    <a:schemeClr val="tx1"/>
                  </a:solidFill>
                </a:endParaRPr>
              </a:p>
            </p:txBody>
          </p:sp>
          <p:sp>
            <p:nvSpPr>
              <p:cNvPr id="22" name="Oval 21"/>
              <p:cNvSpPr/>
              <p:nvPr/>
            </p:nvSpPr>
            <p:spPr>
              <a:xfrm>
                <a:off x="7953613" y="2034195"/>
                <a:ext cx="714559" cy="458026"/>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START</a:t>
                </a:r>
                <a:endParaRPr lang="en-US" sz="1000" dirty="0">
                  <a:solidFill>
                    <a:schemeClr val="tx1"/>
                  </a:solidFill>
                </a:endParaRPr>
              </a:p>
            </p:txBody>
          </p:sp>
          <p:sp>
            <p:nvSpPr>
              <p:cNvPr id="23" name="Down Arrow 22"/>
              <p:cNvSpPr/>
              <p:nvPr/>
            </p:nvSpPr>
            <p:spPr>
              <a:xfrm>
                <a:off x="8129885" y="2492221"/>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647407" y="3194322"/>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Drive Straight for 2 sec</a:t>
                </a:r>
                <a:endParaRPr lang="en-US" sz="1000" dirty="0">
                  <a:solidFill>
                    <a:srgbClr val="000000"/>
                  </a:solidFill>
                </a:endParaRPr>
              </a:p>
            </p:txBody>
          </p:sp>
          <p:sp>
            <p:nvSpPr>
              <p:cNvPr id="25" name="Down Arrow 24"/>
              <p:cNvSpPr/>
              <p:nvPr/>
            </p:nvSpPr>
            <p:spPr>
              <a:xfrm>
                <a:off x="8129885" y="346822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7692424" y="3708377"/>
                <a:ext cx="1304796" cy="27390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Turn Motors off stop create</a:t>
                </a:r>
                <a:endParaRPr lang="en-US" sz="1000" dirty="0">
                  <a:solidFill>
                    <a:srgbClr val="000000"/>
                  </a:solidFill>
                </a:endParaRPr>
              </a:p>
            </p:txBody>
          </p:sp>
          <p:sp>
            <p:nvSpPr>
              <p:cNvPr id="27" name="Down Arrow 26"/>
              <p:cNvSpPr/>
              <p:nvPr/>
            </p:nvSpPr>
            <p:spPr>
              <a:xfrm>
                <a:off x="8129885" y="4397845"/>
                <a:ext cx="400516" cy="24015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Rounded Rectangle 16"/>
            <p:cNvSpPr/>
            <p:nvPr/>
          </p:nvSpPr>
          <p:spPr>
            <a:xfrm>
              <a:off x="7237164" y="2806955"/>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rPr>
                <a:t>c</a:t>
              </a:r>
              <a:r>
                <a:rPr lang="en-US" sz="1000" dirty="0" smtClean="0">
                  <a:solidFill>
                    <a:srgbClr val="000000"/>
                  </a:solidFill>
                </a:rPr>
                <a:t>reate_connect ();</a:t>
              </a:r>
              <a:endParaRPr lang="en-US" sz="1000" dirty="0">
                <a:solidFill>
                  <a:srgbClr val="000000"/>
                </a:solidFill>
              </a:endParaRPr>
            </a:p>
          </p:txBody>
        </p:sp>
        <p:sp>
          <p:nvSpPr>
            <p:cNvPr id="18" name="Rounded Rectangle 17"/>
            <p:cNvSpPr/>
            <p:nvPr/>
          </p:nvSpPr>
          <p:spPr>
            <a:xfrm>
              <a:off x="7242095" y="4652570"/>
              <a:ext cx="1725811" cy="363273"/>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000000"/>
                  </a:solidFill>
                </a:rPr>
                <a:t>create_disconnect ();</a:t>
              </a:r>
              <a:endParaRPr lang="en-US" sz="1000" dirty="0">
                <a:solidFill>
                  <a:srgbClr val="000000"/>
                </a:solidFill>
              </a:endParaRPr>
            </a:p>
          </p:txBody>
        </p:sp>
        <p:sp>
          <p:nvSpPr>
            <p:cNvPr id="19" name="Down Arrow 18"/>
            <p:cNvSpPr/>
            <p:nvPr/>
          </p:nvSpPr>
          <p:spPr>
            <a:xfrm>
              <a:off x="7846259" y="4464686"/>
              <a:ext cx="529750" cy="187884"/>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Down Arrow 19"/>
            <p:cNvSpPr/>
            <p:nvPr/>
          </p:nvSpPr>
          <p:spPr>
            <a:xfrm>
              <a:off x="7846259" y="3153871"/>
              <a:ext cx="529750" cy="265759"/>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364556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 Demobot-0480.bmp"/>
          <p:cNvPicPr>
            <a:picLocks noChangeAspect="1"/>
          </p:cNvPicPr>
          <p:nvPr/>
        </p:nvPicPr>
        <p:blipFill rotWithShape="1">
          <a:blip r:embed="rId2" cstate="print">
            <a:extLst>
              <a:ext uri="{28A0092B-C50C-407E-A947-70E740481C1C}">
                <a14:useLocalDpi xmlns:a14="http://schemas.microsoft.com/office/drawing/2010/main"/>
              </a:ext>
            </a:extLst>
          </a:blip>
          <a:srcRect b="-6218"/>
          <a:stretch/>
        </p:blipFill>
        <p:spPr>
          <a:xfrm>
            <a:off x="2246811" y="1"/>
            <a:ext cx="4599741" cy="3744686"/>
          </a:xfrm>
          <a:prstGeom prst="rect">
            <a:avLst/>
          </a:prstGeom>
        </p:spPr>
      </p:pic>
      <p:sp>
        <p:nvSpPr>
          <p:cNvPr id="3" name="Rounded Rectangle 2"/>
          <p:cNvSpPr/>
          <p:nvPr/>
        </p:nvSpPr>
        <p:spPr>
          <a:xfrm>
            <a:off x="228317" y="3604523"/>
            <a:ext cx="8706677" cy="2029923"/>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Place two (2) short black bolts as shown. They </a:t>
            </a:r>
            <a:r>
              <a:rPr lang="en-US" sz="2200" dirty="0">
                <a:solidFill>
                  <a:schemeClr val="tx1"/>
                </a:solidFill>
              </a:rPr>
              <a:t>are in a </a:t>
            </a:r>
            <a:r>
              <a:rPr lang="en-US" sz="2200" dirty="0" err="1" smtClean="0">
                <a:solidFill>
                  <a:schemeClr val="tx1"/>
                </a:solidFill>
              </a:rPr>
              <a:t>ziplock</a:t>
            </a:r>
            <a:r>
              <a:rPr lang="en-US" sz="2200" dirty="0" smtClean="0">
                <a:solidFill>
                  <a:schemeClr val="tx1"/>
                </a:solidFill>
              </a:rPr>
              <a:t> bag with wrenches and offsets in </a:t>
            </a:r>
            <a:r>
              <a:rPr lang="en-US" sz="2200" dirty="0" smtClean="0">
                <a:solidFill>
                  <a:schemeClr val="tx1"/>
                </a:solidFill>
              </a:rPr>
              <a:t>the</a:t>
            </a:r>
            <a:r>
              <a:rPr lang="en-US" sz="2200" dirty="0" smtClean="0">
                <a:solidFill>
                  <a:srgbClr val="70E56C"/>
                </a:solidFill>
              </a:rPr>
              <a:t> </a:t>
            </a:r>
            <a:r>
              <a:rPr lang="en-US" sz="2600" b="1" dirty="0">
                <a:ln w="12700">
                  <a:solidFill>
                    <a:schemeClr val="tx2">
                      <a:satMod val="155000"/>
                    </a:schemeClr>
                  </a:solidFill>
                  <a:prstDash val="solid"/>
                </a:ln>
                <a:solidFill>
                  <a:srgbClr val="70E56C"/>
                </a:solidFill>
                <a:effectLst>
                  <a:outerShdw blurRad="41275" dist="20320" dir="1800000" algn="tl" rotWithShape="0">
                    <a:srgbClr val="000000">
                      <a:alpha val="40000"/>
                    </a:srgbClr>
                  </a:outerShdw>
                </a:effectLst>
              </a:rPr>
              <a:t>GREEN</a:t>
            </a:r>
            <a:r>
              <a:rPr lang="en-US" sz="2200" dirty="0">
                <a:solidFill>
                  <a:srgbClr val="70E56C"/>
                </a:solidFill>
              </a:rPr>
              <a:t> </a:t>
            </a:r>
            <a:r>
              <a:rPr lang="en-US" sz="2200" dirty="0">
                <a:solidFill>
                  <a:schemeClr val="tx1"/>
                </a:solidFill>
              </a:rPr>
              <a:t>paper insert labeled </a:t>
            </a:r>
            <a:r>
              <a:rPr lang="en-US" sz="2200" dirty="0" smtClean="0">
                <a:solidFill>
                  <a:schemeClr val="tx1"/>
                </a:solidFill>
              </a:rPr>
              <a:t>“Electronics </a:t>
            </a:r>
            <a:r>
              <a:rPr lang="en-US" sz="2200" dirty="0">
                <a:solidFill>
                  <a:schemeClr val="tx1"/>
                </a:solidFill>
              </a:rPr>
              <a:t>Kit</a:t>
            </a:r>
            <a:r>
              <a:rPr lang="en-US" sz="2200" dirty="0" smtClean="0">
                <a:solidFill>
                  <a:schemeClr val="tx1"/>
                </a:solidFill>
              </a:rPr>
              <a:t>”.  There are 3 lengths of bolts (short, medium and long) and two types of nuts (locking with white nylon and locking with attached lock washer). You will need the locking with lock washer nuts in the next step.</a:t>
            </a:r>
            <a:endParaRPr lang="en-US" sz="2200" dirty="0">
              <a:solidFill>
                <a:schemeClr val="tx1"/>
              </a:solidFill>
            </a:endParaRPr>
          </a:p>
        </p:txBody>
      </p:sp>
      <p:sp>
        <p:nvSpPr>
          <p:cNvPr id="9" name="Oval 8"/>
          <p:cNvSpPr/>
          <p:nvPr/>
        </p:nvSpPr>
        <p:spPr>
          <a:xfrm>
            <a:off x="2475411" y="947057"/>
            <a:ext cx="1389753" cy="1496657"/>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362255"/>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a:bodyPr>
          <a:lstStyle/>
          <a:p>
            <a:r>
              <a:rPr lang="en-US" dirty="0" smtClean="0"/>
              <a:t>Activity Solution</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3" name="Picture 2" descr="Screen Shot 2013-10-16 at 11.32.42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1163638"/>
            <a:ext cx="7620000" cy="4546282"/>
          </a:xfrm>
          <a:prstGeom prst="rect">
            <a:avLst/>
          </a:prstGeom>
        </p:spPr>
      </p:pic>
    </p:spTree>
    <p:extLst>
      <p:ext uri="{BB962C8B-B14F-4D97-AF65-F5344CB8AC3E}">
        <p14:creationId xmlns:p14="http://schemas.microsoft.com/office/powerpoint/2010/main" val="3216800544"/>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 </a:t>
            </a:r>
            <a:r>
              <a:rPr lang="en-US" dirty="0" err="1" smtClean="0"/>
              <a:t>toTurn</a:t>
            </a:r>
            <a:r>
              <a:rPr lang="en-US" dirty="0" smtClean="0"/>
              <a:t>/Spin</a:t>
            </a:r>
            <a:endParaRPr lang="en-US" dirty="0"/>
          </a:p>
        </p:txBody>
      </p:sp>
      <p:sp>
        <p:nvSpPr>
          <p:cNvPr id="3" name="Content Placeholder 2"/>
          <p:cNvSpPr>
            <a:spLocks noGrp="1"/>
          </p:cNvSpPr>
          <p:nvPr>
            <p:ph idx="1"/>
          </p:nvPr>
        </p:nvSpPr>
        <p:spPr>
          <a:xfrm>
            <a:off x="457200" y="1026509"/>
            <a:ext cx="8512175" cy="1289050"/>
          </a:xfrm>
        </p:spPr>
        <p:txBody>
          <a:bodyPr>
            <a:normAutofit/>
          </a:bodyPr>
          <a:lstStyle/>
          <a:p>
            <a:pPr marL="0" indent="0">
              <a:buNone/>
            </a:pPr>
            <a:r>
              <a:rPr lang="en-US" sz="2400" dirty="0" smtClean="0">
                <a:latin typeface="+mj-lt"/>
                <a:cs typeface="Courier"/>
              </a:rPr>
              <a:t>Create commands run UNTIL a different motor command is received</a:t>
            </a:r>
          </a:p>
          <a:p>
            <a:pPr marL="0" indent="0">
              <a:buNone/>
            </a:pPr>
            <a:endParaRPr lang="en-US" sz="2400" dirty="0">
              <a:latin typeface="+mj-lt"/>
              <a:cs typeface="Courier"/>
            </a:endParaRPr>
          </a:p>
        </p:txBody>
      </p:sp>
      <p:sp>
        <p:nvSpPr>
          <p:cNvPr id="5" name="Rectangle 4"/>
          <p:cNvSpPr/>
          <p:nvPr/>
        </p:nvSpPr>
        <p:spPr>
          <a:xfrm>
            <a:off x="123824" y="1883411"/>
            <a:ext cx="8845551" cy="5632312"/>
          </a:xfrm>
          <a:prstGeom prst="rect">
            <a:avLst/>
          </a:prstGeom>
        </p:spPr>
        <p:txBody>
          <a:bodyPr wrap="square">
            <a:spAutoFit/>
          </a:bodyPr>
          <a:lstStyle/>
          <a:p>
            <a:pPr marL="457200" indent="-514350"/>
            <a:endParaRPr lang="en-US" sz="2400" b="1" dirty="0">
              <a:solidFill>
                <a:srgbClr val="008000"/>
              </a:solidFill>
              <a:latin typeface="Courier New" pitchFamily="49" charset="0"/>
              <a:cs typeface="Courier New" pitchFamily="49" charset="0"/>
            </a:endParaRPr>
          </a:p>
          <a:p>
            <a:pPr marL="457200" indent="-514350"/>
            <a:endParaRPr lang="en-US" sz="2400" b="1" dirty="0" smtClean="0">
              <a:solidFill>
                <a:srgbClr val="008000"/>
              </a:solidFill>
              <a:latin typeface="Courier New" pitchFamily="49" charset="0"/>
              <a:cs typeface="Courier New" pitchFamily="49" charset="0"/>
            </a:endParaRPr>
          </a:p>
          <a:p>
            <a:pPr marL="457200" indent="-514350"/>
            <a:r>
              <a:rPr lang="en-US" sz="1600" b="1" dirty="0" smtClean="0">
                <a:solidFill>
                  <a:srgbClr val="008000"/>
                </a:solidFill>
                <a:cs typeface="Courier New" pitchFamily="49" charset="0"/>
              </a:rPr>
              <a:t> </a:t>
            </a:r>
            <a:endParaRPr lang="en-US" sz="2400" b="1" dirty="0" smtClean="0">
              <a:solidFill>
                <a:srgbClr val="008000"/>
              </a:solidFill>
              <a:cs typeface="Courier New" pitchFamily="49" charset="0"/>
            </a:endParaRPr>
          </a:p>
          <a:p>
            <a:pPr marL="457200" indent="-514350"/>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create_drive_straight</a:t>
            </a:r>
            <a:r>
              <a:rPr lang="en-US" b="1" dirty="0" smtClean="0">
                <a:latin typeface="Courier New" pitchFamily="49" charset="0"/>
                <a:cs typeface="Courier New" pitchFamily="49" charset="0"/>
              </a:rPr>
              <a:t> (</a:t>
            </a:r>
            <a:r>
              <a:rPr lang="en-US" b="1" dirty="0">
                <a:solidFill>
                  <a:schemeClr val="accent5">
                    <a:lumMod val="75000"/>
                  </a:schemeClr>
                </a:solidFill>
                <a:latin typeface="Courier New" pitchFamily="49" charset="0"/>
                <a:cs typeface="Courier New" pitchFamily="49" charset="0"/>
              </a:rPr>
              <a:t>2</a:t>
            </a:r>
            <a:r>
              <a:rPr lang="en-US" b="1" dirty="0" smtClean="0">
                <a:solidFill>
                  <a:schemeClr val="accent5">
                    <a:lumMod val="75000"/>
                  </a:schemeClr>
                </a:solidFill>
                <a:latin typeface="Courier New" pitchFamily="49" charset="0"/>
                <a:cs typeface="Courier New" pitchFamily="49" charset="0"/>
              </a:rPr>
              <a:t>00</a:t>
            </a:r>
            <a:r>
              <a:rPr lang="en-US" b="1" dirty="0" smtClean="0">
                <a:latin typeface="Courier New" pitchFamily="49" charset="0"/>
                <a:cs typeface="Courier New" pitchFamily="49" charset="0"/>
              </a:rPr>
              <a:t>); </a:t>
            </a:r>
            <a:r>
              <a:rPr lang="en-US" b="1" dirty="0" smtClean="0">
                <a:solidFill>
                  <a:srgbClr val="008000"/>
                </a:solidFill>
                <a:latin typeface="Courier New" pitchFamily="49" charset="0"/>
                <a:cs typeface="Courier New" pitchFamily="49" charset="0"/>
              </a:rPr>
              <a:t>//moves forward at 200mm/sec</a:t>
            </a:r>
            <a:endParaRPr lang="en-US" b="1" dirty="0" smtClean="0">
              <a:solidFill>
                <a:srgbClr val="008000"/>
              </a:solidFill>
              <a:cs typeface="Courier New" pitchFamily="49" charset="0"/>
            </a:endParaRPr>
          </a:p>
          <a:p>
            <a:pPr marL="457200" indent="-514350"/>
            <a:endParaRPr lang="en-US" sz="2000" b="1" dirty="0" smtClean="0">
              <a:solidFill>
                <a:srgbClr val="FF0000"/>
              </a:solidFill>
              <a:cs typeface="Courier New" pitchFamily="49" charset="0"/>
            </a:endParaRPr>
          </a:p>
          <a:p>
            <a:pPr marL="457200" indent="-514350"/>
            <a:r>
              <a:rPr lang="en-US" sz="2000" b="1" dirty="0" smtClean="0">
                <a:solidFill>
                  <a:srgbClr val="FF0000"/>
                </a:solidFill>
                <a:cs typeface="Courier New" pitchFamily="49" charset="0"/>
              </a:rPr>
              <a:t>*WARNING maximum speed for the Create motors is 1000mm/second = 1 meter (~3feet)/second. It will jump off a table in a second! Use something like 200 for the speed (moderate speed) until teams get the hang of this</a:t>
            </a:r>
            <a:endParaRPr lang="en-US" sz="2000" b="1" dirty="0">
              <a:solidFill>
                <a:srgbClr val="FF0000"/>
              </a:solidFill>
              <a:cs typeface="Courier New" pitchFamily="49" charset="0"/>
            </a:endParaRPr>
          </a:p>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cxnSp>
        <p:nvCxnSpPr>
          <p:cNvPr id="26" name="Straight Arrow Connector 25"/>
          <p:cNvCxnSpPr/>
          <p:nvPr/>
        </p:nvCxnSpPr>
        <p:spPr bwMode="auto">
          <a:xfrm flipV="1">
            <a:off x="3342640" y="2299608"/>
            <a:ext cx="269433" cy="30135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35" name="TextBox 34"/>
          <p:cNvSpPr txBox="1"/>
          <p:nvPr/>
        </p:nvSpPr>
        <p:spPr>
          <a:xfrm>
            <a:off x="2628182" y="2516702"/>
            <a:ext cx="4636218" cy="307777"/>
          </a:xfrm>
          <a:prstGeom prst="rect">
            <a:avLst/>
          </a:prstGeom>
          <a:noFill/>
        </p:spPr>
        <p:txBody>
          <a:bodyPr wrap="square" rtlCol="0">
            <a:spAutoFit/>
          </a:bodyPr>
          <a:lstStyle/>
          <a:p>
            <a:r>
              <a:rPr lang="en-US" sz="1400" dirty="0" smtClean="0"/>
              <a:t>Speed in  mm/second for BOTH right and left wheels</a:t>
            </a:r>
            <a:endParaRPr lang="en-US" sz="1400" dirty="0"/>
          </a:p>
        </p:txBody>
      </p:sp>
    </p:spTree>
    <p:extLst>
      <p:ext uri="{BB962C8B-B14F-4D97-AF65-F5344CB8AC3E}">
        <p14:creationId xmlns:p14="http://schemas.microsoft.com/office/powerpoint/2010/main" val="70631236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 to Spin your robot</a:t>
            </a:r>
            <a:endParaRPr lang="en-US" dirty="0"/>
          </a:p>
        </p:txBody>
      </p:sp>
      <p:sp>
        <p:nvSpPr>
          <p:cNvPr id="3" name="Content Placeholder 2"/>
          <p:cNvSpPr>
            <a:spLocks noGrp="1"/>
          </p:cNvSpPr>
          <p:nvPr>
            <p:ph idx="1"/>
          </p:nvPr>
        </p:nvSpPr>
        <p:spPr>
          <a:xfrm>
            <a:off x="457200" y="1026509"/>
            <a:ext cx="8512175" cy="1289050"/>
          </a:xfrm>
        </p:spPr>
        <p:txBody>
          <a:bodyPr>
            <a:normAutofit/>
          </a:bodyPr>
          <a:lstStyle/>
          <a:p>
            <a:pPr marL="0" indent="0">
              <a:buNone/>
            </a:pPr>
            <a:r>
              <a:rPr lang="en-US" sz="2400" dirty="0" smtClean="0">
                <a:latin typeface="+mj-lt"/>
                <a:cs typeface="Courier"/>
              </a:rPr>
              <a:t>Create commands run UNTIL a different motor command is received</a:t>
            </a:r>
          </a:p>
          <a:p>
            <a:pPr marL="0" indent="0">
              <a:buNone/>
            </a:pPr>
            <a:endParaRPr lang="en-US" sz="2400" dirty="0">
              <a:latin typeface="+mj-lt"/>
              <a:cs typeface="Courier"/>
            </a:endParaRPr>
          </a:p>
        </p:txBody>
      </p:sp>
      <p:sp>
        <p:nvSpPr>
          <p:cNvPr id="5" name="Rectangle 4"/>
          <p:cNvSpPr/>
          <p:nvPr/>
        </p:nvSpPr>
        <p:spPr>
          <a:xfrm>
            <a:off x="123824" y="1883411"/>
            <a:ext cx="8845551" cy="6001643"/>
          </a:xfrm>
          <a:prstGeom prst="rect">
            <a:avLst/>
          </a:prstGeom>
        </p:spPr>
        <p:txBody>
          <a:bodyPr wrap="square">
            <a:spAutoFit/>
          </a:bodyPr>
          <a:lstStyle/>
          <a:p>
            <a:pPr marL="457200" indent="-514350"/>
            <a:r>
              <a:rPr lang="en-US" sz="2400" dirty="0" err="1" smtClean="0"/>
              <a:t>create_spin_block</a:t>
            </a:r>
            <a:r>
              <a:rPr lang="en-US" sz="2400" dirty="0" smtClean="0"/>
              <a:t>() </a:t>
            </a:r>
            <a:r>
              <a:rPr lang="en-US" sz="2400" b="1" dirty="0" smtClean="0">
                <a:latin typeface="Courier New" pitchFamily="49" charset="0"/>
                <a:cs typeface="Courier New" pitchFamily="49" charset="0"/>
              </a:rPr>
              <a:t>(</a:t>
            </a:r>
            <a:r>
              <a:rPr lang="en-US" sz="2400" b="1" dirty="0" smtClean="0">
                <a:solidFill>
                  <a:srgbClr val="2AB7DC"/>
                </a:solidFill>
                <a:latin typeface="Courier New" pitchFamily="49" charset="0"/>
                <a:cs typeface="Courier New" pitchFamily="49" charset="0"/>
              </a:rPr>
              <a:t>200,90</a:t>
            </a:r>
            <a:r>
              <a:rPr lang="en-US" sz="2400" b="1" dirty="0" smtClean="0">
                <a:latin typeface="Courier New" pitchFamily="49" charset="0"/>
                <a:cs typeface="Courier New" pitchFamily="49" charset="0"/>
              </a:rPr>
              <a:t>);</a:t>
            </a:r>
          </a:p>
          <a:p>
            <a:pPr marL="457200" indent="-514350"/>
            <a:endParaRPr lang="en-US" sz="2400" b="1" dirty="0">
              <a:solidFill>
                <a:srgbClr val="008000"/>
              </a:solidFill>
              <a:latin typeface="Courier New" pitchFamily="49" charset="0"/>
              <a:cs typeface="Courier New" pitchFamily="49" charset="0"/>
            </a:endParaRPr>
          </a:p>
          <a:p>
            <a:pPr marL="457200" indent="-514350"/>
            <a:endParaRPr lang="en-US" sz="2400" b="1" dirty="0" smtClean="0">
              <a:solidFill>
                <a:srgbClr val="008000"/>
              </a:solidFill>
              <a:latin typeface="Courier New" pitchFamily="49" charset="0"/>
              <a:cs typeface="Courier New" pitchFamily="49" charset="0"/>
            </a:endParaRPr>
          </a:p>
          <a:p>
            <a:pPr marL="457200" indent="-514350"/>
            <a:r>
              <a:rPr lang="en-US" sz="1600" b="1" dirty="0" smtClean="0">
                <a:solidFill>
                  <a:srgbClr val="008000"/>
                </a:solidFill>
                <a:cs typeface="Courier New" pitchFamily="49" charset="0"/>
              </a:rPr>
              <a:t> </a:t>
            </a:r>
            <a:endParaRPr lang="en-US" sz="2400" b="1" dirty="0" smtClean="0">
              <a:solidFill>
                <a:srgbClr val="008000"/>
              </a:solidFill>
              <a:cs typeface="Courier New" pitchFamily="49" charset="0"/>
            </a:endParaRPr>
          </a:p>
          <a:p>
            <a:pPr marL="457200" indent="-514350"/>
            <a:r>
              <a:rPr lang="en-US" b="1" dirty="0" smtClean="0">
                <a:latin typeface="Courier New" pitchFamily="49" charset="0"/>
                <a:cs typeface="Courier New" pitchFamily="49" charset="0"/>
              </a:rPr>
              <a:t>	</a:t>
            </a:r>
            <a:r>
              <a:rPr lang="en-US" dirty="0" err="1"/>
              <a:t>create_spin_block</a:t>
            </a:r>
            <a:r>
              <a:rPr lang="en-US" dirty="0"/>
              <a:t>() </a:t>
            </a:r>
            <a:r>
              <a:rPr lang="en-US" b="1" dirty="0">
                <a:latin typeface="Courier New" pitchFamily="49" charset="0"/>
                <a:cs typeface="Courier New" pitchFamily="49" charset="0"/>
              </a:rPr>
              <a:t>(</a:t>
            </a:r>
            <a:r>
              <a:rPr lang="en-US" b="1" dirty="0">
                <a:solidFill>
                  <a:srgbClr val="2AB7DC"/>
                </a:solidFill>
                <a:latin typeface="Courier New" pitchFamily="49" charset="0"/>
                <a:cs typeface="Courier New" pitchFamily="49" charset="0"/>
              </a:rPr>
              <a:t>200,90</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a:t>
            </a:r>
            <a:r>
              <a:rPr lang="en-US" b="1" dirty="0" smtClean="0">
                <a:solidFill>
                  <a:srgbClr val="008000"/>
                </a:solidFill>
                <a:latin typeface="Courier New" pitchFamily="49" charset="0"/>
                <a:cs typeface="Courier New" pitchFamily="49" charset="0"/>
              </a:rPr>
              <a:t>//spins 90</a:t>
            </a:r>
            <a:r>
              <a:rPr lang="en-US" b="1" baseline="30000" dirty="0" smtClean="0">
                <a:solidFill>
                  <a:srgbClr val="008000"/>
                </a:solidFill>
                <a:latin typeface="Courier New" pitchFamily="49" charset="0"/>
                <a:cs typeface="Courier New" pitchFamily="49" charset="0"/>
              </a:rPr>
              <a:t>0</a:t>
            </a:r>
            <a:r>
              <a:rPr lang="en-US" b="1" dirty="0">
                <a:solidFill>
                  <a:srgbClr val="008000"/>
                </a:solidFill>
                <a:latin typeface="Courier New" pitchFamily="49" charset="0"/>
                <a:cs typeface="Courier New" pitchFamily="49" charset="0"/>
              </a:rPr>
              <a:t> </a:t>
            </a:r>
            <a:r>
              <a:rPr lang="en-US" b="1" dirty="0" smtClean="0">
                <a:solidFill>
                  <a:srgbClr val="008000"/>
                </a:solidFill>
                <a:latin typeface="Courier New" pitchFamily="49" charset="0"/>
                <a:cs typeface="Courier New" pitchFamily="49" charset="0"/>
              </a:rPr>
              <a:t>at 200mm/sec</a:t>
            </a:r>
            <a:endParaRPr lang="en-US" b="1" dirty="0" smtClean="0">
              <a:solidFill>
                <a:srgbClr val="008000"/>
              </a:solidFill>
              <a:cs typeface="Courier New" pitchFamily="49" charset="0"/>
            </a:endParaRPr>
          </a:p>
          <a:p>
            <a:pPr marL="457200" indent="-514350"/>
            <a:endParaRPr lang="en-US" sz="2000" b="1" dirty="0" smtClean="0">
              <a:solidFill>
                <a:srgbClr val="FF0000"/>
              </a:solidFill>
              <a:cs typeface="Courier New" pitchFamily="49" charset="0"/>
            </a:endParaRPr>
          </a:p>
          <a:p>
            <a:pPr marL="457200" indent="-514350"/>
            <a:r>
              <a:rPr lang="en-US" sz="2000" b="1" dirty="0" smtClean="0">
                <a:solidFill>
                  <a:srgbClr val="FF0000"/>
                </a:solidFill>
                <a:cs typeface="Courier New" pitchFamily="49" charset="0"/>
              </a:rPr>
              <a:t>*WARNING maximum speed for the Create motors is 1000mm/second = 1 meter (~3feet)/second. It will jump off a table in a second! Use something like 200 for the speed (moderate speed) until you get the hang of this</a:t>
            </a:r>
            <a:endParaRPr lang="en-US" sz="2000" b="1" dirty="0">
              <a:solidFill>
                <a:srgbClr val="FF0000"/>
              </a:solidFill>
              <a:cs typeface="Courier New" pitchFamily="49" charset="0"/>
            </a:endParaRPr>
          </a:p>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cxnSp>
        <p:nvCxnSpPr>
          <p:cNvPr id="26" name="Straight Arrow Connector 25"/>
          <p:cNvCxnSpPr/>
          <p:nvPr/>
        </p:nvCxnSpPr>
        <p:spPr bwMode="auto">
          <a:xfrm flipV="1">
            <a:off x="2895600" y="2215350"/>
            <a:ext cx="269433" cy="30135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35" name="TextBox 34"/>
          <p:cNvSpPr txBox="1"/>
          <p:nvPr/>
        </p:nvSpPr>
        <p:spPr>
          <a:xfrm>
            <a:off x="2150662" y="2516702"/>
            <a:ext cx="5266138" cy="307777"/>
          </a:xfrm>
          <a:prstGeom prst="rect">
            <a:avLst/>
          </a:prstGeom>
          <a:noFill/>
        </p:spPr>
        <p:txBody>
          <a:bodyPr wrap="square" rtlCol="0">
            <a:spAutoFit/>
          </a:bodyPr>
          <a:lstStyle/>
          <a:p>
            <a:r>
              <a:rPr lang="en-US" sz="1400" dirty="0" smtClean="0"/>
              <a:t>Speed in  mm/second of the spin (this will turn counterclockwise)</a:t>
            </a:r>
            <a:endParaRPr lang="en-US" sz="1400" dirty="0"/>
          </a:p>
        </p:txBody>
      </p:sp>
      <p:cxnSp>
        <p:nvCxnSpPr>
          <p:cNvPr id="9" name="Straight Arrow Connector 8"/>
          <p:cNvCxnSpPr/>
          <p:nvPr/>
        </p:nvCxnSpPr>
        <p:spPr bwMode="auto">
          <a:xfrm flipH="1">
            <a:off x="3906713" y="2315559"/>
            <a:ext cx="1203767" cy="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0" name="TextBox 9"/>
          <p:cNvSpPr txBox="1"/>
          <p:nvPr/>
        </p:nvSpPr>
        <p:spPr>
          <a:xfrm>
            <a:off x="5110480" y="2161670"/>
            <a:ext cx="1407243" cy="307777"/>
          </a:xfrm>
          <a:prstGeom prst="rect">
            <a:avLst/>
          </a:prstGeom>
          <a:noFill/>
        </p:spPr>
        <p:txBody>
          <a:bodyPr wrap="square" rtlCol="0">
            <a:spAutoFit/>
          </a:bodyPr>
          <a:lstStyle/>
          <a:p>
            <a:r>
              <a:rPr lang="en-US" sz="1400" dirty="0" smtClean="0"/>
              <a:t>Degree of spin</a:t>
            </a:r>
            <a:endParaRPr lang="en-US" sz="1400" dirty="0"/>
          </a:p>
        </p:txBody>
      </p:sp>
    </p:spTree>
    <p:extLst>
      <p:ext uri="{BB962C8B-B14F-4D97-AF65-F5344CB8AC3E}">
        <p14:creationId xmlns:p14="http://schemas.microsoft.com/office/powerpoint/2010/main" val="706312364"/>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79" y="35579"/>
            <a:ext cx="8229600" cy="1143000"/>
          </a:xfrm>
        </p:spPr>
        <p:txBody>
          <a:bodyPr>
            <a:normAutofit/>
          </a:bodyPr>
          <a:lstStyle/>
          <a:p>
            <a:r>
              <a:rPr lang="en-US" dirty="0" smtClean="0"/>
              <a:t>Lets make a robot draw a square!</a:t>
            </a:r>
            <a:endParaRPr lang="en-US" dirty="0"/>
          </a:p>
        </p:txBody>
      </p:sp>
      <p:sp>
        <p:nvSpPr>
          <p:cNvPr id="3" name="Content Placeholder 2"/>
          <p:cNvSpPr>
            <a:spLocks noGrp="1"/>
          </p:cNvSpPr>
          <p:nvPr>
            <p:ph idx="1"/>
          </p:nvPr>
        </p:nvSpPr>
        <p:spPr>
          <a:xfrm>
            <a:off x="457200" y="1368251"/>
            <a:ext cx="7190208" cy="4749302"/>
          </a:xfrm>
        </p:spPr>
        <p:txBody>
          <a:bodyPr>
            <a:normAutofit fontScale="92500" lnSpcReduction="10000"/>
          </a:bodyPr>
          <a:lstStyle/>
          <a:p>
            <a:pPr marL="0" indent="0">
              <a:buNone/>
            </a:pPr>
            <a:r>
              <a:rPr lang="en-US" dirty="0" smtClean="0">
                <a:cs typeface="Times New Roman" charset="0"/>
              </a:rPr>
              <a:t>Write a program for your robot to move forward for 2 seconds and then make a 90</a:t>
            </a:r>
            <a:r>
              <a:rPr lang="en-US" baseline="30000" dirty="0" smtClean="0">
                <a:cs typeface="Times New Roman" charset="0"/>
              </a:rPr>
              <a:t>0</a:t>
            </a:r>
            <a:r>
              <a:rPr lang="en-US" dirty="0" smtClean="0">
                <a:cs typeface="Times New Roman" charset="0"/>
              </a:rPr>
              <a:t> turn</a:t>
            </a:r>
            <a:endParaRPr lang="en-US" dirty="0" smtClean="0">
              <a:latin typeface="Times New Roman" charset="0"/>
              <a:cs typeface="Times New Roman" charset="0"/>
            </a:endParaRPr>
          </a:p>
          <a:p>
            <a:pPr marL="0" indent="0">
              <a:buNone/>
            </a:pP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connect to create</a:t>
            </a:r>
          </a:p>
          <a:p>
            <a:pPr marL="0" indent="0">
              <a:buNone/>
            </a:pPr>
            <a:r>
              <a:rPr lang="en-US" sz="2600" dirty="0" smtClean="0">
                <a:solidFill>
                  <a:srgbClr val="008000"/>
                </a:solidFill>
                <a:latin typeface="Courier"/>
                <a:cs typeface="Courier"/>
              </a:rPr>
              <a:t>// 2. Drive straight at 200mm/sec</a:t>
            </a:r>
          </a:p>
          <a:p>
            <a:pPr marL="0" indent="0">
              <a:buNone/>
            </a:pPr>
            <a:r>
              <a:rPr lang="en-US" sz="2600" dirty="0" smtClean="0">
                <a:solidFill>
                  <a:srgbClr val="008000"/>
                </a:solidFill>
                <a:latin typeface="Courier"/>
                <a:cs typeface="Courier"/>
              </a:rPr>
              <a:t>// 3. Pause program for 2 seconds to</a:t>
            </a:r>
          </a:p>
          <a:p>
            <a:pPr marL="0" indent="0">
              <a:buNone/>
            </a:pPr>
            <a:r>
              <a:rPr lang="en-US" sz="2600" dirty="0">
                <a:solidFill>
                  <a:srgbClr val="008000"/>
                </a:solidFill>
                <a:latin typeface="Courier"/>
                <a:cs typeface="Courier"/>
              </a:rPr>
              <a:t> </a:t>
            </a:r>
            <a:r>
              <a:rPr lang="en-US" sz="2600" dirty="0" smtClean="0">
                <a:solidFill>
                  <a:srgbClr val="008000"/>
                </a:solidFill>
                <a:latin typeface="Courier"/>
                <a:cs typeface="Courier"/>
              </a:rPr>
              <a:t>     give the robot time to move</a:t>
            </a:r>
          </a:p>
          <a:p>
            <a:pPr marL="0" indent="0">
              <a:buNone/>
            </a:pPr>
            <a:r>
              <a:rPr lang="en-US" sz="2600" dirty="0" smtClean="0">
                <a:solidFill>
                  <a:srgbClr val="008000"/>
                </a:solidFill>
                <a:latin typeface="Courier"/>
                <a:cs typeface="Courier"/>
              </a:rPr>
              <a:t>// 4. Turn counter clockwise 90</a:t>
            </a:r>
            <a:r>
              <a:rPr lang="en-US" sz="2600" baseline="30000" dirty="0" smtClean="0">
                <a:solidFill>
                  <a:srgbClr val="008000"/>
                </a:solidFill>
                <a:latin typeface="Courier"/>
                <a:cs typeface="Courier"/>
              </a:rPr>
              <a:t>0</a:t>
            </a:r>
          </a:p>
          <a:p>
            <a:pPr marL="0" indent="0">
              <a:buNone/>
            </a:pPr>
            <a:r>
              <a:rPr lang="en-US" sz="2600" dirty="0" smtClean="0">
                <a:solidFill>
                  <a:srgbClr val="008000"/>
                </a:solidFill>
                <a:latin typeface="Courier"/>
                <a:cs typeface="Courier"/>
              </a:rPr>
              <a:t>// 5. Stop motors</a:t>
            </a:r>
          </a:p>
          <a:p>
            <a:pPr marL="0" indent="0">
              <a:buNone/>
            </a:pPr>
            <a:r>
              <a:rPr lang="en-US" sz="2600" dirty="0" smtClean="0">
                <a:solidFill>
                  <a:srgbClr val="008000"/>
                </a:solidFill>
                <a:latin typeface="Courier"/>
                <a:cs typeface="Courier"/>
              </a:rPr>
              <a:t>// 5. disconnect from create</a:t>
            </a:r>
            <a:endParaRPr lang="en-US" sz="2600" dirty="0"/>
          </a:p>
        </p:txBody>
      </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028983575"/>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a:bodyPr>
          <a:lstStyle/>
          <a:p>
            <a:r>
              <a:rPr lang="en-US" dirty="0" smtClean="0"/>
              <a:t>Activity Solution</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5" name="Picture 4" descr="Screen Shot 2013-10-16 at 11.42.54 AM.png"/>
          <p:cNvPicPr>
            <a:picLocks noChangeAspect="1"/>
          </p:cNvPicPr>
          <p:nvPr/>
        </p:nvPicPr>
        <p:blipFill rotWithShape="1">
          <a:blip r:embed="rId3">
            <a:extLst>
              <a:ext uri="{28A0092B-C50C-407E-A947-70E740481C1C}">
                <a14:useLocalDpi xmlns:a14="http://schemas.microsoft.com/office/drawing/2010/main"/>
              </a:ext>
            </a:extLst>
          </a:blip>
          <a:srcRect t="2013" r="2907"/>
          <a:stretch/>
        </p:blipFill>
        <p:spPr>
          <a:xfrm>
            <a:off x="203200" y="1363286"/>
            <a:ext cx="8483600" cy="4539673"/>
          </a:xfrm>
          <a:prstGeom prst="rect">
            <a:avLst/>
          </a:prstGeom>
        </p:spPr>
      </p:pic>
    </p:spTree>
    <p:extLst>
      <p:ext uri="{BB962C8B-B14F-4D97-AF65-F5344CB8AC3E}">
        <p14:creationId xmlns:p14="http://schemas.microsoft.com/office/powerpoint/2010/main" val="3035366570"/>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Create Driving Hints</a:t>
            </a:r>
            <a:endParaRPr lang="en-US" dirty="0"/>
          </a:p>
        </p:txBody>
      </p:sp>
      <p:sp>
        <p:nvSpPr>
          <p:cNvPr id="3" name="Content Placeholder 2"/>
          <p:cNvSpPr>
            <a:spLocks noGrp="1"/>
          </p:cNvSpPr>
          <p:nvPr>
            <p:ph idx="1"/>
          </p:nvPr>
        </p:nvSpPr>
        <p:spPr>
          <a:xfrm>
            <a:off x="236541" y="1158080"/>
            <a:ext cx="8229600" cy="5607556"/>
          </a:xfrm>
        </p:spPr>
        <p:txBody>
          <a:bodyPr>
            <a:normAutofit fontScale="47500" lnSpcReduction="20000"/>
          </a:bodyPr>
          <a:lstStyle/>
          <a:p>
            <a:pPr marL="0" indent="0">
              <a:buNone/>
            </a:pPr>
            <a:r>
              <a:rPr lang="en-US" sz="3500" dirty="0" smtClean="0"/>
              <a:t>Remember your # line, positive numbers go forward and negative numbers go backwards.</a:t>
            </a:r>
          </a:p>
          <a:p>
            <a:pPr marL="0" indent="0">
              <a:buNone/>
            </a:pPr>
            <a:endParaRPr lang="en-US" sz="3500" dirty="0" smtClean="0"/>
          </a:p>
          <a:p>
            <a:pPr marL="0" indent="0">
              <a:buNone/>
            </a:pPr>
            <a:r>
              <a:rPr lang="en-US" sz="3500" dirty="0" smtClean="0"/>
              <a:t>The Create is very fast, at 1000mm/sec</a:t>
            </a:r>
          </a:p>
          <a:p>
            <a:pPr marL="0" indent="0">
              <a:buNone/>
            </a:pPr>
            <a:r>
              <a:rPr lang="en-US" sz="3500" dirty="0" smtClean="0"/>
              <a:t>It can get away from students quickly</a:t>
            </a:r>
          </a:p>
          <a:p>
            <a:pPr lvl="1"/>
            <a:r>
              <a:rPr lang="en-US" sz="3100" dirty="0" smtClean="0"/>
              <a:t>The Create is heavy and can produce </a:t>
            </a:r>
          </a:p>
          <a:p>
            <a:pPr marL="457200" lvl="1" indent="0">
              <a:buNone/>
            </a:pPr>
            <a:r>
              <a:rPr lang="en-US" sz="3100" dirty="0" smtClean="0"/>
              <a:t>       lots of inertia/momentum </a:t>
            </a:r>
            <a:r>
              <a:rPr lang="en-US" sz="2900" dirty="0" smtClean="0"/>
              <a:t>(keep this in mind</a:t>
            </a:r>
          </a:p>
          <a:p>
            <a:pPr marL="457200" lvl="1" indent="0">
              <a:buNone/>
            </a:pPr>
            <a:r>
              <a:rPr lang="en-US" sz="2900" dirty="0" smtClean="0"/>
              <a:t>       while trying to get precise distances)</a:t>
            </a:r>
          </a:p>
          <a:p>
            <a:pPr marL="0" indent="0">
              <a:buNone/>
            </a:pPr>
            <a:endParaRPr lang="en-US" sz="3500" dirty="0" smtClean="0"/>
          </a:p>
          <a:p>
            <a:pPr marL="0" indent="0">
              <a:buNone/>
            </a:pPr>
            <a:endParaRPr lang="en-US" sz="3500" dirty="0"/>
          </a:p>
          <a:p>
            <a:pPr marL="0" indent="0">
              <a:buNone/>
            </a:pPr>
            <a:r>
              <a:rPr lang="en-US" sz="3500" dirty="0" smtClean="0"/>
              <a:t>Driving Straight- it is not easy to drive a robot in a straight line.</a:t>
            </a:r>
          </a:p>
          <a:p>
            <a:pPr lvl="1">
              <a:buFont typeface="Arial"/>
              <a:buChar char="•"/>
            </a:pPr>
            <a:r>
              <a:rPr lang="en-US" sz="3500" dirty="0" smtClean="0"/>
              <a:t>Motors are not exactly the same</a:t>
            </a:r>
          </a:p>
          <a:p>
            <a:pPr lvl="1">
              <a:buFont typeface="Arial"/>
              <a:buChar char="•"/>
            </a:pPr>
            <a:r>
              <a:rPr lang="en-US" sz="3500" dirty="0" smtClean="0"/>
              <a:t>The tires may not be aligned well</a:t>
            </a:r>
          </a:p>
          <a:p>
            <a:pPr lvl="1">
              <a:buFont typeface="Arial"/>
              <a:buChar char="•"/>
            </a:pPr>
            <a:r>
              <a:rPr lang="en-US" sz="3500" dirty="0" smtClean="0"/>
              <a:t>One tire has more resistance, etc.</a:t>
            </a:r>
          </a:p>
          <a:p>
            <a:pPr marL="0" indent="0">
              <a:buNone/>
            </a:pPr>
            <a:r>
              <a:rPr lang="en-US" sz="3500" dirty="0" smtClean="0"/>
              <a:t>You can adjust this by slowing down and speeding up the motors.</a:t>
            </a:r>
          </a:p>
          <a:p>
            <a:endParaRPr lang="en-US" sz="3500" dirty="0"/>
          </a:p>
          <a:p>
            <a:pPr marL="0" indent="0">
              <a:buNone/>
            </a:pPr>
            <a:r>
              <a:rPr lang="en-US" sz="3500" dirty="0" smtClean="0"/>
              <a:t>Making Turns</a:t>
            </a:r>
          </a:p>
          <a:p>
            <a:pPr lvl="1">
              <a:buFont typeface="Arial"/>
              <a:buChar char="•"/>
            </a:pPr>
            <a:r>
              <a:rPr lang="en-US" sz="3500" dirty="0" smtClean="0"/>
              <a:t>Have one wheel go faster or slower than the other</a:t>
            </a:r>
          </a:p>
          <a:p>
            <a:pPr lvl="1">
              <a:buFont typeface="Arial"/>
              <a:buChar char="•"/>
            </a:pPr>
            <a:r>
              <a:rPr lang="en-US" sz="3500" dirty="0" smtClean="0"/>
              <a:t>Have one wheel move while the other ones is stopped (friction is less of a factor when both wheels are moving)</a:t>
            </a:r>
          </a:p>
          <a:p>
            <a:pPr lvl="1">
              <a:buFont typeface="Arial"/>
              <a:buChar char="•"/>
            </a:pPr>
            <a:r>
              <a:rPr lang="en-US" sz="3500" dirty="0" smtClean="0"/>
              <a:t>Have one wheel move forward while the other is moving       backwards</a:t>
            </a:r>
          </a:p>
          <a:p>
            <a:pPr lvl="1"/>
            <a:endParaRPr lang="en-US" dirty="0"/>
          </a:p>
        </p:txBody>
      </p:sp>
      <p:grpSp>
        <p:nvGrpSpPr>
          <p:cNvPr id="30" name="Group 29"/>
          <p:cNvGrpSpPr/>
          <p:nvPr/>
        </p:nvGrpSpPr>
        <p:grpSpPr>
          <a:xfrm>
            <a:off x="4951738" y="1561385"/>
            <a:ext cx="3921125" cy="956707"/>
            <a:chOff x="2460625" y="2301875"/>
            <a:chExt cx="3921125" cy="956707"/>
          </a:xfrm>
        </p:grpSpPr>
        <p:grpSp>
          <p:nvGrpSpPr>
            <p:cNvPr id="26" name="Group 25"/>
            <p:cNvGrpSpPr/>
            <p:nvPr/>
          </p:nvGrpSpPr>
          <p:grpSpPr>
            <a:xfrm>
              <a:off x="2460625" y="2704584"/>
              <a:ext cx="3921125" cy="553998"/>
              <a:chOff x="2460625" y="2704584"/>
              <a:chExt cx="3921125" cy="553998"/>
            </a:xfrm>
          </p:grpSpPr>
          <p:cxnSp>
            <p:nvCxnSpPr>
              <p:cNvPr id="5" name="Straight Connector 4"/>
              <p:cNvCxnSpPr/>
              <p:nvPr/>
            </p:nvCxnSpPr>
            <p:spPr>
              <a:xfrm>
                <a:off x="2460625" y="2809876"/>
                <a:ext cx="3095625" cy="0"/>
              </a:xfrm>
              <a:prstGeom prst="line">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571750" y="2889250"/>
                <a:ext cx="3810000" cy="369332"/>
              </a:xfrm>
              <a:prstGeom prst="rect">
                <a:avLst/>
              </a:prstGeom>
              <a:noFill/>
            </p:spPr>
            <p:txBody>
              <a:bodyPr wrap="square" rtlCol="0">
                <a:spAutoFit/>
              </a:bodyPr>
              <a:lstStyle/>
              <a:p>
                <a:r>
                  <a:rPr lang="en-US" dirty="0" smtClean="0"/>
                  <a:t>-5  -4  -3  -2  -1  0  1  2  3  4  5</a:t>
                </a:r>
                <a:endParaRPr lang="en-US" dirty="0"/>
              </a:p>
            </p:txBody>
          </p:sp>
          <p:cxnSp>
            <p:nvCxnSpPr>
              <p:cNvPr id="11" name="Straight Connector 10"/>
              <p:cNvCxnSpPr/>
              <p:nvPr/>
            </p:nvCxnSpPr>
            <p:spPr>
              <a:xfrm flipH="1" flipV="1">
                <a:off x="2778125"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10515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3352800" y="2717543"/>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3648075" y="27172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3911600" y="272045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4143375" y="2704586"/>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4375150" y="2713595"/>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591050" y="2720461"/>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4806950" y="2720719"/>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5054600" y="271359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270500" y="2704584"/>
                <a:ext cx="2" cy="18466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ight Arrow 26"/>
            <p:cNvSpPr/>
            <p:nvPr/>
          </p:nvSpPr>
          <p:spPr>
            <a:xfrm>
              <a:off x="4222750" y="2317750"/>
              <a:ext cx="1127127" cy="444501"/>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000"/>
                  </a:solidFill>
                </a:rPr>
                <a:t>Forward</a:t>
              </a:r>
              <a:endParaRPr lang="en-US" dirty="0">
                <a:solidFill>
                  <a:srgbClr val="008000"/>
                </a:solidFill>
              </a:endParaRPr>
            </a:p>
          </p:txBody>
        </p:sp>
        <p:sp>
          <p:nvSpPr>
            <p:cNvPr id="29" name="Left Arrow 28"/>
            <p:cNvSpPr/>
            <p:nvPr/>
          </p:nvSpPr>
          <p:spPr>
            <a:xfrm>
              <a:off x="2698750" y="2301875"/>
              <a:ext cx="1076327" cy="492126"/>
            </a:xfrm>
            <a:prstGeom prst="lef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Reverse</a:t>
              </a:r>
              <a:endParaRPr lang="en-US" dirty="0">
                <a:solidFill>
                  <a:srgbClr val="FF0000"/>
                </a:solidFill>
              </a:endParaRPr>
            </a:p>
          </p:txBody>
        </p:sp>
      </p:grpSp>
      <p:pic>
        <p:nvPicPr>
          <p:cNvPr id="28" name="Picture 27"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600805721"/>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3" y="176213"/>
            <a:ext cx="8229600" cy="1143000"/>
          </a:xfrm>
        </p:spPr>
        <p:txBody>
          <a:bodyPr>
            <a:normAutofit fontScale="90000"/>
          </a:bodyPr>
          <a:lstStyle/>
          <a:p>
            <a:r>
              <a:rPr lang="en-US" dirty="0" smtClean="0"/>
              <a:t> </a:t>
            </a:r>
            <a:r>
              <a:rPr lang="en-US" dirty="0"/>
              <a:t> </a:t>
            </a:r>
            <a:r>
              <a:rPr lang="en-US" dirty="0" smtClean="0"/>
              <a:t>LET’S MOVE!  Materials/Supplies</a:t>
            </a:r>
            <a:br>
              <a:rPr lang="en-US" dirty="0" smtClean="0"/>
            </a:br>
            <a:endParaRPr lang="en-US" dirty="0"/>
          </a:p>
        </p:txBody>
      </p:sp>
      <p:sp>
        <p:nvSpPr>
          <p:cNvPr id="3" name="Content Placeholder 2"/>
          <p:cNvSpPr>
            <a:spLocks noGrp="1"/>
          </p:cNvSpPr>
          <p:nvPr>
            <p:ph idx="1"/>
          </p:nvPr>
        </p:nvSpPr>
        <p:spPr>
          <a:xfrm>
            <a:off x="206372" y="1121590"/>
            <a:ext cx="8937628" cy="4802962"/>
          </a:xfrm>
        </p:spPr>
        <p:txBody>
          <a:bodyPr>
            <a:normAutofit/>
          </a:bodyPr>
          <a:lstStyle/>
          <a:p>
            <a:pPr marL="457200" indent="-457200">
              <a:buFont typeface="+mj-lt"/>
              <a:buAutoNum type="arabicPeriod"/>
            </a:pPr>
            <a:r>
              <a:rPr lang="en-US" sz="2400" dirty="0" smtClean="0"/>
              <a:t>You need a large surface to run the robot on</a:t>
            </a:r>
          </a:p>
          <a:p>
            <a:pPr lvl="1">
              <a:buFont typeface="Arial"/>
              <a:buChar char="•"/>
            </a:pPr>
            <a:r>
              <a:rPr lang="en-US" sz="2000" dirty="0" smtClean="0"/>
              <a:t>Use the floor, a piece of white or light colored foam or poster board or a vinyl or paper mat as a robot testing track</a:t>
            </a:r>
          </a:p>
          <a:p>
            <a:pPr lvl="2" indent="-342900">
              <a:buFont typeface="Courier New"/>
              <a:buChar char="o"/>
            </a:pPr>
            <a:r>
              <a:rPr lang="en-US" sz="2000" dirty="0" smtClean="0"/>
              <a:t>You need an area marked as the starting line (a piece of black tape works well or you can mark it with a black marker)</a:t>
            </a:r>
          </a:p>
          <a:p>
            <a:pPr marL="457200" indent="-457200">
              <a:buFont typeface="+mj-lt"/>
              <a:buAutoNum type="arabicPeriod"/>
            </a:pPr>
            <a:r>
              <a:rPr lang="en-US" sz="2400" dirty="0" smtClean="0"/>
              <a:t>You need an object to navigate to</a:t>
            </a:r>
          </a:p>
          <a:p>
            <a:pPr lvl="1">
              <a:buFont typeface="Arial"/>
              <a:buChar char="•"/>
            </a:pPr>
            <a:r>
              <a:rPr lang="en-US" sz="2400" dirty="0" smtClean="0"/>
              <a:t>Can of soda, foam block, whiteboard eraser, etc. will work</a:t>
            </a:r>
          </a:p>
          <a:p>
            <a:pPr marL="514350" indent="-514350">
              <a:buFont typeface="+mj-lt"/>
              <a:buAutoNum type="arabicPeriod"/>
            </a:pPr>
            <a:r>
              <a:rPr lang="en-US" sz="2400" dirty="0" smtClean="0"/>
              <a:t>A measuring device and a timer will be useful</a:t>
            </a:r>
          </a:p>
        </p:txBody>
      </p:sp>
      <p:grpSp>
        <p:nvGrpSpPr>
          <p:cNvPr id="18" name="Group 17"/>
          <p:cNvGrpSpPr/>
          <p:nvPr/>
        </p:nvGrpSpPr>
        <p:grpSpPr>
          <a:xfrm>
            <a:off x="796924" y="4358640"/>
            <a:ext cx="3608822" cy="1845411"/>
            <a:chOff x="1584324" y="4388801"/>
            <a:chExt cx="4527551" cy="2315213"/>
          </a:xfrm>
        </p:grpSpPr>
        <p:grpSp>
          <p:nvGrpSpPr>
            <p:cNvPr id="4" name="Group 3"/>
            <p:cNvGrpSpPr/>
            <p:nvPr/>
          </p:nvGrpSpPr>
          <p:grpSpPr>
            <a:xfrm>
              <a:off x="1584324" y="4388801"/>
              <a:ext cx="3524250" cy="2315213"/>
              <a:chOff x="2349500" y="1577338"/>
              <a:chExt cx="3524250" cy="2315213"/>
            </a:xfrm>
          </p:grpSpPr>
          <p:sp>
            <p:nvSpPr>
              <p:cNvPr id="5" name="Rectangle 4"/>
              <p:cNvSpPr/>
              <p:nvPr/>
            </p:nvSpPr>
            <p:spPr>
              <a:xfrm>
                <a:off x="2349500" y="1577338"/>
                <a:ext cx="3048000" cy="2315213"/>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952750" y="1577338"/>
                <a:ext cx="0" cy="2312036"/>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Can 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Box 1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7" name="TextBox 16"/>
            <p:cNvSpPr txBox="1"/>
            <p:nvPr/>
          </p:nvSpPr>
          <p:spPr>
            <a:xfrm>
              <a:off x="2187574" y="5464948"/>
              <a:ext cx="2060577" cy="276999"/>
            </a:xfrm>
            <a:prstGeom prst="rect">
              <a:avLst/>
            </a:prstGeom>
            <a:noFill/>
          </p:spPr>
          <p:txBody>
            <a:bodyPr wrap="square" rtlCol="0">
              <a:spAutoFit/>
            </a:bodyPr>
            <a:lstStyle/>
            <a:p>
              <a:r>
                <a:rPr lang="en-US" sz="1200" dirty="0" smtClean="0"/>
                <a:t>Starting line (Tape/Marker)</a:t>
              </a:r>
              <a:endParaRPr lang="en-US" sz="1200" dirty="0"/>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5223" y="4743978"/>
            <a:ext cx="636417" cy="879475"/>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4384" y="4814941"/>
            <a:ext cx="1029840" cy="930275"/>
          </a:xfrm>
          <a:prstGeom prst="rect">
            <a:avLst/>
          </a:prstGeom>
        </p:spPr>
      </p:pic>
      <p:pic>
        <p:nvPicPr>
          <p:cNvPr id="13" name="Picture 12"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39361283"/>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LET’S MOVE!</a:t>
            </a:r>
            <a:br>
              <a:rPr lang="en-US" sz="4400" dirty="0" smtClean="0"/>
            </a:br>
            <a:r>
              <a:rPr lang="en-US" sz="3600" dirty="0" smtClean="0"/>
              <a:t>Activity/mini contests </a:t>
            </a:r>
            <a:endParaRPr lang="en-US" sz="3600" dirty="0"/>
          </a:p>
        </p:txBody>
      </p:sp>
      <p:sp>
        <p:nvSpPr>
          <p:cNvPr id="3" name="Content Placeholder 2"/>
          <p:cNvSpPr>
            <a:spLocks noGrp="1"/>
          </p:cNvSpPr>
          <p:nvPr>
            <p:ph idx="1"/>
          </p:nvPr>
        </p:nvSpPr>
        <p:spPr>
          <a:xfrm>
            <a:off x="457200" y="1512455"/>
            <a:ext cx="8229600" cy="4976089"/>
          </a:xfrm>
        </p:spPr>
        <p:txBody>
          <a:bodyPr>
            <a:normAutofit lnSpcReduction="10000"/>
          </a:bodyPr>
          <a:lstStyle/>
          <a:p>
            <a:pPr marL="0" indent="0">
              <a:buNone/>
            </a:pPr>
            <a:r>
              <a:rPr lang="en-US" sz="2400" dirty="0" smtClean="0"/>
              <a:t>Using the simple motor function  </a:t>
            </a:r>
            <a:r>
              <a:rPr lang="en-US" sz="2400" dirty="0" smtClean="0">
                <a:cs typeface="Courier"/>
              </a:rPr>
              <a:t>motor</a:t>
            </a:r>
            <a:r>
              <a:rPr lang="en-US" sz="2400" dirty="0" smtClean="0">
                <a:latin typeface="Courier"/>
                <a:cs typeface="Courier"/>
              </a:rPr>
              <a:t>(); </a:t>
            </a:r>
            <a:r>
              <a:rPr lang="en-US" sz="2400" dirty="0" smtClean="0"/>
              <a:t>and  </a:t>
            </a:r>
            <a:r>
              <a:rPr lang="en-US" sz="2400" dirty="0" smtClean="0">
                <a:latin typeface="Courier"/>
                <a:cs typeface="Courier"/>
              </a:rPr>
              <a:t>msleep(); </a:t>
            </a:r>
            <a:r>
              <a:rPr lang="en-US" sz="2400" dirty="0" smtClean="0">
                <a:cs typeface="Courier"/>
              </a:rPr>
              <a:t>you can have the students work on fun challenges.</a:t>
            </a:r>
          </a:p>
          <a:p>
            <a:pPr marL="0" indent="0">
              <a:buNone/>
            </a:pPr>
            <a:r>
              <a:rPr lang="en-US" sz="2400" dirty="0" smtClean="0"/>
              <a:t>These activities can all be completed using hard coding (“dead reckoning”) and simple motor control functions without the use of any sensors. This is a good place to start and will teach the students how hard it is to be consistent using dead reckoning.</a:t>
            </a:r>
          </a:p>
          <a:p>
            <a:pPr lvl="1">
              <a:buFont typeface="Arial"/>
              <a:buChar char="•"/>
            </a:pPr>
            <a:r>
              <a:rPr lang="en-US" sz="2400" dirty="0" smtClean="0"/>
              <a:t>This is a good time to bring up controlling variables when they set up their robot- is it the same every time? How could you make it the same (using a jig or ruler to control how they set it at the starting line)</a:t>
            </a:r>
          </a:p>
          <a:p>
            <a:pPr marL="0" indent="0">
              <a:buNone/>
            </a:pPr>
            <a:r>
              <a:rPr lang="en-US" sz="2400" dirty="0" smtClean="0"/>
              <a:t>Once they have the skills down of forward, backwards, stop, turn then we can move on and start adding sensors and decision making into the programs.	</a:t>
            </a:r>
          </a:p>
          <a:p>
            <a:pPr marL="0" indent="0">
              <a:buNone/>
            </a:pPr>
            <a:endParaRPr lang="en-US"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84327615"/>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24"/>
            <a:ext cx="8229600" cy="1143000"/>
          </a:xfrm>
        </p:spPr>
        <p:txBody>
          <a:bodyPr/>
          <a:lstStyle/>
          <a:p>
            <a:r>
              <a:rPr lang="en-US" dirty="0" smtClean="0"/>
              <a:t>Touch the Can</a:t>
            </a:r>
            <a:endParaRPr lang="en-US" dirty="0"/>
          </a:p>
        </p:txBody>
      </p:sp>
      <p:sp>
        <p:nvSpPr>
          <p:cNvPr id="3" name="Content Placeholder 2"/>
          <p:cNvSpPr>
            <a:spLocks noGrp="1"/>
          </p:cNvSpPr>
          <p:nvPr>
            <p:ph idx="1"/>
          </p:nvPr>
        </p:nvSpPr>
        <p:spPr>
          <a:xfrm>
            <a:off x="346364" y="1177636"/>
            <a:ext cx="8797636" cy="4257150"/>
          </a:xfrm>
        </p:spPr>
        <p:txBody>
          <a:bodyPr>
            <a:normAutofit/>
          </a:bodyPr>
          <a:lstStyle/>
          <a:p>
            <a:pPr marL="0" indent="0">
              <a:buNone/>
            </a:pPr>
            <a:r>
              <a:rPr lang="en-US" sz="2200" dirty="0" smtClean="0"/>
              <a:t>Robots must start on or behind the starting mark and move to the object with the goal of touching the object in the shortest amount of time</a:t>
            </a:r>
          </a:p>
          <a:p>
            <a:pPr marL="0" indent="0">
              <a:buNone/>
            </a:pPr>
            <a:endParaRPr lang="en-US" sz="2200" dirty="0" smtClean="0"/>
          </a:p>
          <a:p>
            <a:pPr marL="0" indent="0">
              <a:buNone/>
            </a:pPr>
            <a:r>
              <a:rPr lang="en-US" sz="2200" dirty="0" smtClean="0"/>
              <a:t>Extensions</a:t>
            </a:r>
          </a:p>
          <a:p>
            <a:pPr marL="457200" indent="-457200"/>
            <a:r>
              <a:rPr lang="en-US" sz="2200" dirty="0" smtClean="0"/>
              <a:t>Move the can to various distances</a:t>
            </a:r>
          </a:p>
          <a:p>
            <a:pPr marL="457200" indent="-457200"/>
            <a:r>
              <a:rPr lang="en-US" sz="2200" dirty="0" smtClean="0"/>
              <a:t>Make the object smaller and harder to navigate to</a:t>
            </a:r>
          </a:p>
          <a:p>
            <a:pPr marL="457200" indent="-457200"/>
            <a:r>
              <a:rPr lang="en-US" sz="2200" dirty="0" smtClean="0"/>
              <a:t>Math-</a:t>
            </a:r>
            <a:r>
              <a:rPr lang="en-US" sz="2200" dirty="0"/>
              <a:t> </a:t>
            </a:r>
            <a:r>
              <a:rPr lang="en-US" sz="2200" dirty="0" smtClean="0"/>
              <a:t>have them measure the distance to the object and time the robot and then calculate rate/speed                                  </a:t>
            </a:r>
          </a:p>
          <a:p>
            <a:pPr marL="857250" lvl="1" indent="-457200">
              <a:buFont typeface="Courier New"/>
              <a:buChar char="o"/>
            </a:pPr>
            <a:r>
              <a:rPr lang="en-US" sz="2200" dirty="0" smtClean="0"/>
              <a:t>Speed = Distance/Time</a:t>
            </a:r>
          </a:p>
          <a:p>
            <a:pPr marL="914400" lvl="1" indent="-514350"/>
            <a:endParaRPr lang="en-US" sz="2200" dirty="0"/>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46" name="Group 45"/>
          <p:cNvGrpSpPr/>
          <p:nvPr/>
        </p:nvGrpSpPr>
        <p:grpSpPr>
          <a:xfrm>
            <a:off x="1354951" y="4846598"/>
            <a:ext cx="5330711" cy="1325129"/>
            <a:chOff x="504824" y="4876800"/>
            <a:chExt cx="7286626" cy="1811338"/>
          </a:xfrm>
        </p:grpSpPr>
        <p:grpSp>
          <p:nvGrpSpPr>
            <p:cNvPr id="47" name="Group 46"/>
            <p:cNvGrpSpPr/>
            <p:nvPr/>
          </p:nvGrpSpPr>
          <p:grpSpPr>
            <a:xfrm>
              <a:off x="504824" y="4876800"/>
              <a:ext cx="3543301" cy="1793875"/>
              <a:chOff x="2568574" y="4906962"/>
              <a:chExt cx="3543301" cy="1793875"/>
            </a:xfrm>
          </p:grpSpPr>
          <p:grpSp>
            <p:nvGrpSpPr>
              <p:cNvPr id="68" name="Group 67"/>
              <p:cNvGrpSpPr/>
              <p:nvPr/>
            </p:nvGrpSpPr>
            <p:grpSpPr>
              <a:xfrm>
                <a:off x="2568574" y="4906962"/>
                <a:ext cx="3048000" cy="1793875"/>
                <a:chOff x="3333750" y="2095499"/>
                <a:chExt cx="3048000" cy="1793875"/>
              </a:xfrm>
            </p:grpSpPr>
            <p:sp>
              <p:nvSpPr>
                <p:cNvPr id="71" name="Rectangle 70"/>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Can 72"/>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70" name="TextBox 69"/>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8" name="Group 47"/>
            <p:cNvGrpSpPr/>
            <p:nvPr/>
          </p:nvGrpSpPr>
          <p:grpSpPr>
            <a:xfrm>
              <a:off x="4248149" y="4894263"/>
              <a:ext cx="3543301" cy="1793875"/>
              <a:chOff x="2568574" y="4906962"/>
              <a:chExt cx="3543301" cy="1793875"/>
            </a:xfrm>
          </p:grpSpPr>
          <p:grpSp>
            <p:nvGrpSpPr>
              <p:cNvPr id="62" name="Group 61"/>
              <p:cNvGrpSpPr/>
              <p:nvPr/>
            </p:nvGrpSpPr>
            <p:grpSpPr>
              <a:xfrm>
                <a:off x="2568574" y="4906962"/>
                <a:ext cx="3048000" cy="1793875"/>
                <a:chOff x="3333750" y="2095499"/>
                <a:chExt cx="3048000" cy="1793875"/>
              </a:xfrm>
            </p:grpSpPr>
            <p:sp>
              <p:nvSpPr>
                <p:cNvPr id="65" name="Rectangle 6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6" name="Straight Connector 6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3" name="TextBox 62"/>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64" name="TextBox 6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9" name="Line 7"/>
            <p:cNvSpPr>
              <a:spLocks noChangeShapeType="1"/>
            </p:cNvSpPr>
            <p:nvPr/>
          </p:nvSpPr>
          <p:spPr bwMode="auto">
            <a:xfrm>
              <a:off x="1666875" y="5662834"/>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50" name="Group 49"/>
            <p:cNvGrpSpPr/>
            <p:nvPr/>
          </p:nvGrpSpPr>
          <p:grpSpPr>
            <a:xfrm>
              <a:off x="504824" y="5283588"/>
              <a:ext cx="583380" cy="741407"/>
              <a:chOff x="2494078" y="3396827"/>
              <a:chExt cx="607082" cy="812376"/>
            </a:xfrm>
          </p:grpSpPr>
          <p:sp>
            <p:nvSpPr>
              <p:cNvPr id="57" name="Oval 5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2517959" y="3637740"/>
                <a:ext cx="206211" cy="332606"/>
                <a:chOff x="5113641" y="2097861"/>
                <a:chExt cx="317500" cy="412750"/>
              </a:xfrm>
            </p:grpSpPr>
            <p:sp>
              <p:nvSpPr>
                <p:cNvPr id="60" name="Rectangle 5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9" name="Straight Connector 5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6039260" y="5422088"/>
              <a:ext cx="583380" cy="741407"/>
              <a:chOff x="2494078" y="3396827"/>
              <a:chExt cx="607082" cy="812376"/>
            </a:xfrm>
          </p:grpSpPr>
          <p:sp>
            <p:nvSpPr>
              <p:cNvPr id="52" name="Oval 5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2517959" y="3637740"/>
                <a:ext cx="206211" cy="332606"/>
                <a:chOff x="5113641" y="2097861"/>
                <a:chExt cx="317500" cy="412750"/>
              </a:xfrm>
            </p:grpSpPr>
            <p:sp>
              <p:nvSpPr>
                <p:cNvPr id="55" name="Rectangle 5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4" name="Straight Connector 5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14100319"/>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
            <a:ext cx="8229600" cy="1143000"/>
          </a:xfrm>
        </p:spPr>
        <p:txBody>
          <a:bodyPr/>
          <a:lstStyle/>
          <a:p>
            <a:r>
              <a:rPr lang="en-US" dirty="0" smtClean="0"/>
              <a:t>Closest to the Can</a:t>
            </a:r>
            <a:endParaRPr lang="en-US" dirty="0"/>
          </a:p>
        </p:txBody>
      </p:sp>
      <p:sp>
        <p:nvSpPr>
          <p:cNvPr id="3" name="Content Placeholder 2"/>
          <p:cNvSpPr>
            <a:spLocks noGrp="1"/>
          </p:cNvSpPr>
          <p:nvPr>
            <p:ph idx="1"/>
          </p:nvPr>
        </p:nvSpPr>
        <p:spPr>
          <a:xfrm>
            <a:off x="346074" y="1100138"/>
            <a:ext cx="8591550" cy="4525963"/>
          </a:xfrm>
        </p:spPr>
        <p:txBody>
          <a:bodyPr>
            <a:normAutofit/>
          </a:bodyPr>
          <a:lstStyle/>
          <a:p>
            <a:pPr marL="457200" indent="-457200">
              <a:buFont typeface="+mj-lt"/>
              <a:buAutoNum type="arabicPeriod"/>
            </a:pPr>
            <a:r>
              <a:rPr lang="en-US" sz="2000" dirty="0" smtClean="0"/>
              <a:t>Robots must start on or behind the starting mark and move to the object with the goal of stopping as close to the can as possible without touching it.</a:t>
            </a:r>
          </a:p>
          <a:p>
            <a:pPr lvl="1">
              <a:buFont typeface="Arial"/>
              <a:buChar char="•"/>
            </a:pPr>
            <a:r>
              <a:rPr lang="en-US" sz="2000" dirty="0" smtClean="0"/>
              <a:t>If they touch the can they must start over at the starting line</a:t>
            </a:r>
          </a:p>
          <a:p>
            <a:pPr lvl="1">
              <a:buFont typeface="Arial"/>
              <a:buChar char="•"/>
            </a:pPr>
            <a:r>
              <a:rPr lang="en-US" sz="2000" dirty="0" smtClean="0"/>
              <a:t>Use rulers to measure the distance stopped from the can- make a data table</a:t>
            </a:r>
          </a:p>
          <a:p>
            <a:pPr lvl="1">
              <a:buFont typeface="Arial"/>
              <a:buChar char="•"/>
            </a:pPr>
            <a:r>
              <a:rPr lang="en-US" sz="2000" dirty="0" smtClean="0"/>
              <a:t>You can use a sheet of paper passed between the robot and can to determine if it is touching</a:t>
            </a:r>
          </a:p>
          <a:p>
            <a:pPr lvl="1">
              <a:buFont typeface="Arial"/>
              <a:buChar char="•"/>
            </a:pPr>
            <a:r>
              <a:rPr lang="en-US" sz="2000" dirty="0" smtClean="0"/>
              <a:t>You can limit the number of attempts and take the best run or have them average several runs or add the distances together for a grand total</a:t>
            </a:r>
          </a:p>
          <a:p>
            <a:pPr marL="457200" indent="-457200">
              <a:buFont typeface="+mj-lt"/>
              <a:buAutoNum type="arabicPeriod"/>
            </a:pPr>
            <a:r>
              <a:rPr lang="en-US" sz="2000" dirty="0" smtClean="0"/>
              <a:t>Move the can to various distances and locations</a:t>
            </a:r>
          </a:p>
        </p:txBody>
      </p:sp>
      <p:pic>
        <p:nvPicPr>
          <p:cNvPr id="44" name="Picture 4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5" name="Picture 4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46" name="Group 45"/>
          <p:cNvGrpSpPr/>
          <p:nvPr/>
        </p:nvGrpSpPr>
        <p:grpSpPr>
          <a:xfrm>
            <a:off x="887210" y="4695200"/>
            <a:ext cx="6163505" cy="1442142"/>
            <a:chOff x="504824" y="4692651"/>
            <a:chExt cx="7680326" cy="1797049"/>
          </a:xfrm>
        </p:grpSpPr>
        <p:grpSp>
          <p:nvGrpSpPr>
            <p:cNvPr id="47" name="Group 46"/>
            <p:cNvGrpSpPr/>
            <p:nvPr/>
          </p:nvGrpSpPr>
          <p:grpSpPr>
            <a:xfrm>
              <a:off x="504824" y="4695825"/>
              <a:ext cx="3543301" cy="1793875"/>
              <a:chOff x="2568574" y="4906962"/>
              <a:chExt cx="3543301" cy="1793875"/>
            </a:xfrm>
          </p:grpSpPr>
          <p:grpSp>
            <p:nvGrpSpPr>
              <p:cNvPr id="68" name="Group 67"/>
              <p:cNvGrpSpPr/>
              <p:nvPr/>
            </p:nvGrpSpPr>
            <p:grpSpPr>
              <a:xfrm>
                <a:off x="2568574" y="4906962"/>
                <a:ext cx="3048000" cy="1793875"/>
                <a:chOff x="3333750" y="2095499"/>
                <a:chExt cx="3048000" cy="1793875"/>
              </a:xfrm>
            </p:grpSpPr>
            <p:sp>
              <p:nvSpPr>
                <p:cNvPr id="71" name="Rectangle 70"/>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2" name="Straight Connector 71"/>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Can 72"/>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9" name="TextBox 68"/>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70" name="TextBox 69"/>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48" name="Group 47"/>
            <p:cNvGrpSpPr/>
            <p:nvPr/>
          </p:nvGrpSpPr>
          <p:grpSpPr>
            <a:xfrm>
              <a:off x="4641849" y="4692651"/>
              <a:ext cx="3543301" cy="1793875"/>
              <a:chOff x="2568574" y="4906962"/>
              <a:chExt cx="3543301" cy="1793875"/>
            </a:xfrm>
          </p:grpSpPr>
          <p:grpSp>
            <p:nvGrpSpPr>
              <p:cNvPr id="62" name="Group 61"/>
              <p:cNvGrpSpPr/>
              <p:nvPr/>
            </p:nvGrpSpPr>
            <p:grpSpPr>
              <a:xfrm>
                <a:off x="2568574" y="4906962"/>
                <a:ext cx="3048000" cy="1793875"/>
                <a:chOff x="3333750" y="2095499"/>
                <a:chExt cx="3048000" cy="1793875"/>
              </a:xfrm>
            </p:grpSpPr>
            <p:sp>
              <p:nvSpPr>
                <p:cNvPr id="65" name="Rectangle 6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6" name="Straight Connector 6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3" name="TextBox 62"/>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64" name="TextBox 6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49" name="Line 7"/>
            <p:cNvSpPr>
              <a:spLocks noChangeShapeType="1"/>
            </p:cNvSpPr>
            <p:nvPr/>
          </p:nvSpPr>
          <p:spPr bwMode="auto">
            <a:xfrm>
              <a:off x="1666875" y="5467351"/>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50" name="Group 49"/>
            <p:cNvGrpSpPr/>
            <p:nvPr/>
          </p:nvGrpSpPr>
          <p:grpSpPr>
            <a:xfrm>
              <a:off x="524694" y="5236199"/>
              <a:ext cx="583380" cy="741407"/>
              <a:chOff x="2494078" y="3396827"/>
              <a:chExt cx="607082" cy="812376"/>
            </a:xfrm>
          </p:grpSpPr>
          <p:sp>
            <p:nvSpPr>
              <p:cNvPr id="57" name="Oval 5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2517959" y="3637740"/>
                <a:ext cx="206211" cy="332606"/>
                <a:chOff x="5113641" y="2097861"/>
                <a:chExt cx="317500" cy="412750"/>
              </a:xfrm>
            </p:grpSpPr>
            <p:sp>
              <p:nvSpPr>
                <p:cNvPr id="60" name="Rectangle 5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9" name="Straight Connector 5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6377589" y="5255397"/>
              <a:ext cx="583380" cy="741407"/>
              <a:chOff x="2494078" y="3396827"/>
              <a:chExt cx="607082" cy="812376"/>
            </a:xfrm>
          </p:grpSpPr>
          <p:sp>
            <p:nvSpPr>
              <p:cNvPr id="52" name="Oval 5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2517959" y="3637740"/>
                <a:ext cx="206211" cy="332606"/>
                <a:chOff x="5113641" y="2097861"/>
                <a:chExt cx="317500" cy="412750"/>
              </a:xfrm>
            </p:grpSpPr>
            <p:sp>
              <p:nvSpPr>
                <p:cNvPr id="55" name="Rectangle 5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4" name="Straight Connector 5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6483885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 Demobot-0384.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79320" y="0"/>
            <a:ext cx="3924286" cy="4589417"/>
          </a:xfrm>
          <a:prstGeom prst="rect">
            <a:avLst/>
          </a:prstGeom>
        </p:spPr>
      </p:pic>
      <p:sp>
        <p:nvSpPr>
          <p:cNvPr id="3" name="Rounded Rectangle 2"/>
          <p:cNvSpPr/>
          <p:nvPr/>
        </p:nvSpPr>
        <p:spPr>
          <a:xfrm>
            <a:off x="228599" y="4661263"/>
            <a:ext cx="8732521" cy="1040674"/>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Using the lock nuts attach the angle bracket to the chassis and tighten using the wrench and screwdriver. This is shown upside down for clarity. You do not have to turn your robot upside down to attach the nuts.</a:t>
            </a:r>
            <a:endParaRPr lang="en-US" sz="2200" dirty="0">
              <a:solidFill>
                <a:schemeClr val="tx1"/>
              </a:solidFill>
            </a:endParaRPr>
          </a:p>
        </p:txBody>
      </p:sp>
      <p:sp>
        <p:nvSpPr>
          <p:cNvPr id="9" name="Oval 8"/>
          <p:cNvSpPr/>
          <p:nvPr/>
        </p:nvSpPr>
        <p:spPr>
          <a:xfrm>
            <a:off x="3041468" y="1384663"/>
            <a:ext cx="1533259" cy="1651202"/>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175069"/>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86" y="336067"/>
            <a:ext cx="8229600" cy="1143000"/>
          </a:xfrm>
        </p:spPr>
        <p:txBody>
          <a:bodyPr>
            <a:normAutofit fontScale="90000"/>
          </a:bodyPr>
          <a:lstStyle/>
          <a:p>
            <a:r>
              <a:rPr lang="en-US" dirty="0" smtClean="0"/>
              <a:t>Closest to/touch the </a:t>
            </a:r>
            <a:r>
              <a:rPr lang="en-US" dirty="0"/>
              <a:t>C</a:t>
            </a:r>
            <a:r>
              <a:rPr lang="en-US" dirty="0" smtClean="0"/>
              <a:t>an and </a:t>
            </a:r>
            <a:r>
              <a:rPr lang="en-US" dirty="0"/>
              <a:t/>
            </a:r>
            <a:br>
              <a:rPr lang="en-US" dirty="0"/>
            </a:br>
            <a:r>
              <a:rPr lang="en-US" dirty="0" smtClean="0"/>
              <a:t>“Go Home”</a:t>
            </a:r>
            <a:endParaRPr lang="en-US" dirty="0"/>
          </a:p>
        </p:txBody>
      </p:sp>
      <p:sp>
        <p:nvSpPr>
          <p:cNvPr id="3" name="Content Placeholder 2"/>
          <p:cNvSpPr>
            <a:spLocks noGrp="1"/>
          </p:cNvSpPr>
          <p:nvPr>
            <p:ph idx="1"/>
          </p:nvPr>
        </p:nvSpPr>
        <p:spPr>
          <a:xfrm>
            <a:off x="204494" y="1470008"/>
            <a:ext cx="8591550" cy="4525963"/>
          </a:xfrm>
        </p:spPr>
        <p:txBody>
          <a:bodyPr>
            <a:normAutofit/>
          </a:bodyPr>
          <a:lstStyle/>
          <a:p>
            <a:pPr marL="457200" indent="-457200">
              <a:buFont typeface="+mj-lt"/>
              <a:buAutoNum type="arabicPeriod"/>
            </a:pPr>
            <a:r>
              <a:rPr lang="en-US" sz="2400" dirty="0" smtClean="0"/>
              <a:t>A variation on touch the can and closest to the can.</a:t>
            </a:r>
          </a:p>
          <a:p>
            <a:pPr marL="457200" indent="-457200">
              <a:buFont typeface="+mj-lt"/>
              <a:buAutoNum type="arabicPeriod"/>
            </a:pPr>
            <a:r>
              <a:rPr lang="en-US" sz="2400" dirty="0" smtClean="0"/>
              <a:t>After stopping closest/touching the can, back the robot up until touching the starting line</a:t>
            </a:r>
            <a:endParaRPr lang="en-US" sz="2400" dirty="0"/>
          </a:p>
          <a:p>
            <a:pPr lvl="1">
              <a:buFont typeface="Arial"/>
              <a:buChar char="•"/>
            </a:pPr>
            <a:r>
              <a:rPr lang="en-US" sz="2000" dirty="0" smtClean="0"/>
              <a:t>Move the can to various distances</a:t>
            </a:r>
          </a:p>
          <a:p>
            <a:pPr marL="914400" lvl="1" indent="-514350"/>
            <a:endParaRPr lang="en-US" sz="2400" dirty="0"/>
          </a:p>
        </p:txBody>
      </p:sp>
      <p:pic>
        <p:nvPicPr>
          <p:cNvPr id="62" name="Picture 61"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3" name="Picture 62"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64" name="Group 63"/>
          <p:cNvGrpSpPr/>
          <p:nvPr/>
        </p:nvGrpSpPr>
        <p:grpSpPr>
          <a:xfrm>
            <a:off x="188459" y="3271264"/>
            <a:ext cx="7958491" cy="2869428"/>
            <a:chOff x="165510" y="2433639"/>
            <a:chExt cx="9202174" cy="3317837"/>
          </a:xfrm>
        </p:grpSpPr>
        <p:grpSp>
          <p:nvGrpSpPr>
            <p:cNvPr id="65" name="Group 64"/>
            <p:cNvGrpSpPr/>
            <p:nvPr/>
          </p:nvGrpSpPr>
          <p:grpSpPr>
            <a:xfrm>
              <a:off x="6103782" y="3957601"/>
              <a:ext cx="3263902" cy="1793875"/>
              <a:chOff x="2568574" y="4906962"/>
              <a:chExt cx="3543301" cy="1793875"/>
            </a:xfrm>
          </p:grpSpPr>
          <p:grpSp>
            <p:nvGrpSpPr>
              <p:cNvPr id="101" name="Group 100"/>
              <p:cNvGrpSpPr/>
              <p:nvPr/>
            </p:nvGrpSpPr>
            <p:grpSpPr>
              <a:xfrm>
                <a:off x="2568574" y="4906962"/>
                <a:ext cx="3048000" cy="1793875"/>
                <a:chOff x="3333750" y="2095499"/>
                <a:chExt cx="3048000" cy="1793875"/>
              </a:xfrm>
            </p:grpSpPr>
            <p:sp>
              <p:nvSpPr>
                <p:cNvPr id="104" name="Rectangle 10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5" name="Straight Connector 10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06" name="Can 105"/>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2" name="TextBox 101"/>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103" name="TextBox 10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6" name="Group 65"/>
            <p:cNvGrpSpPr/>
            <p:nvPr/>
          </p:nvGrpSpPr>
          <p:grpSpPr>
            <a:xfrm>
              <a:off x="165510" y="2433639"/>
              <a:ext cx="8010104" cy="2869427"/>
              <a:chOff x="165510" y="2433639"/>
              <a:chExt cx="8010104" cy="2869427"/>
            </a:xfrm>
          </p:grpSpPr>
          <p:grpSp>
            <p:nvGrpSpPr>
              <p:cNvPr id="67" name="Group 66"/>
              <p:cNvGrpSpPr/>
              <p:nvPr/>
            </p:nvGrpSpPr>
            <p:grpSpPr>
              <a:xfrm>
                <a:off x="204494" y="2433639"/>
                <a:ext cx="3167354" cy="1793875"/>
                <a:chOff x="2568574" y="4906962"/>
                <a:chExt cx="3543301" cy="1793875"/>
              </a:xfrm>
            </p:grpSpPr>
            <p:grpSp>
              <p:nvGrpSpPr>
                <p:cNvPr id="95" name="Group 94"/>
                <p:cNvGrpSpPr/>
                <p:nvPr/>
              </p:nvGrpSpPr>
              <p:grpSpPr>
                <a:xfrm>
                  <a:off x="2568574" y="4906962"/>
                  <a:ext cx="3048000" cy="1793875"/>
                  <a:chOff x="3333750" y="2095499"/>
                  <a:chExt cx="3048000" cy="1793875"/>
                </a:xfrm>
              </p:grpSpPr>
              <p:sp>
                <p:nvSpPr>
                  <p:cNvPr id="98" name="Rectangle 97"/>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9" name="Straight Connector 98"/>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Can 99"/>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6" name="TextBox 95"/>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7" name="TextBox 96"/>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8" name="Group 67"/>
              <p:cNvGrpSpPr/>
              <p:nvPr/>
            </p:nvGrpSpPr>
            <p:grpSpPr>
              <a:xfrm>
                <a:off x="3143725" y="2822964"/>
                <a:ext cx="3263902" cy="1793875"/>
                <a:chOff x="2568574" y="4906962"/>
                <a:chExt cx="3543301" cy="1793875"/>
              </a:xfrm>
            </p:grpSpPr>
            <p:grpSp>
              <p:nvGrpSpPr>
                <p:cNvPr id="89" name="Group 88"/>
                <p:cNvGrpSpPr/>
                <p:nvPr/>
              </p:nvGrpSpPr>
              <p:grpSpPr>
                <a:xfrm>
                  <a:off x="2568574" y="4906962"/>
                  <a:ext cx="3048000" cy="1793875"/>
                  <a:chOff x="3333750" y="2095499"/>
                  <a:chExt cx="3048000" cy="1793875"/>
                </a:xfrm>
              </p:grpSpPr>
              <p:sp>
                <p:nvSpPr>
                  <p:cNvPr id="92" name="Rectangle 9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3" name="Straight Connector 9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94" name="Can 93"/>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0" name="TextBox 89"/>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1" name="TextBox 9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69" name="Line 7"/>
              <p:cNvSpPr>
                <a:spLocks noChangeShapeType="1"/>
              </p:cNvSpPr>
              <p:nvPr/>
            </p:nvSpPr>
            <p:spPr bwMode="auto">
              <a:xfrm>
                <a:off x="1190625" y="321228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70" name="Line 7"/>
              <p:cNvSpPr>
                <a:spLocks noChangeShapeType="1"/>
              </p:cNvSpPr>
              <p:nvPr/>
            </p:nvSpPr>
            <p:spPr bwMode="auto">
              <a:xfrm flipH="1">
                <a:off x="7546964" y="4932363"/>
                <a:ext cx="628650"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71" name="Group 70"/>
              <p:cNvGrpSpPr/>
              <p:nvPr/>
            </p:nvGrpSpPr>
            <p:grpSpPr>
              <a:xfrm>
                <a:off x="165510" y="2993459"/>
                <a:ext cx="583380" cy="741407"/>
                <a:chOff x="2494078" y="3396827"/>
                <a:chExt cx="607082" cy="812376"/>
              </a:xfrm>
            </p:grpSpPr>
            <p:sp>
              <p:nvSpPr>
                <p:cNvPr id="84" name="Oval 83"/>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5" name="Group 84"/>
                <p:cNvGrpSpPr/>
                <p:nvPr/>
              </p:nvGrpSpPr>
              <p:grpSpPr>
                <a:xfrm>
                  <a:off x="2517959" y="3637740"/>
                  <a:ext cx="206211" cy="332606"/>
                  <a:chOff x="5113641" y="2097861"/>
                  <a:chExt cx="317500" cy="412750"/>
                </a:xfrm>
              </p:grpSpPr>
              <p:sp>
                <p:nvSpPr>
                  <p:cNvPr id="87" name="Rectangle 86"/>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6" name="Straight Connector 85"/>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4753053" y="3322415"/>
                <a:ext cx="583380" cy="741407"/>
                <a:chOff x="2494078" y="3396827"/>
                <a:chExt cx="607082" cy="812376"/>
              </a:xfrm>
            </p:grpSpPr>
            <p:sp>
              <p:nvSpPr>
                <p:cNvPr id="79" name="Oval 78"/>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0" name="Group 79"/>
                <p:cNvGrpSpPr/>
                <p:nvPr/>
              </p:nvGrpSpPr>
              <p:grpSpPr>
                <a:xfrm>
                  <a:off x="2517959" y="3637740"/>
                  <a:ext cx="206211" cy="332606"/>
                  <a:chOff x="5113641" y="2097861"/>
                  <a:chExt cx="317500" cy="412750"/>
                </a:xfrm>
              </p:grpSpPr>
              <p:sp>
                <p:nvSpPr>
                  <p:cNvPr id="82" name="Rectangle 81"/>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1" name="Straight Connector 80"/>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rot="10800000">
                <a:off x="6781683" y="4561659"/>
                <a:ext cx="583380" cy="741407"/>
                <a:chOff x="2494078" y="3396827"/>
                <a:chExt cx="607082" cy="812376"/>
              </a:xfrm>
            </p:grpSpPr>
            <p:sp>
              <p:nvSpPr>
                <p:cNvPr id="74" name="Oval 73"/>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5" name="Group 74"/>
                <p:cNvGrpSpPr/>
                <p:nvPr/>
              </p:nvGrpSpPr>
              <p:grpSpPr>
                <a:xfrm>
                  <a:off x="2517959" y="3637740"/>
                  <a:ext cx="206211" cy="332606"/>
                  <a:chOff x="5113641" y="2097861"/>
                  <a:chExt cx="317500" cy="412750"/>
                </a:xfrm>
              </p:grpSpPr>
              <p:sp>
                <p:nvSpPr>
                  <p:cNvPr id="77" name="Rectangle 76"/>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6" name="Straight Connector 75"/>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598965082"/>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Circle the Can and </a:t>
            </a:r>
            <a:br>
              <a:rPr lang="en-US" dirty="0" smtClean="0"/>
            </a:br>
            <a:r>
              <a:rPr lang="en-US" dirty="0" smtClean="0"/>
              <a:t>“Go Home”</a:t>
            </a:r>
            <a:endParaRPr lang="en-US" dirty="0"/>
          </a:p>
        </p:txBody>
      </p:sp>
      <p:sp>
        <p:nvSpPr>
          <p:cNvPr id="3" name="Content Placeholder 2"/>
          <p:cNvSpPr>
            <a:spLocks noGrp="1"/>
          </p:cNvSpPr>
          <p:nvPr>
            <p:ph idx="1"/>
          </p:nvPr>
        </p:nvSpPr>
        <p:spPr>
          <a:xfrm>
            <a:off x="770838" y="1173959"/>
            <a:ext cx="8591550" cy="4525963"/>
          </a:xfrm>
        </p:spPr>
        <p:txBody>
          <a:bodyPr>
            <a:normAutofit/>
          </a:bodyPr>
          <a:lstStyle/>
          <a:p>
            <a:pPr marL="457200" indent="-457200">
              <a:buFont typeface="+mj-lt"/>
              <a:buAutoNum type="arabicPeriod"/>
            </a:pPr>
            <a:r>
              <a:rPr lang="en-US" sz="2400" dirty="0" smtClean="0"/>
              <a:t>Brings in the concept of turning</a:t>
            </a:r>
          </a:p>
          <a:p>
            <a:pPr lvl="1" indent="-342900">
              <a:buFont typeface="Arial"/>
              <a:buChar char="•"/>
            </a:pPr>
            <a:r>
              <a:rPr lang="en-US" sz="2000" dirty="0"/>
              <a:t>I</a:t>
            </a:r>
            <a:r>
              <a:rPr lang="en-US" sz="2000" dirty="0" smtClean="0"/>
              <a:t>f you touch the can you must start over</a:t>
            </a:r>
          </a:p>
          <a:p>
            <a:pPr lvl="1" indent="-342900">
              <a:buFont typeface="Arial"/>
              <a:buChar char="•"/>
            </a:pPr>
            <a:r>
              <a:rPr lang="en-US" sz="2000" dirty="0" smtClean="0"/>
              <a:t>The quickest trip is the winner</a:t>
            </a:r>
          </a:p>
          <a:p>
            <a:pPr lvl="1" indent="-342900">
              <a:buFont typeface="Arial"/>
              <a:buChar char="•"/>
            </a:pPr>
            <a:r>
              <a:rPr lang="en-US" sz="2000" dirty="0" smtClean="0"/>
              <a:t>Move the can to various distances</a:t>
            </a:r>
          </a:p>
          <a:p>
            <a:pPr lvl="1" indent="-342900">
              <a:buFont typeface="Arial"/>
              <a:buChar char="•"/>
            </a:pPr>
            <a:r>
              <a:rPr lang="en-US" sz="2000" dirty="0" smtClean="0"/>
              <a:t>Make them go clockwise and then counter clockwise</a:t>
            </a:r>
          </a:p>
          <a:p>
            <a:pPr marL="914400" lvl="1" indent="-514350"/>
            <a:endParaRPr lang="en-US" sz="2400" dirty="0"/>
          </a:p>
        </p:txBody>
      </p:sp>
      <p:pic>
        <p:nvPicPr>
          <p:cNvPr id="20" name="Picture 1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1" name="Picture 2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22" name="Group 21"/>
          <p:cNvGrpSpPr/>
          <p:nvPr/>
        </p:nvGrpSpPr>
        <p:grpSpPr>
          <a:xfrm>
            <a:off x="2480520" y="3810458"/>
            <a:ext cx="3211489" cy="1793875"/>
            <a:chOff x="2297873" y="3436940"/>
            <a:chExt cx="3211489" cy="1793875"/>
          </a:xfrm>
        </p:grpSpPr>
        <p:grpSp>
          <p:nvGrpSpPr>
            <p:cNvPr id="23" name="Group 22"/>
            <p:cNvGrpSpPr/>
            <p:nvPr/>
          </p:nvGrpSpPr>
          <p:grpSpPr>
            <a:xfrm>
              <a:off x="2342008" y="3436940"/>
              <a:ext cx="3167354" cy="1793875"/>
              <a:chOff x="2568574" y="4906962"/>
              <a:chExt cx="3543301" cy="1793875"/>
            </a:xfrm>
          </p:grpSpPr>
          <p:grpSp>
            <p:nvGrpSpPr>
              <p:cNvPr id="31" name="Group 30"/>
              <p:cNvGrpSpPr/>
              <p:nvPr/>
            </p:nvGrpSpPr>
            <p:grpSpPr>
              <a:xfrm>
                <a:off x="2568574" y="4906962"/>
                <a:ext cx="3048000" cy="1793875"/>
                <a:chOff x="3333750" y="2095499"/>
                <a:chExt cx="3048000" cy="1793875"/>
              </a:xfrm>
            </p:grpSpPr>
            <p:sp>
              <p:nvSpPr>
                <p:cNvPr id="34" name="Rectangle 3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Can 36"/>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33" name="TextBox 3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24" name="Freeform 23"/>
            <p:cNvSpPr/>
            <p:nvPr/>
          </p:nvSpPr>
          <p:spPr>
            <a:xfrm>
              <a:off x="3182285" y="3810458"/>
              <a:ext cx="1702089" cy="956739"/>
            </a:xfrm>
            <a:custGeom>
              <a:avLst/>
              <a:gdLst>
                <a:gd name="connsiteX0" fmla="*/ 17600 w 1702089"/>
                <a:gd name="connsiteY0" fmla="*/ 379396 h 956739"/>
                <a:gd name="connsiteX1" fmla="*/ 17600 w 1702089"/>
                <a:gd name="connsiteY1" fmla="*/ 379396 h 956739"/>
                <a:gd name="connsiteX2" fmla="*/ 232025 w 1702089"/>
                <a:gd name="connsiteY2" fmla="*/ 395892 h 956739"/>
                <a:gd name="connsiteX3" fmla="*/ 380473 w 1702089"/>
                <a:gd name="connsiteY3" fmla="*/ 412387 h 956739"/>
                <a:gd name="connsiteX4" fmla="*/ 660875 w 1702089"/>
                <a:gd name="connsiteY4" fmla="*/ 395892 h 956739"/>
                <a:gd name="connsiteX5" fmla="*/ 726852 w 1702089"/>
                <a:gd name="connsiteY5" fmla="*/ 362901 h 956739"/>
                <a:gd name="connsiteX6" fmla="*/ 825818 w 1702089"/>
                <a:gd name="connsiteY6" fmla="*/ 346405 h 956739"/>
                <a:gd name="connsiteX7" fmla="*/ 875301 w 1702089"/>
                <a:gd name="connsiteY7" fmla="*/ 329910 h 956739"/>
                <a:gd name="connsiteX8" fmla="*/ 974266 w 1702089"/>
                <a:gd name="connsiteY8" fmla="*/ 263928 h 956739"/>
                <a:gd name="connsiteX9" fmla="*/ 1023749 w 1702089"/>
                <a:gd name="connsiteY9" fmla="*/ 230937 h 956739"/>
                <a:gd name="connsiteX10" fmla="*/ 1056737 w 1702089"/>
                <a:gd name="connsiteY10" fmla="*/ 181451 h 956739"/>
                <a:gd name="connsiteX11" fmla="*/ 1172197 w 1702089"/>
                <a:gd name="connsiteY11" fmla="*/ 115469 h 956739"/>
                <a:gd name="connsiteX12" fmla="*/ 1205186 w 1702089"/>
                <a:gd name="connsiteY12" fmla="*/ 65982 h 956739"/>
                <a:gd name="connsiteX13" fmla="*/ 1254668 w 1702089"/>
                <a:gd name="connsiteY13" fmla="*/ 49487 h 956739"/>
                <a:gd name="connsiteX14" fmla="*/ 1353634 w 1702089"/>
                <a:gd name="connsiteY14" fmla="*/ 0 h 956739"/>
                <a:gd name="connsiteX15" fmla="*/ 1518576 w 1702089"/>
                <a:gd name="connsiteY15" fmla="*/ 16496 h 956739"/>
                <a:gd name="connsiteX16" fmla="*/ 1584553 w 1702089"/>
                <a:gd name="connsiteY16" fmla="*/ 98973 h 956739"/>
                <a:gd name="connsiteX17" fmla="*/ 1617542 w 1702089"/>
                <a:gd name="connsiteY17" fmla="*/ 148460 h 956739"/>
                <a:gd name="connsiteX18" fmla="*/ 1650530 w 1702089"/>
                <a:gd name="connsiteY18" fmla="*/ 247433 h 956739"/>
                <a:gd name="connsiteX19" fmla="*/ 1683519 w 1702089"/>
                <a:gd name="connsiteY19" fmla="*/ 478369 h 956739"/>
                <a:gd name="connsiteX20" fmla="*/ 1700013 w 1702089"/>
                <a:gd name="connsiteY20" fmla="*/ 527856 h 956739"/>
                <a:gd name="connsiteX21" fmla="*/ 1634036 w 1702089"/>
                <a:gd name="connsiteY21" fmla="*/ 824775 h 956739"/>
                <a:gd name="connsiteX22" fmla="*/ 1584553 w 1702089"/>
                <a:gd name="connsiteY22" fmla="*/ 857766 h 956739"/>
                <a:gd name="connsiteX23" fmla="*/ 1551565 w 1702089"/>
                <a:gd name="connsiteY23" fmla="*/ 907252 h 956739"/>
                <a:gd name="connsiteX24" fmla="*/ 1271163 w 1702089"/>
                <a:gd name="connsiteY24" fmla="*/ 956739 h 956739"/>
                <a:gd name="connsiteX25" fmla="*/ 1089726 w 1702089"/>
                <a:gd name="connsiteY25" fmla="*/ 940243 h 956739"/>
                <a:gd name="connsiteX26" fmla="*/ 990760 w 1702089"/>
                <a:gd name="connsiteY26" fmla="*/ 874261 h 956739"/>
                <a:gd name="connsiteX27" fmla="*/ 875301 w 1702089"/>
                <a:gd name="connsiteY27" fmla="*/ 841270 h 956739"/>
                <a:gd name="connsiteX28" fmla="*/ 726852 w 1702089"/>
                <a:gd name="connsiteY28" fmla="*/ 824775 h 956739"/>
                <a:gd name="connsiteX29" fmla="*/ 528921 w 1702089"/>
                <a:gd name="connsiteY29" fmla="*/ 791784 h 956739"/>
                <a:gd name="connsiteX30" fmla="*/ 413462 w 1702089"/>
                <a:gd name="connsiteY30" fmla="*/ 758793 h 956739"/>
                <a:gd name="connsiteX31" fmla="*/ 1105 w 1702089"/>
                <a:gd name="connsiteY31" fmla="*/ 742297 h 956739"/>
                <a:gd name="connsiteX32" fmla="*/ 17600 w 1702089"/>
                <a:gd name="connsiteY32" fmla="*/ 742297 h 956739"/>
                <a:gd name="connsiteX33" fmla="*/ 17600 w 1702089"/>
                <a:gd name="connsiteY33" fmla="*/ 742297 h 95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2089" h="956739">
                  <a:moveTo>
                    <a:pt x="17600" y="379396"/>
                  </a:moveTo>
                  <a:lnTo>
                    <a:pt x="17600" y="379396"/>
                  </a:lnTo>
                  <a:lnTo>
                    <a:pt x="232025" y="395892"/>
                  </a:lnTo>
                  <a:cubicBezTo>
                    <a:pt x="281608" y="400400"/>
                    <a:pt x="330686" y="412387"/>
                    <a:pt x="380473" y="412387"/>
                  </a:cubicBezTo>
                  <a:cubicBezTo>
                    <a:pt x="474102" y="412387"/>
                    <a:pt x="567408" y="401390"/>
                    <a:pt x="660875" y="395892"/>
                  </a:cubicBezTo>
                  <a:cubicBezTo>
                    <a:pt x="682867" y="384895"/>
                    <a:pt x="703301" y="369967"/>
                    <a:pt x="726852" y="362901"/>
                  </a:cubicBezTo>
                  <a:cubicBezTo>
                    <a:pt x="758885" y="353290"/>
                    <a:pt x="793171" y="353660"/>
                    <a:pt x="825818" y="346405"/>
                  </a:cubicBezTo>
                  <a:cubicBezTo>
                    <a:pt x="842791" y="342633"/>
                    <a:pt x="858807" y="335408"/>
                    <a:pt x="875301" y="329910"/>
                  </a:cubicBezTo>
                  <a:lnTo>
                    <a:pt x="974266" y="263928"/>
                  </a:lnTo>
                  <a:lnTo>
                    <a:pt x="1023749" y="230937"/>
                  </a:lnTo>
                  <a:cubicBezTo>
                    <a:pt x="1034745" y="214442"/>
                    <a:pt x="1042720" y="195469"/>
                    <a:pt x="1056737" y="181451"/>
                  </a:cubicBezTo>
                  <a:cubicBezTo>
                    <a:pt x="1080050" y="158136"/>
                    <a:pt x="1146323" y="128407"/>
                    <a:pt x="1172197" y="115469"/>
                  </a:cubicBezTo>
                  <a:cubicBezTo>
                    <a:pt x="1183193" y="98973"/>
                    <a:pt x="1189706" y="78367"/>
                    <a:pt x="1205186" y="65982"/>
                  </a:cubicBezTo>
                  <a:cubicBezTo>
                    <a:pt x="1218762" y="55120"/>
                    <a:pt x="1239117" y="57263"/>
                    <a:pt x="1254668" y="49487"/>
                  </a:cubicBezTo>
                  <a:cubicBezTo>
                    <a:pt x="1382571" y="-14469"/>
                    <a:pt x="1229254" y="41464"/>
                    <a:pt x="1353634" y="0"/>
                  </a:cubicBezTo>
                  <a:cubicBezTo>
                    <a:pt x="1408615" y="5499"/>
                    <a:pt x="1464736" y="4070"/>
                    <a:pt x="1518576" y="16496"/>
                  </a:cubicBezTo>
                  <a:cubicBezTo>
                    <a:pt x="1581439" y="31004"/>
                    <a:pt x="1562743" y="55351"/>
                    <a:pt x="1584553" y="98973"/>
                  </a:cubicBezTo>
                  <a:cubicBezTo>
                    <a:pt x="1593418" y="116705"/>
                    <a:pt x="1606546" y="131964"/>
                    <a:pt x="1617542" y="148460"/>
                  </a:cubicBezTo>
                  <a:cubicBezTo>
                    <a:pt x="1628538" y="181451"/>
                    <a:pt x="1646217" y="212926"/>
                    <a:pt x="1650530" y="247433"/>
                  </a:cubicBezTo>
                  <a:cubicBezTo>
                    <a:pt x="1657663" y="304496"/>
                    <a:pt x="1669931" y="417219"/>
                    <a:pt x="1683519" y="478369"/>
                  </a:cubicBezTo>
                  <a:cubicBezTo>
                    <a:pt x="1687291" y="495343"/>
                    <a:pt x="1694515" y="511360"/>
                    <a:pt x="1700013" y="527856"/>
                  </a:cubicBezTo>
                  <a:cubicBezTo>
                    <a:pt x="1686467" y="731066"/>
                    <a:pt x="1740697" y="735884"/>
                    <a:pt x="1634036" y="824775"/>
                  </a:cubicBezTo>
                  <a:cubicBezTo>
                    <a:pt x="1618807" y="837467"/>
                    <a:pt x="1601047" y="846769"/>
                    <a:pt x="1584553" y="857766"/>
                  </a:cubicBezTo>
                  <a:cubicBezTo>
                    <a:pt x="1573557" y="874261"/>
                    <a:pt x="1568376" y="896745"/>
                    <a:pt x="1551565" y="907252"/>
                  </a:cubicBezTo>
                  <a:cubicBezTo>
                    <a:pt x="1480495" y="951674"/>
                    <a:pt x="1337900" y="950671"/>
                    <a:pt x="1271163" y="956739"/>
                  </a:cubicBezTo>
                  <a:cubicBezTo>
                    <a:pt x="1210684" y="951240"/>
                    <a:pt x="1147986" y="957380"/>
                    <a:pt x="1089726" y="940243"/>
                  </a:cubicBezTo>
                  <a:cubicBezTo>
                    <a:pt x="1051689" y="929055"/>
                    <a:pt x="1028373" y="886800"/>
                    <a:pt x="990760" y="874261"/>
                  </a:cubicBezTo>
                  <a:cubicBezTo>
                    <a:pt x="953814" y="861945"/>
                    <a:pt x="913759" y="847187"/>
                    <a:pt x="875301" y="841270"/>
                  </a:cubicBezTo>
                  <a:cubicBezTo>
                    <a:pt x="826092" y="833699"/>
                    <a:pt x="776335" y="830273"/>
                    <a:pt x="726852" y="824775"/>
                  </a:cubicBezTo>
                  <a:cubicBezTo>
                    <a:pt x="552051" y="781070"/>
                    <a:pt x="812074" y="843270"/>
                    <a:pt x="528921" y="791784"/>
                  </a:cubicBezTo>
                  <a:cubicBezTo>
                    <a:pt x="464538" y="780077"/>
                    <a:pt x="487694" y="763913"/>
                    <a:pt x="413462" y="758793"/>
                  </a:cubicBezTo>
                  <a:cubicBezTo>
                    <a:pt x="276226" y="749328"/>
                    <a:pt x="138548" y="748024"/>
                    <a:pt x="1105" y="742297"/>
                  </a:cubicBezTo>
                  <a:cubicBezTo>
                    <a:pt x="-4389" y="742068"/>
                    <a:pt x="12102" y="742297"/>
                    <a:pt x="17600" y="742297"/>
                  </a:cubicBezTo>
                  <a:lnTo>
                    <a:pt x="17600" y="742297"/>
                  </a:lnTo>
                </a:path>
              </a:pathLst>
            </a:custGeom>
            <a:ln w="28575">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25" name="Group 24"/>
            <p:cNvGrpSpPr/>
            <p:nvPr/>
          </p:nvGrpSpPr>
          <p:grpSpPr>
            <a:xfrm>
              <a:off x="2297873" y="4054728"/>
              <a:ext cx="583380" cy="741407"/>
              <a:chOff x="2494078" y="3396827"/>
              <a:chExt cx="607082" cy="812376"/>
            </a:xfrm>
          </p:grpSpPr>
          <p:sp>
            <p:nvSpPr>
              <p:cNvPr id="26" name="Oval 2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2517959" y="3637740"/>
                <a:ext cx="206211" cy="332606"/>
                <a:chOff x="5113641" y="2097861"/>
                <a:chExt cx="317500" cy="412750"/>
              </a:xfrm>
            </p:grpSpPr>
            <p:sp>
              <p:nvSpPr>
                <p:cNvPr id="29" name="Rectangle 2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 name="Straight Connector 2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30739511"/>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913"/>
            <a:ext cx="8229600" cy="1143000"/>
          </a:xfrm>
        </p:spPr>
        <p:txBody>
          <a:bodyPr>
            <a:normAutofit fontScale="90000"/>
          </a:bodyPr>
          <a:lstStyle/>
          <a:p>
            <a:r>
              <a:rPr lang="en-US" dirty="0" smtClean="0"/>
              <a:t>Circle the Can(s) and</a:t>
            </a:r>
            <a:br>
              <a:rPr lang="en-US" dirty="0" smtClean="0"/>
            </a:br>
            <a:r>
              <a:rPr lang="en-US" dirty="0" smtClean="0"/>
              <a:t>“Go Home”</a:t>
            </a:r>
            <a:endParaRPr lang="en-US" dirty="0"/>
          </a:p>
        </p:txBody>
      </p:sp>
      <p:sp>
        <p:nvSpPr>
          <p:cNvPr id="3" name="Content Placeholder 2"/>
          <p:cNvSpPr>
            <a:spLocks noGrp="1"/>
          </p:cNvSpPr>
          <p:nvPr>
            <p:ph idx="1"/>
          </p:nvPr>
        </p:nvSpPr>
        <p:spPr>
          <a:xfrm>
            <a:off x="298450" y="1290507"/>
            <a:ext cx="8591550" cy="4525963"/>
          </a:xfrm>
        </p:spPr>
        <p:txBody>
          <a:bodyPr>
            <a:normAutofit/>
          </a:bodyPr>
          <a:lstStyle/>
          <a:p>
            <a:pPr marL="400050" lvl="1" indent="0">
              <a:buNone/>
            </a:pPr>
            <a:r>
              <a:rPr lang="en-US" sz="2000" dirty="0"/>
              <a:t>V</a:t>
            </a:r>
            <a:r>
              <a:rPr lang="en-US" sz="2000" dirty="0" smtClean="0"/>
              <a:t>ariation on Circle the Can</a:t>
            </a:r>
          </a:p>
          <a:p>
            <a:pPr marL="857250" lvl="1" indent="-457200">
              <a:buFont typeface="+mj-lt"/>
              <a:buAutoNum type="arabicPeriod"/>
            </a:pPr>
            <a:r>
              <a:rPr lang="en-US" sz="2000" dirty="0" smtClean="0"/>
              <a:t>Have them make a figure 8 around two objects</a:t>
            </a:r>
          </a:p>
          <a:p>
            <a:pPr marL="857250" lvl="1" indent="-457200">
              <a:buFont typeface="+mj-lt"/>
              <a:buAutoNum type="arabicPeriod"/>
            </a:pPr>
            <a:r>
              <a:rPr lang="en-US" sz="2000" dirty="0" smtClean="0"/>
              <a:t>Barrel Race (have them go around three cans)</a:t>
            </a:r>
            <a:endParaRPr lang="en-US" sz="2400" dirty="0"/>
          </a:p>
        </p:txBody>
      </p:sp>
      <p:pic>
        <p:nvPicPr>
          <p:cNvPr id="40" name="Picture 3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1" name="Picture 40"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67" name="Group 66"/>
          <p:cNvGrpSpPr/>
          <p:nvPr/>
        </p:nvGrpSpPr>
        <p:grpSpPr>
          <a:xfrm>
            <a:off x="987959" y="3138878"/>
            <a:ext cx="7111923" cy="1793876"/>
            <a:chOff x="987959" y="2929327"/>
            <a:chExt cx="7111923" cy="1793876"/>
          </a:xfrm>
        </p:grpSpPr>
        <p:grpSp>
          <p:nvGrpSpPr>
            <p:cNvPr id="68" name="Group 67"/>
            <p:cNvGrpSpPr/>
            <p:nvPr/>
          </p:nvGrpSpPr>
          <p:grpSpPr>
            <a:xfrm>
              <a:off x="4932528" y="2929328"/>
              <a:ext cx="3167354" cy="1793875"/>
              <a:chOff x="2568574" y="4906962"/>
              <a:chExt cx="3543301" cy="1793875"/>
            </a:xfrm>
          </p:grpSpPr>
          <p:grpSp>
            <p:nvGrpSpPr>
              <p:cNvPr id="94" name="Group 93"/>
              <p:cNvGrpSpPr/>
              <p:nvPr/>
            </p:nvGrpSpPr>
            <p:grpSpPr>
              <a:xfrm>
                <a:off x="2568574" y="4906962"/>
                <a:ext cx="3048000" cy="1793875"/>
                <a:chOff x="3333750" y="2095499"/>
                <a:chExt cx="3048000" cy="1793875"/>
              </a:xfrm>
            </p:grpSpPr>
            <p:sp>
              <p:nvSpPr>
                <p:cNvPr id="97" name="Rectangle 96"/>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8" name="Straight Connector 97"/>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99" name="Can 98"/>
                <p:cNvSpPr/>
                <p:nvPr/>
              </p:nvSpPr>
              <p:spPr>
                <a:xfrm>
                  <a:off x="5788807" y="2719660"/>
                  <a:ext cx="158751"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5" name="TextBox 94"/>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6" name="TextBox 95"/>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69" name="Group 68"/>
            <p:cNvGrpSpPr/>
            <p:nvPr/>
          </p:nvGrpSpPr>
          <p:grpSpPr>
            <a:xfrm>
              <a:off x="987959" y="2929327"/>
              <a:ext cx="6450948" cy="1793875"/>
              <a:chOff x="987959" y="2929327"/>
              <a:chExt cx="6450948" cy="1793875"/>
            </a:xfrm>
          </p:grpSpPr>
          <p:grpSp>
            <p:nvGrpSpPr>
              <p:cNvPr id="70" name="Group 69"/>
              <p:cNvGrpSpPr/>
              <p:nvPr/>
            </p:nvGrpSpPr>
            <p:grpSpPr>
              <a:xfrm>
                <a:off x="1019439" y="2929327"/>
                <a:ext cx="3167354" cy="1793875"/>
                <a:chOff x="2568574" y="4906962"/>
                <a:chExt cx="3543301" cy="1793875"/>
              </a:xfrm>
            </p:grpSpPr>
            <p:grpSp>
              <p:nvGrpSpPr>
                <p:cNvPr id="88" name="Group 87"/>
                <p:cNvGrpSpPr/>
                <p:nvPr/>
              </p:nvGrpSpPr>
              <p:grpSpPr>
                <a:xfrm>
                  <a:off x="2568574" y="4906962"/>
                  <a:ext cx="3048000" cy="1793875"/>
                  <a:chOff x="3333750" y="2095499"/>
                  <a:chExt cx="3048000" cy="1793875"/>
                </a:xfrm>
              </p:grpSpPr>
              <p:sp>
                <p:nvSpPr>
                  <p:cNvPr id="91" name="Rectangle 90"/>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2" name="Straight Connector 91"/>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Can 92"/>
                  <p:cNvSpPr/>
                  <p:nvPr/>
                </p:nvSpPr>
                <p:spPr>
                  <a:xfrm>
                    <a:off x="5715000" y="2670175"/>
                    <a:ext cx="158750"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9" name="TextBox 88"/>
                <p:cNvSpPr txBox="1"/>
                <p:nvPr/>
              </p:nvSpPr>
              <p:spPr>
                <a:xfrm>
                  <a:off x="4632324" y="5157788"/>
                  <a:ext cx="1479551" cy="276999"/>
                </a:xfrm>
                <a:prstGeom prst="rect">
                  <a:avLst/>
                </a:prstGeom>
                <a:noFill/>
              </p:spPr>
              <p:txBody>
                <a:bodyPr wrap="square" rtlCol="0">
                  <a:spAutoFit/>
                </a:bodyPr>
                <a:lstStyle/>
                <a:p>
                  <a:r>
                    <a:rPr lang="en-US" sz="1200" dirty="0" smtClean="0"/>
                    <a:t>Soda Can</a:t>
                  </a:r>
                  <a:endParaRPr lang="en-US" sz="1200" dirty="0"/>
                </a:p>
              </p:txBody>
            </p:sp>
            <p:sp>
              <p:nvSpPr>
                <p:cNvPr id="90" name="TextBox 89"/>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71" name="Can 70"/>
              <p:cNvSpPr/>
              <p:nvPr/>
            </p:nvSpPr>
            <p:spPr>
              <a:xfrm>
                <a:off x="2211816" y="35421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Freeform 71"/>
              <p:cNvSpPr/>
              <p:nvPr/>
            </p:nvSpPr>
            <p:spPr>
              <a:xfrm>
                <a:off x="1698908" y="3167134"/>
                <a:ext cx="1942262" cy="1173640"/>
              </a:xfrm>
              <a:custGeom>
                <a:avLst/>
                <a:gdLst>
                  <a:gd name="connsiteX0" fmla="*/ 0 w 1942262"/>
                  <a:gd name="connsiteY0" fmla="*/ 659820 h 1173640"/>
                  <a:gd name="connsiteX1" fmla="*/ 0 w 1942262"/>
                  <a:gd name="connsiteY1" fmla="*/ 659820 h 1173640"/>
                  <a:gd name="connsiteX2" fmla="*/ 148448 w 1942262"/>
                  <a:gd name="connsiteY2" fmla="*/ 626829 h 1173640"/>
                  <a:gd name="connsiteX3" fmla="*/ 164942 w 1942262"/>
                  <a:gd name="connsiteY3" fmla="*/ 577342 h 1173640"/>
                  <a:gd name="connsiteX4" fmla="*/ 197931 w 1942262"/>
                  <a:gd name="connsiteY4" fmla="*/ 527856 h 1173640"/>
                  <a:gd name="connsiteX5" fmla="*/ 230919 w 1942262"/>
                  <a:gd name="connsiteY5" fmla="*/ 428883 h 1173640"/>
                  <a:gd name="connsiteX6" fmla="*/ 313391 w 1942262"/>
                  <a:gd name="connsiteY6" fmla="*/ 280423 h 1173640"/>
                  <a:gd name="connsiteX7" fmla="*/ 395862 w 1942262"/>
                  <a:gd name="connsiteY7" fmla="*/ 247432 h 1173640"/>
                  <a:gd name="connsiteX8" fmla="*/ 494827 w 1942262"/>
                  <a:gd name="connsiteY8" fmla="*/ 197946 h 1173640"/>
                  <a:gd name="connsiteX9" fmla="*/ 725747 w 1942262"/>
                  <a:gd name="connsiteY9" fmla="*/ 214441 h 1173640"/>
                  <a:gd name="connsiteX10" fmla="*/ 841207 w 1942262"/>
                  <a:gd name="connsiteY10" fmla="*/ 247432 h 1173640"/>
                  <a:gd name="connsiteX11" fmla="*/ 890689 w 1942262"/>
                  <a:gd name="connsiteY11" fmla="*/ 313414 h 1173640"/>
                  <a:gd name="connsiteX12" fmla="*/ 923678 w 1942262"/>
                  <a:gd name="connsiteY12" fmla="*/ 362901 h 1173640"/>
                  <a:gd name="connsiteX13" fmla="*/ 956666 w 1942262"/>
                  <a:gd name="connsiteY13" fmla="*/ 692811 h 1173640"/>
                  <a:gd name="connsiteX14" fmla="*/ 973161 w 1942262"/>
                  <a:gd name="connsiteY14" fmla="*/ 742297 h 1173640"/>
                  <a:gd name="connsiteX15" fmla="*/ 1022643 w 1942262"/>
                  <a:gd name="connsiteY15" fmla="*/ 775288 h 1173640"/>
                  <a:gd name="connsiteX16" fmla="*/ 1088620 w 1942262"/>
                  <a:gd name="connsiteY16" fmla="*/ 874261 h 1173640"/>
                  <a:gd name="connsiteX17" fmla="*/ 1154597 w 1942262"/>
                  <a:gd name="connsiteY17" fmla="*/ 956739 h 1173640"/>
                  <a:gd name="connsiteX18" fmla="*/ 1187586 w 1942262"/>
                  <a:gd name="connsiteY18" fmla="*/ 1006225 h 1173640"/>
                  <a:gd name="connsiteX19" fmla="*/ 1286551 w 1942262"/>
                  <a:gd name="connsiteY19" fmla="*/ 1088702 h 1173640"/>
                  <a:gd name="connsiteX20" fmla="*/ 1402011 w 1942262"/>
                  <a:gd name="connsiteY20" fmla="*/ 1121693 h 1173640"/>
                  <a:gd name="connsiteX21" fmla="*/ 1830862 w 1942262"/>
                  <a:gd name="connsiteY21" fmla="*/ 1072207 h 1173640"/>
                  <a:gd name="connsiteX22" fmla="*/ 1880344 w 1942262"/>
                  <a:gd name="connsiteY22" fmla="*/ 1022720 h 1173640"/>
                  <a:gd name="connsiteX23" fmla="*/ 1913333 w 1942262"/>
                  <a:gd name="connsiteY23" fmla="*/ 973234 h 1173640"/>
                  <a:gd name="connsiteX24" fmla="*/ 1913333 w 1942262"/>
                  <a:gd name="connsiteY24" fmla="*/ 577342 h 1173640"/>
                  <a:gd name="connsiteX25" fmla="*/ 1880344 w 1942262"/>
                  <a:gd name="connsiteY25" fmla="*/ 329910 h 1173640"/>
                  <a:gd name="connsiteX26" fmla="*/ 1847356 w 1942262"/>
                  <a:gd name="connsiteY26" fmla="*/ 280423 h 1173640"/>
                  <a:gd name="connsiteX27" fmla="*/ 1830862 w 1942262"/>
                  <a:gd name="connsiteY27" fmla="*/ 230937 h 1173640"/>
                  <a:gd name="connsiteX28" fmla="*/ 1781379 w 1942262"/>
                  <a:gd name="connsiteY28" fmla="*/ 197946 h 1173640"/>
                  <a:gd name="connsiteX29" fmla="*/ 1748390 w 1942262"/>
                  <a:gd name="connsiteY29" fmla="*/ 148460 h 1173640"/>
                  <a:gd name="connsiteX30" fmla="*/ 1731896 w 1942262"/>
                  <a:gd name="connsiteY30" fmla="*/ 98973 h 1173640"/>
                  <a:gd name="connsiteX31" fmla="*/ 1682413 w 1942262"/>
                  <a:gd name="connsiteY31" fmla="*/ 82478 h 1173640"/>
                  <a:gd name="connsiteX32" fmla="*/ 1632931 w 1942262"/>
                  <a:gd name="connsiteY32" fmla="*/ 32991 h 1173640"/>
                  <a:gd name="connsiteX33" fmla="*/ 1533965 w 1942262"/>
                  <a:gd name="connsiteY33" fmla="*/ 0 h 1173640"/>
                  <a:gd name="connsiteX34" fmla="*/ 1286551 w 1942262"/>
                  <a:gd name="connsiteY34" fmla="*/ 16496 h 1173640"/>
                  <a:gd name="connsiteX35" fmla="*/ 1237069 w 1942262"/>
                  <a:gd name="connsiteY35" fmla="*/ 49487 h 1173640"/>
                  <a:gd name="connsiteX36" fmla="*/ 1171092 w 1942262"/>
                  <a:gd name="connsiteY36" fmla="*/ 82478 h 1173640"/>
                  <a:gd name="connsiteX37" fmla="*/ 1055632 w 1942262"/>
                  <a:gd name="connsiteY37" fmla="*/ 181450 h 1173640"/>
                  <a:gd name="connsiteX38" fmla="*/ 1006149 w 1942262"/>
                  <a:gd name="connsiteY38" fmla="*/ 247432 h 1173640"/>
                  <a:gd name="connsiteX39" fmla="*/ 956666 w 1942262"/>
                  <a:gd name="connsiteY39" fmla="*/ 296919 h 1173640"/>
                  <a:gd name="connsiteX40" fmla="*/ 923678 w 1942262"/>
                  <a:gd name="connsiteY40" fmla="*/ 395892 h 1173640"/>
                  <a:gd name="connsiteX41" fmla="*/ 890689 w 1942262"/>
                  <a:gd name="connsiteY41" fmla="*/ 511360 h 1173640"/>
                  <a:gd name="connsiteX42" fmla="*/ 857701 w 1942262"/>
                  <a:gd name="connsiteY42" fmla="*/ 725802 h 1173640"/>
                  <a:gd name="connsiteX43" fmla="*/ 824712 w 1942262"/>
                  <a:gd name="connsiteY43" fmla="*/ 824775 h 1173640"/>
                  <a:gd name="connsiteX44" fmla="*/ 808218 w 1942262"/>
                  <a:gd name="connsiteY44" fmla="*/ 874261 h 1173640"/>
                  <a:gd name="connsiteX45" fmla="*/ 758735 w 1942262"/>
                  <a:gd name="connsiteY45" fmla="*/ 989729 h 1173640"/>
                  <a:gd name="connsiteX46" fmla="*/ 692758 w 1942262"/>
                  <a:gd name="connsiteY46" fmla="*/ 1072207 h 1173640"/>
                  <a:gd name="connsiteX47" fmla="*/ 643276 w 1942262"/>
                  <a:gd name="connsiteY47" fmla="*/ 1121693 h 1173640"/>
                  <a:gd name="connsiteX48" fmla="*/ 346379 w 1942262"/>
                  <a:gd name="connsiteY48" fmla="*/ 1171180 h 1173640"/>
                  <a:gd name="connsiteX49" fmla="*/ 32988 w 1942262"/>
                  <a:gd name="connsiteY49" fmla="*/ 1171180 h 1173640"/>
                  <a:gd name="connsiteX50" fmla="*/ 32988 w 1942262"/>
                  <a:gd name="connsiteY50" fmla="*/ 1171180 h 117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42262" h="1173640">
                    <a:moveTo>
                      <a:pt x="0" y="659820"/>
                    </a:moveTo>
                    <a:lnTo>
                      <a:pt x="0" y="659820"/>
                    </a:lnTo>
                    <a:cubicBezTo>
                      <a:pt x="49483" y="648823"/>
                      <a:pt x="103110" y="649500"/>
                      <a:pt x="148448" y="626829"/>
                    </a:cubicBezTo>
                    <a:cubicBezTo>
                      <a:pt x="164000" y="619052"/>
                      <a:pt x="157166" y="592894"/>
                      <a:pt x="164942" y="577342"/>
                    </a:cubicBezTo>
                    <a:cubicBezTo>
                      <a:pt x="173807" y="559610"/>
                      <a:pt x="186935" y="544351"/>
                      <a:pt x="197931" y="527856"/>
                    </a:cubicBezTo>
                    <a:lnTo>
                      <a:pt x="230919" y="428883"/>
                    </a:lnTo>
                    <a:cubicBezTo>
                      <a:pt x="245920" y="383877"/>
                      <a:pt x="269766" y="297874"/>
                      <a:pt x="313391" y="280423"/>
                    </a:cubicBezTo>
                    <a:cubicBezTo>
                      <a:pt x="340881" y="269426"/>
                      <a:pt x="369380" y="260674"/>
                      <a:pt x="395862" y="247432"/>
                    </a:cubicBezTo>
                    <a:cubicBezTo>
                      <a:pt x="523757" y="183480"/>
                      <a:pt x="370456" y="239405"/>
                      <a:pt x="494827" y="197946"/>
                    </a:cubicBezTo>
                    <a:cubicBezTo>
                      <a:pt x="571800" y="203444"/>
                      <a:pt x="649050" y="205918"/>
                      <a:pt x="725747" y="214441"/>
                    </a:cubicBezTo>
                    <a:cubicBezTo>
                      <a:pt x="756808" y="217892"/>
                      <a:pt x="809934" y="237007"/>
                      <a:pt x="841207" y="247432"/>
                    </a:cubicBezTo>
                    <a:cubicBezTo>
                      <a:pt x="857701" y="269426"/>
                      <a:pt x="874711" y="291043"/>
                      <a:pt x="890689" y="313414"/>
                    </a:cubicBezTo>
                    <a:cubicBezTo>
                      <a:pt x="902211" y="329547"/>
                      <a:pt x="920586" y="343319"/>
                      <a:pt x="923678" y="362901"/>
                    </a:cubicBezTo>
                    <a:cubicBezTo>
                      <a:pt x="976693" y="698689"/>
                      <a:pt x="909766" y="528650"/>
                      <a:pt x="956666" y="692811"/>
                    </a:cubicBezTo>
                    <a:cubicBezTo>
                      <a:pt x="961442" y="709530"/>
                      <a:pt x="962300" y="728719"/>
                      <a:pt x="973161" y="742297"/>
                    </a:cubicBezTo>
                    <a:cubicBezTo>
                      <a:pt x="985544" y="757777"/>
                      <a:pt x="1006149" y="764291"/>
                      <a:pt x="1022643" y="775288"/>
                    </a:cubicBezTo>
                    <a:cubicBezTo>
                      <a:pt x="1061865" y="892958"/>
                      <a:pt x="1006250" y="750697"/>
                      <a:pt x="1088620" y="874261"/>
                    </a:cubicBezTo>
                    <a:cubicBezTo>
                      <a:pt x="1152356" y="969872"/>
                      <a:pt x="1043936" y="882958"/>
                      <a:pt x="1154597" y="956739"/>
                    </a:cubicBezTo>
                    <a:cubicBezTo>
                      <a:pt x="1165593" y="973234"/>
                      <a:pt x="1174895" y="990995"/>
                      <a:pt x="1187586" y="1006225"/>
                    </a:cubicBezTo>
                    <a:cubicBezTo>
                      <a:pt x="1213641" y="1037492"/>
                      <a:pt x="1249482" y="1070166"/>
                      <a:pt x="1286551" y="1088702"/>
                    </a:cubicBezTo>
                    <a:cubicBezTo>
                      <a:pt x="1310217" y="1100536"/>
                      <a:pt x="1380867" y="1116407"/>
                      <a:pt x="1402011" y="1121693"/>
                    </a:cubicBezTo>
                    <a:cubicBezTo>
                      <a:pt x="1592616" y="1113405"/>
                      <a:pt x="1708730" y="1173993"/>
                      <a:pt x="1830862" y="1072207"/>
                    </a:cubicBezTo>
                    <a:cubicBezTo>
                      <a:pt x="1848782" y="1057273"/>
                      <a:pt x="1865411" y="1040641"/>
                      <a:pt x="1880344" y="1022720"/>
                    </a:cubicBezTo>
                    <a:cubicBezTo>
                      <a:pt x="1893035" y="1007490"/>
                      <a:pt x="1902337" y="989729"/>
                      <a:pt x="1913333" y="973234"/>
                    </a:cubicBezTo>
                    <a:cubicBezTo>
                      <a:pt x="1965695" y="816137"/>
                      <a:pt x="1935212" y="927440"/>
                      <a:pt x="1913333" y="577342"/>
                    </a:cubicBezTo>
                    <a:cubicBezTo>
                      <a:pt x="1911771" y="552355"/>
                      <a:pt x="1905228" y="387977"/>
                      <a:pt x="1880344" y="329910"/>
                    </a:cubicBezTo>
                    <a:cubicBezTo>
                      <a:pt x="1872535" y="311688"/>
                      <a:pt x="1856221" y="298155"/>
                      <a:pt x="1847356" y="280423"/>
                    </a:cubicBezTo>
                    <a:cubicBezTo>
                      <a:pt x="1839581" y="264871"/>
                      <a:pt x="1841723" y="244515"/>
                      <a:pt x="1830862" y="230937"/>
                    </a:cubicBezTo>
                    <a:cubicBezTo>
                      <a:pt x="1818478" y="215457"/>
                      <a:pt x="1797873" y="208943"/>
                      <a:pt x="1781379" y="197946"/>
                    </a:cubicBezTo>
                    <a:cubicBezTo>
                      <a:pt x="1770383" y="181451"/>
                      <a:pt x="1757255" y="166192"/>
                      <a:pt x="1748390" y="148460"/>
                    </a:cubicBezTo>
                    <a:cubicBezTo>
                      <a:pt x="1740614" y="132908"/>
                      <a:pt x="1744191" y="111268"/>
                      <a:pt x="1731896" y="98973"/>
                    </a:cubicBezTo>
                    <a:cubicBezTo>
                      <a:pt x="1719602" y="86678"/>
                      <a:pt x="1698907" y="87976"/>
                      <a:pt x="1682413" y="82478"/>
                    </a:cubicBezTo>
                    <a:cubicBezTo>
                      <a:pt x="1665919" y="65982"/>
                      <a:pt x="1653322" y="44320"/>
                      <a:pt x="1632931" y="32991"/>
                    </a:cubicBezTo>
                    <a:cubicBezTo>
                      <a:pt x="1602534" y="16102"/>
                      <a:pt x="1533965" y="0"/>
                      <a:pt x="1533965" y="0"/>
                    </a:cubicBezTo>
                    <a:cubicBezTo>
                      <a:pt x="1451494" y="5499"/>
                      <a:pt x="1368081" y="2907"/>
                      <a:pt x="1286551" y="16496"/>
                    </a:cubicBezTo>
                    <a:cubicBezTo>
                      <a:pt x="1266997" y="19755"/>
                      <a:pt x="1254281" y="39651"/>
                      <a:pt x="1237069" y="49487"/>
                    </a:cubicBezTo>
                    <a:cubicBezTo>
                      <a:pt x="1215721" y="61687"/>
                      <a:pt x="1193084" y="71481"/>
                      <a:pt x="1171092" y="82478"/>
                    </a:cubicBezTo>
                    <a:cubicBezTo>
                      <a:pt x="1030911" y="269399"/>
                      <a:pt x="1214123" y="45592"/>
                      <a:pt x="1055632" y="181450"/>
                    </a:cubicBezTo>
                    <a:cubicBezTo>
                      <a:pt x="1034759" y="199342"/>
                      <a:pt x="1024040" y="226558"/>
                      <a:pt x="1006149" y="247432"/>
                    </a:cubicBezTo>
                    <a:cubicBezTo>
                      <a:pt x="990968" y="265144"/>
                      <a:pt x="973160" y="280423"/>
                      <a:pt x="956666" y="296919"/>
                    </a:cubicBezTo>
                    <a:lnTo>
                      <a:pt x="923678" y="395892"/>
                    </a:lnTo>
                    <a:cubicBezTo>
                      <a:pt x="909547" y="438288"/>
                      <a:pt x="898973" y="465797"/>
                      <a:pt x="890689" y="511360"/>
                    </a:cubicBezTo>
                    <a:cubicBezTo>
                      <a:pt x="883713" y="549729"/>
                      <a:pt x="868330" y="683283"/>
                      <a:pt x="857701" y="725802"/>
                    </a:cubicBezTo>
                    <a:cubicBezTo>
                      <a:pt x="849267" y="759539"/>
                      <a:pt x="835708" y="791784"/>
                      <a:pt x="824712" y="824775"/>
                    </a:cubicBezTo>
                    <a:cubicBezTo>
                      <a:pt x="819214" y="841270"/>
                      <a:pt x="812435" y="857393"/>
                      <a:pt x="808218" y="874261"/>
                    </a:cubicBezTo>
                    <a:cubicBezTo>
                      <a:pt x="786916" y="959476"/>
                      <a:pt x="804299" y="921379"/>
                      <a:pt x="758735" y="989729"/>
                    </a:cubicBezTo>
                    <a:cubicBezTo>
                      <a:pt x="731658" y="1070968"/>
                      <a:pt x="761627" y="1014812"/>
                      <a:pt x="692758" y="1072207"/>
                    </a:cubicBezTo>
                    <a:cubicBezTo>
                      <a:pt x="674838" y="1087141"/>
                      <a:pt x="661196" y="1106759"/>
                      <a:pt x="643276" y="1121693"/>
                    </a:cubicBezTo>
                    <a:cubicBezTo>
                      <a:pt x="552508" y="1197338"/>
                      <a:pt x="498972" y="1166692"/>
                      <a:pt x="346379" y="1171180"/>
                    </a:cubicBezTo>
                    <a:cubicBezTo>
                      <a:pt x="241960" y="1174251"/>
                      <a:pt x="137452" y="1171180"/>
                      <a:pt x="32988" y="1171180"/>
                    </a:cubicBezTo>
                    <a:lnTo>
                      <a:pt x="32988" y="1171180"/>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3" name="Can 72"/>
              <p:cNvSpPr/>
              <p:nvPr/>
            </p:nvSpPr>
            <p:spPr>
              <a:xfrm>
                <a:off x="6409259" y="3138878"/>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Can 73"/>
              <p:cNvSpPr/>
              <p:nvPr/>
            </p:nvSpPr>
            <p:spPr>
              <a:xfrm>
                <a:off x="6409259" y="3986603"/>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Freeform 74"/>
              <p:cNvSpPr/>
              <p:nvPr/>
            </p:nvSpPr>
            <p:spPr>
              <a:xfrm>
                <a:off x="5739999" y="2985685"/>
                <a:ext cx="1698908" cy="1600062"/>
              </a:xfrm>
              <a:custGeom>
                <a:avLst/>
                <a:gdLst>
                  <a:gd name="connsiteX0" fmla="*/ 0 w 1698908"/>
                  <a:gd name="connsiteY0" fmla="*/ 709306 h 1600062"/>
                  <a:gd name="connsiteX1" fmla="*/ 0 w 1698908"/>
                  <a:gd name="connsiteY1" fmla="*/ 709306 h 1600062"/>
                  <a:gd name="connsiteX2" fmla="*/ 148448 w 1698908"/>
                  <a:gd name="connsiteY2" fmla="*/ 692810 h 1600062"/>
                  <a:gd name="connsiteX3" fmla="*/ 824713 w 1698908"/>
                  <a:gd name="connsiteY3" fmla="*/ 676315 h 1600062"/>
                  <a:gd name="connsiteX4" fmla="*/ 923678 w 1698908"/>
                  <a:gd name="connsiteY4" fmla="*/ 610333 h 1600062"/>
                  <a:gd name="connsiteX5" fmla="*/ 940172 w 1698908"/>
                  <a:gd name="connsiteY5" fmla="*/ 560846 h 1600062"/>
                  <a:gd name="connsiteX6" fmla="*/ 973161 w 1698908"/>
                  <a:gd name="connsiteY6" fmla="*/ 511360 h 1600062"/>
                  <a:gd name="connsiteX7" fmla="*/ 923678 w 1698908"/>
                  <a:gd name="connsiteY7" fmla="*/ 230937 h 1600062"/>
                  <a:gd name="connsiteX8" fmla="*/ 841207 w 1698908"/>
                  <a:gd name="connsiteY8" fmla="*/ 65982 h 1600062"/>
                  <a:gd name="connsiteX9" fmla="*/ 808218 w 1698908"/>
                  <a:gd name="connsiteY9" fmla="*/ 16495 h 1600062"/>
                  <a:gd name="connsiteX10" fmla="*/ 758736 w 1698908"/>
                  <a:gd name="connsiteY10" fmla="*/ 0 h 1600062"/>
                  <a:gd name="connsiteX11" fmla="*/ 626782 w 1698908"/>
                  <a:gd name="connsiteY11" fmla="*/ 16495 h 1600062"/>
                  <a:gd name="connsiteX12" fmla="*/ 577299 w 1698908"/>
                  <a:gd name="connsiteY12" fmla="*/ 32991 h 1600062"/>
                  <a:gd name="connsiteX13" fmla="*/ 511322 w 1698908"/>
                  <a:gd name="connsiteY13" fmla="*/ 131964 h 1600062"/>
                  <a:gd name="connsiteX14" fmla="*/ 511322 w 1698908"/>
                  <a:gd name="connsiteY14" fmla="*/ 362900 h 1600062"/>
                  <a:gd name="connsiteX15" fmla="*/ 527816 w 1698908"/>
                  <a:gd name="connsiteY15" fmla="*/ 412387 h 1600062"/>
                  <a:gd name="connsiteX16" fmla="*/ 577299 w 1698908"/>
                  <a:gd name="connsiteY16" fmla="*/ 445378 h 1600062"/>
                  <a:gd name="connsiteX17" fmla="*/ 626782 w 1698908"/>
                  <a:gd name="connsiteY17" fmla="*/ 494864 h 1600062"/>
                  <a:gd name="connsiteX18" fmla="*/ 659770 w 1698908"/>
                  <a:gd name="connsiteY18" fmla="*/ 544351 h 1600062"/>
                  <a:gd name="connsiteX19" fmla="*/ 709253 w 1698908"/>
                  <a:gd name="connsiteY19" fmla="*/ 593837 h 1600062"/>
                  <a:gd name="connsiteX20" fmla="*/ 742241 w 1698908"/>
                  <a:gd name="connsiteY20" fmla="*/ 643324 h 1600062"/>
                  <a:gd name="connsiteX21" fmla="*/ 857701 w 1698908"/>
                  <a:gd name="connsiteY21" fmla="*/ 791783 h 1600062"/>
                  <a:gd name="connsiteX22" fmla="*/ 890690 w 1698908"/>
                  <a:gd name="connsiteY22" fmla="*/ 857765 h 1600062"/>
                  <a:gd name="connsiteX23" fmla="*/ 923678 w 1698908"/>
                  <a:gd name="connsiteY23" fmla="*/ 907252 h 1600062"/>
                  <a:gd name="connsiteX24" fmla="*/ 940172 w 1698908"/>
                  <a:gd name="connsiteY24" fmla="*/ 956738 h 1600062"/>
                  <a:gd name="connsiteX25" fmla="*/ 973161 w 1698908"/>
                  <a:gd name="connsiteY25" fmla="*/ 1121693 h 1600062"/>
                  <a:gd name="connsiteX26" fmla="*/ 989655 w 1698908"/>
                  <a:gd name="connsiteY26" fmla="*/ 1204170 h 1600062"/>
                  <a:gd name="connsiteX27" fmla="*/ 973161 w 1698908"/>
                  <a:gd name="connsiteY27" fmla="*/ 1484594 h 1600062"/>
                  <a:gd name="connsiteX28" fmla="*/ 956667 w 1698908"/>
                  <a:gd name="connsiteY28" fmla="*/ 1534080 h 1600062"/>
                  <a:gd name="connsiteX29" fmla="*/ 907184 w 1698908"/>
                  <a:gd name="connsiteY29" fmla="*/ 1567071 h 1600062"/>
                  <a:gd name="connsiteX30" fmla="*/ 808218 w 1698908"/>
                  <a:gd name="connsiteY30" fmla="*/ 1600062 h 1600062"/>
                  <a:gd name="connsiteX31" fmla="*/ 610287 w 1698908"/>
                  <a:gd name="connsiteY31" fmla="*/ 1550576 h 1600062"/>
                  <a:gd name="connsiteX32" fmla="*/ 511322 w 1698908"/>
                  <a:gd name="connsiteY32" fmla="*/ 1484594 h 1600062"/>
                  <a:gd name="connsiteX33" fmla="*/ 478333 w 1698908"/>
                  <a:gd name="connsiteY33" fmla="*/ 1418612 h 1600062"/>
                  <a:gd name="connsiteX34" fmla="*/ 428851 w 1698908"/>
                  <a:gd name="connsiteY34" fmla="*/ 1369125 h 1600062"/>
                  <a:gd name="connsiteX35" fmla="*/ 527816 w 1698908"/>
                  <a:gd name="connsiteY35" fmla="*/ 1072207 h 1600062"/>
                  <a:gd name="connsiteX36" fmla="*/ 577299 w 1698908"/>
                  <a:gd name="connsiteY36" fmla="*/ 1022720 h 1600062"/>
                  <a:gd name="connsiteX37" fmla="*/ 610287 w 1698908"/>
                  <a:gd name="connsiteY37" fmla="*/ 973234 h 1600062"/>
                  <a:gd name="connsiteX38" fmla="*/ 676264 w 1698908"/>
                  <a:gd name="connsiteY38" fmla="*/ 940243 h 1600062"/>
                  <a:gd name="connsiteX39" fmla="*/ 775230 w 1698908"/>
                  <a:gd name="connsiteY39" fmla="*/ 907252 h 1600062"/>
                  <a:gd name="connsiteX40" fmla="*/ 874195 w 1698908"/>
                  <a:gd name="connsiteY40" fmla="*/ 874261 h 1600062"/>
                  <a:gd name="connsiteX41" fmla="*/ 923678 w 1698908"/>
                  <a:gd name="connsiteY41" fmla="*/ 857765 h 1600062"/>
                  <a:gd name="connsiteX42" fmla="*/ 973161 w 1698908"/>
                  <a:gd name="connsiteY42" fmla="*/ 841270 h 1600062"/>
                  <a:gd name="connsiteX43" fmla="*/ 1022644 w 1698908"/>
                  <a:gd name="connsiteY43" fmla="*/ 808279 h 1600062"/>
                  <a:gd name="connsiteX44" fmla="*/ 1138103 w 1698908"/>
                  <a:gd name="connsiteY44" fmla="*/ 709306 h 1600062"/>
                  <a:gd name="connsiteX45" fmla="*/ 1187586 w 1698908"/>
                  <a:gd name="connsiteY45" fmla="*/ 692810 h 1600062"/>
                  <a:gd name="connsiteX46" fmla="*/ 1220575 w 1698908"/>
                  <a:gd name="connsiteY46" fmla="*/ 643324 h 1600062"/>
                  <a:gd name="connsiteX47" fmla="*/ 1270057 w 1698908"/>
                  <a:gd name="connsiteY47" fmla="*/ 626828 h 1600062"/>
                  <a:gd name="connsiteX48" fmla="*/ 1319540 w 1698908"/>
                  <a:gd name="connsiteY48" fmla="*/ 593837 h 1600062"/>
                  <a:gd name="connsiteX49" fmla="*/ 1352529 w 1698908"/>
                  <a:gd name="connsiteY49" fmla="*/ 544351 h 1600062"/>
                  <a:gd name="connsiteX50" fmla="*/ 1402011 w 1698908"/>
                  <a:gd name="connsiteY50" fmla="*/ 511360 h 1600062"/>
                  <a:gd name="connsiteX51" fmla="*/ 1418506 w 1698908"/>
                  <a:gd name="connsiteY51" fmla="*/ 461873 h 1600062"/>
                  <a:gd name="connsiteX52" fmla="*/ 1632931 w 1698908"/>
                  <a:gd name="connsiteY52" fmla="*/ 478369 h 1600062"/>
                  <a:gd name="connsiteX53" fmla="*/ 1665919 w 1698908"/>
                  <a:gd name="connsiteY53" fmla="*/ 527855 h 1600062"/>
                  <a:gd name="connsiteX54" fmla="*/ 1698908 w 1698908"/>
                  <a:gd name="connsiteY54" fmla="*/ 626828 h 1600062"/>
                  <a:gd name="connsiteX55" fmla="*/ 1682414 w 1698908"/>
                  <a:gd name="connsiteY55" fmla="*/ 890756 h 1600062"/>
                  <a:gd name="connsiteX56" fmla="*/ 1566954 w 1698908"/>
                  <a:gd name="connsiteY56" fmla="*/ 1022720 h 1600062"/>
                  <a:gd name="connsiteX57" fmla="*/ 1467988 w 1698908"/>
                  <a:gd name="connsiteY57" fmla="*/ 1088702 h 1600062"/>
                  <a:gd name="connsiteX58" fmla="*/ 1336034 w 1698908"/>
                  <a:gd name="connsiteY58" fmla="*/ 1055711 h 1600062"/>
                  <a:gd name="connsiteX59" fmla="*/ 1237069 w 1698908"/>
                  <a:gd name="connsiteY59" fmla="*/ 956738 h 1600062"/>
                  <a:gd name="connsiteX60" fmla="*/ 1220575 w 1698908"/>
                  <a:gd name="connsiteY60" fmla="*/ 907252 h 1600062"/>
                  <a:gd name="connsiteX61" fmla="*/ 1022644 w 1698908"/>
                  <a:gd name="connsiteY61" fmla="*/ 808279 h 1600062"/>
                  <a:gd name="connsiteX62" fmla="*/ 874195 w 1698908"/>
                  <a:gd name="connsiteY62" fmla="*/ 775288 h 1600062"/>
                  <a:gd name="connsiteX63" fmla="*/ 511322 w 1698908"/>
                  <a:gd name="connsiteY63" fmla="*/ 791783 h 1600062"/>
                  <a:gd name="connsiteX64" fmla="*/ 412356 w 1698908"/>
                  <a:gd name="connsiteY64" fmla="*/ 824774 h 1600062"/>
                  <a:gd name="connsiteX65" fmla="*/ 346379 w 1698908"/>
                  <a:gd name="connsiteY65" fmla="*/ 841270 h 1600062"/>
                  <a:gd name="connsiteX66" fmla="*/ 296897 w 1698908"/>
                  <a:gd name="connsiteY66" fmla="*/ 857765 h 1600062"/>
                  <a:gd name="connsiteX67" fmla="*/ 49483 w 1698908"/>
                  <a:gd name="connsiteY67" fmla="*/ 874261 h 1600062"/>
                  <a:gd name="connsiteX68" fmla="*/ 49483 w 1698908"/>
                  <a:gd name="connsiteY68" fmla="*/ 874261 h 16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98908" h="1600062">
                    <a:moveTo>
                      <a:pt x="0" y="709306"/>
                    </a:moveTo>
                    <a:lnTo>
                      <a:pt x="0" y="709306"/>
                    </a:lnTo>
                    <a:cubicBezTo>
                      <a:pt x="49483" y="703807"/>
                      <a:pt x="98701" y="694800"/>
                      <a:pt x="148448" y="692810"/>
                    </a:cubicBezTo>
                    <a:cubicBezTo>
                      <a:pt x="373757" y="683797"/>
                      <a:pt x="600490" y="700170"/>
                      <a:pt x="824713" y="676315"/>
                    </a:cubicBezTo>
                    <a:cubicBezTo>
                      <a:pt x="864139" y="672121"/>
                      <a:pt x="923678" y="610333"/>
                      <a:pt x="923678" y="610333"/>
                    </a:cubicBezTo>
                    <a:cubicBezTo>
                      <a:pt x="929176" y="593837"/>
                      <a:pt x="932396" y="576398"/>
                      <a:pt x="940172" y="560846"/>
                    </a:cubicBezTo>
                    <a:cubicBezTo>
                      <a:pt x="949037" y="543114"/>
                      <a:pt x="971997" y="531150"/>
                      <a:pt x="973161" y="511360"/>
                    </a:cubicBezTo>
                    <a:cubicBezTo>
                      <a:pt x="985261" y="305660"/>
                      <a:pt x="991767" y="333075"/>
                      <a:pt x="923678" y="230937"/>
                    </a:cubicBezTo>
                    <a:cubicBezTo>
                      <a:pt x="897568" y="126489"/>
                      <a:pt x="919759" y="183818"/>
                      <a:pt x="841207" y="65982"/>
                    </a:cubicBezTo>
                    <a:cubicBezTo>
                      <a:pt x="830211" y="49486"/>
                      <a:pt x="827025" y="22765"/>
                      <a:pt x="808218" y="16495"/>
                    </a:cubicBezTo>
                    <a:lnTo>
                      <a:pt x="758736" y="0"/>
                    </a:lnTo>
                    <a:cubicBezTo>
                      <a:pt x="714751" y="5498"/>
                      <a:pt x="670394" y="8565"/>
                      <a:pt x="626782" y="16495"/>
                    </a:cubicBezTo>
                    <a:cubicBezTo>
                      <a:pt x="609676" y="19605"/>
                      <a:pt x="589593" y="20696"/>
                      <a:pt x="577299" y="32991"/>
                    </a:cubicBezTo>
                    <a:cubicBezTo>
                      <a:pt x="549264" y="61028"/>
                      <a:pt x="511322" y="131964"/>
                      <a:pt x="511322" y="131964"/>
                    </a:cubicBezTo>
                    <a:cubicBezTo>
                      <a:pt x="483991" y="241298"/>
                      <a:pt x="486323" y="200389"/>
                      <a:pt x="511322" y="362900"/>
                    </a:cubicBezTo>
                    <a:cubicBezTo>
                      <a:pt x="513966" y="380086"/>
                      <a:pt x="516954" y="398809"/>
                      <a:pt x="527816" y="412387"/>
                    </a:cubicBezTo>
                    <a:cubicBezTo>
                      <a:pt x="540199" y="427868"/>
                      <a:pt x="562070" y="432686"/>
                      <a:pt x="577299" y="445378"/>
                    </a:cubicBezTo>
                    <a:cubicBezTo>
                      <a:pt x="595219" y="460312"/>
                      <a:pt x="611849" y="476943"/>
                      <a:pt x="626782" y="494864"/>
                    </a:cubicBezTo>
                    <a:cubicBezTo>
                      <a:pt x="639473" y="510094"/>
                      <a:pt x="647079" y="529121"/>
                      <a:pt x="659770" y="544351"/>
                    </a:cubicBezTo>
                    <a:cubicBezTo>
                      <a:pt x="674703" y="562272"/>
                      <a:pt x="694320" y="575916"/>
                      <a:pt x="709253" y="593837"/>
                    </a:cubicBezTo>
                    <a:cubicBezTo>
                      <a:pt x="721944" y="609067"/>
                      <a:pt x="729550" y="628094"/>
                      <a:pt x="742241" y="643324"/>
                    </a:cubicBezTo>
                    <a:cubicBezTo>
                      <a:pt x="810124" y="724790"/>
                      <a:pt x="795163" y="666699"/>
                      <a:pt x="857701" y="791783"/>
                    </a:cubicBezTo>
                    <a:cubicBezTo>
                      <a:pt x="868697" y="813777"/>
                      <a:pt x="878491" y="836415"/>
                      <a:pt x="890690" y="857765"/>
                    </a:cubicBezTo>
                    <a:cubicBezTo>
                      <a:pt x="900525" y="874978"/>
                      <a:pt x="914813" y="889520"/>
                      <a:pt x="923678" y="907252"/>
                    </a:cubicBezTo>
                    <a:cubicBezTo>
                      <a:pt x="931453" y="922804"/>
                      <a:pt x="936263" y="939796"/>
                      <a:pt x="940172" y="956738"/>
                    </a:cubicBezTo>
                    <a:cubicBezTo>
                      <a:pt x="952780" y="1011376"/>
                      <a:pt x="962165" y="1066708"/>
                      <a:pt x="973161" y="1121693"/>
                    </a:cubicBezTo>
                    <a:lnTo>
                      <a:pt x="989655" y="1204170"/>
                    </a:lnTo>
                    <a:cubicBezTo>
                      <a:pt x="984157" y="1297645"/>
                      <a:pt x="982477" y="1391422"/>
                      <a:pt x="973161" y="1484594"/>
                    </a:cubicBezTo>
                    <a:cubicBezTo>
                      <a:pt x="971431" y="1501895"/>
                      <a:pt x="967528" y="1520502"/>
                      <a:pt x="956667" y="1534080"/>
                    </a:cubicBezTo>
                    <a:cubicBezTo>
                      <a:pt x="944283" y="1549560"/>
                      <a:pt x="925299" y="1559019"/>
                      <a:pt x="907184" y="1567071"/>
                    </a:cubicBezTo>
                    <a:cubicBezTo>
                      <a:pt x="875408" y="1581195"/>
                      <a:pt x="808218" y="1600062"/>
                      <a:pt x="808218" y="1600062"/>
                    </a:cubicBezTo>
                    <a:cubicBezTo>
                      <a:pt x="691953" y="1585528"/>
                      <a:pt x="693674" y="1600612"/>
                      <a:pt x="610287" y="1550576"/>
                    </a:cubicBezTo>
                    <a:cubicBezTo>
                      <a:pt x="576290" y="1530176"/>
                      <a:pt x="511322" y="1484594"/>
                      <a:pt x="511322" y="1484594"/>
                    </a:cubicBezTo>
                    <a:cubicBezTo>
                      <a:pt x="500326" y="1462600"/>
                      <a:pt x="492625" y="1438622"/>
                      <a:pt x="478333" y="1418612"/>
                    </a:cubicBezTo>
                    <a:cubicBezTo>
                      <a:pt x="464775" y="1399629"/>
                      <a:pt x="430145" y="1392416"/>
                      <a:pt x="428851" y="1369125"/>
                    </a:cubicBezTo>
                    <a:cubicBezTo>
                      <a:pt x="413671" y="1095860"/>
                      <a:pt x="412390" y="1171151"/>
                      <a:pt x="527816" y="1072207"/>
                    </a:cubicBezTo>
                    <a:cubicBezTo>
                      <a:pt x="545527" y="1057025"/>
                      <a:pt x="562366" y="1040641"/>
                      <a:pt x="577299" y="1022720"/>
                    </a:cubicBezTo>
                    <a:cubicBezTo>
                      <a:pt x="589990" y="1007490"/>
                      <a:pt x="595058" y="985926"/>
                      <a:pt x="610287" y="973234"/>
                    </a:cubicBezTo>
                    <a:cubicBezTo>
                      <a:pt x="629176" y="957492"/>
                      <a:pt x="653434" y="949376"/>
                      <a:pt x="676264" y="940243"/>
                    </a:cubicBezTo>
                    <a:cubicBezTo>
                      <a:pt x="708550" y="927328"/>
                      <a:pt x="742241" y="918249"/>
                      <a:pt x="775230" y="907252"/>
                    </a:cubicBezTo>
                    <a:lnTo>
                      <a:pt x="874195" y="874261"/>
                    </a:lnTo>
                    <a:lnTo>
                      <a:pt x="923678" y="857765"/>
                    </a:lnTo>
                    <a:lnTo>
                      <a:pt x="973161" y="841270"/>
                    </a:lnTo>
                    <a:cubicBezTo>
                      <a:pt x="989655" y="830273"/>
                      <a:pt x="1007415" y="820971"/>
                      <a:pt x="1022644" y="808279"/>
                    </a:cubicBezTo>
                    <a:cubicBezTo>
                      <a:pt x="1086461" y="755093"/>
                      <a:pt x="1059479" y="754238"/>
                      <a:pt x="1138103" y="709306"/>
                    </a:cubicBezTo>
                    <a:cubicBezTo>
                      <a:pt x="1153199" y="700679"/>
                      <a:pt x="1171092" y="698309"/>
                      <a:pt x="1187586" y="692810"/>
                    </a:cubicBezTo>
                    <a:cubicBezTo>
                      <a:pt x="1198582" y="676315"/>
                      <a:pt x="1205095" y="655709"/>
                      <a:pt x="1220575" y="643324"/>
                    </a:cubicBezTo>
                    <a:cubicBezTo>
                      <a:pt x="1234151" y="632462"/>
                      <a:pt x="1254506" y="634604"/>
                      <a:pt x="1270057" y="626828"/>
                    </a:cubicBezTo>
                    <a:cubicBezTo>
                      <a:pt x="1287788" y="617962"/>
                      <a:pt x="1303046" y="604834"/>
                      <a:pt x="1319540" y="593837"/>
                    </a:cubicBezTo>
                    <a:cubicBezTo>
                      <a:pt x="1330536" y="577342"/>
                      <a:pt x="1338511" y="558370"/>
                      <a:pt x="1352529" y="544351"/>
                    </a:cubicBezTo>
                    <a:cubicBezTo>
                      <a:pt x="1366546" y="530333"/>
                      <a:pt x="1389628" y="526840"/>
                      <a:pt x="1402011" y="511360"/>
                    </a:cubicBezTo>
                    <a:cubicBezTo>
                      <a:pt x="1412873" y="497782"/>
                      <a:pt x="1413008" y="478369"/>
                      <a:pt x="1418506" y="461873"/>
                    </a:cubicBezTo>
                    <a:cubicBezTo>
                      <a:pt x="1489981" y="467372"/>
                      <a:pt x="1563666" y="459897"/>
                      <a:pt x="1632931" y="478369"/>
                    </a:cubicBezTo>
                    <a:cubicBezTo>
                      <a:pt x="1652086" y="483477"/>
                      <a:pt x="1657868" y="509739"/>
                      <a:pt x="1665919" y="527855"/>
                    </a:cubicBezTo>
                    <a:cubicBezTo>
                      <a:pt x="1680042" y="559634"/>
                      <a:pt x="1698908" y="626828"/>
                      <a:pt x="1698908" y="626828"/>
                    </a:cubicBezTo>
                    <a:cubicBezTo>
                      <a:pt x="1693410" y="714804"/>
                      <a:pt x="1701948" y="804800"/>
                      <a:pt x="1682414" y="890756"/>
                    </a:cubicBezTo>
                    <a:cubicBezTo>
                      <a:pt x="1660319" y="987984"/>
                      <a:pt x="1621989" y="976854"/>
                      <a:pt x="1566954" y="1022720"/>
                    </a:cubicBezTo>
                    <a:cubicBezTo>
                      <a:pt x="1484585" y="1091366"/>
                      <a:pt x="1554949" y="1059714"/>
                      <a:pt x="1467988" y="1088702"/>
                    </a:cubicBezTo>
                    <a:cubicBezTo>
                      <a:pt x="1462828" y="1087670"/>
                      <a:pt x="1353592" y="1069368"/>
                      <a:pt x="1336034" y="1055711"/>
                    </a:cubicBezTo>
                    <a:cubicBezTo>
                      <a:pt x="1299208" y="1027066"/>
                      <a:pt x="1237069" y="956738"/>
                      <a:pt x="1237069" y="956738"/>
                    </a:cubicBezTo>
                    <a:cubicBezTo>
                      <a:pt x="1231571" y="940243"/>
                      <a:pt x="1232869" y="919547"/>
                      <a:pt x="1220575" y="907252"/>
                    </a:cubicBezTo>
                    <a:cubicBezTo>
                      <a:pt x="1156626" y="843298"/>
                      <a:pt x="1103137" y="835112"/>
                      <a:pt x="1022644" y="808279"/>
                    </a:cubicBezTo>
                    <a:cubicBezTo>
                      <a:pt x="941432" y="781206"/>
                      <a:pt x="990315" y="794642"/>
                      <a:pt x="874195" y="775288"/>
                    </a:cubicBezTo>
                    <a:cubicBezTo>
                      <a:pt x="753237" y="780786"/>
                      <a:pt x="631715" y="778883"/>
                      <a:pt x="511322" y="791783"/>
                    </a:cubicBezTo>
                    <a:cubicBezTo>
                      <a:pt x="476747" y="795488"/>
                      <a:pt x="446091" y="816339"/>
                      <a:pt x="412356" y="824774"/>
                    </a:cubicBezTo>
                    <a:cubicBezTo>
                      <a:pt x="390364" y="830273"/>
                      <a:pt x="368176" y="835042"/>
                      <a:pt x="346379" y="841270"/>
                    </a:cubicBezTo>
                    <a:cubicBezTo>
                      <a:pt x="329662" y="846047"/>
                      <a:pt x="313869" y="853993"/>
                      <a:pt x="296897" y="857765"/>
                    </a:cubicBezTo>
                    <a:cubicBezTo>
                      <a:pt x="186063" y="882397"/>
                      <a:pt x="176717" y="874261"/>
                      <a:pt x="49483" y="874261"/>
                    </a:cubicBezTo>
                    <a:lnTo>
                      <a:pt x="49483" y="874261"/>
                    </a:ln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76" name="Group 75"/>
              <p:cNvGrpSpPr/>
              <p:nvPr/>
            </p:nvGrpSpPr>
            <p:grpSpPr>
              <a:xfrm rot="10800000">
                <a:off x="5126240" y="3507823"/>
                <a:ext cx="583380" cy="741407"/>
                <a:chOff x="2494078" y="3396827"/>
                <a:chExt cx="607082" cy="812376"/>
              </a:xfrm>
            </p:grpSpPr>
            <p:sp>
              <p:nvSpPr>
                <p:cNvPr id="83" name="Oval 8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2517959" y="3637740"/>
                  <a:ext cx="206211" cy="332606"/>
                  <a:chOff x="5113641" y="2097861"/>
                  <a:chExt cx="317500" cy="412750"/>
                </a:xfrm>
              </p:grpSpPr>
              <p:sp>
                <p:nvSpPr>
                  <p:cNvPr id="86" name="Rectangle 8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5" name="Straight Connector 8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987959" y="3638632"/>
                <a:ext cx="583380" cy="741407"/>
                <a:chOff x="2494078" y="3396827"/>
                <a:chExt cx="607082" cy="812376"/>
              </a:xfrm>
            </p:grpSpPr>
            <p:sp>
              <p:nvSpPr>
                <p:cNvPr id="78" name="Oval 7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2517959" y="3637740"/>
                  <a:ext cx="206211" cy="332606"/>
                  <a:chOff x="5113641" y="2097861"/>
                  <a:chExt cx="317500" cy="412750"/>
                </a:xfrm>
              </p:grpSpPr>
              <p:sp>
                <p:nvSpPr>
                  <p:cNvPr id="81" name="Rectangle 8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0" name="Straight Connector 7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2585394259"/>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71" y="208134"/>
            <a:ext cx="8229600" cy="1143000"/>
          </a:xfrm>
        </p:spPr>
        <p:txBody>
          <a:bodyPr/>
          <a:lstStyle/>
          <a:p>
            <a:r>
              <a:rPr lang="en-US" dirty="0" smtClean="0"/>
              <a:t>Park in the Garage</a:t>
            </a:r>
            <a:endParaRPr lang="en-US" dirty="0"/>
          </a:p>
        </p:txBody>
      </p:sp>
      <p:sp>
        <p:nvSpPr>
          <p:cNvPr id="3" name="Content Placeholder 2"/>
          <p:cNvSpPr>
            <a:spLocks noGrp="1"/>
          </p:cNvSpPr>
          <p:nvPr>
            <p:ph idx="1"/>
          </p:nvPr>
        </p:nvSpPr>
        <p:spPr>
          <a:xfrm>
            <a:off x="335052" y="1354626"/>
            <a:ext cx="8591550" cy="4525963"/>
          </a:xfrm>
        </p:spPr>
        <p:txBody>
          <a:bodyPr>
            <a:normAutofit/>
          </a:bodyPr>
          <a:lstStyle/>
          <a:p>
            <a:pPr marL="457200" indent="-457200">
              <a:buFont typeface="+mj-lt"/>
              <a:buAutoNum type="arabicPeriod"/>
            </a:pPr>
            <a:r>
              <a:rPr lang="en-US" sz="2400" dirty="0" smtClean="0"/>
              <a:t>Robots must start on or behind the starting mark and park in the garage (box or tape outline on board)</a:t>
            </a:r>
          </a:p>
          <a:p>
            <a:pPr lvl="1">
              <a:buFont typeface="Arial"/>
              <a:buChar char="•"/>
            </a:pPr>
            <a:r>
              <a:rPr lang="en-US" sz="2000" dirty="0" smtClean="0"/>
              <a:t>Start with the garage straight across from the starting line</a:t>
            </a:r>
          </a:p>
          <a:p>
            <a:pPr lvl="2">
              <a:buFont typeface="Courier New"/>
              <a:buChar char="o"/>
            </a:pPr>
            <a:r>
              <a:rPr lang="en-US" sz="2000" dirty="0" smtClean="0"/>
              <a:t>Garage can be roomy and then make it a tight fit</a:t>
            </a:r>
          </a:p>
          <a:p>
            <a:pPr lvl="2">
              <a:buFont typeface="Courier New"/>
              <a:buChar char="o"/>
            </a:pPr>
            <a:r>
              <a:rPr lang="en-US" sz="2000" dirty="0" smtClean="0"/>
              <a:t>If they touch the garage they must start over at the starting line</a:t>
            </a:r>
          </a:p>
          <a:p>
            <a:pPr lvl="1">
              <a:buFont typeface="Arial"/>
              <a:buChar char="•"/>
            </a:pPr>
            <a:r>
              <a:rPr lang="en-US" sz="2000" dirty="0" smtClean="0"/>
              <a:t>If </a:t>
            </a:r>
            <a:r>
              <a:rPr lang="en-US" sz="2000" dirty="0"/>
              <a:t>they touch the garage they must start over at the starting </a:t>
            </a:r>
            <a:r>
              <a:rPr lang="en-US" sz="2000" dirty="0" smtClean="0"/>
              <a:t>line</a:t>
            </a:r>
          </a:p>
          <a:p>
            <a:pPr lvl="1">
              <a:buFont typeface="Arial"/>
              <a:buChar char="•"/>
            </a:pPr>
            <a:r>
              <a:rPr lang="en-US" sz="2000" dirty="0" smtClean="0"/>
              <a:t>Move the garage to various distances and locations</a:t>
            </a:r>
          </a:p>
          <a:p>
            <a:pPr marL="914400" lvl="1" indent="-514350"/>
            <a:endParaRPr lang="en-US" sz="2400" dirty="0"/>
          </a:p>
        </p:txBody>
      </p:sp>
      <p:pic>
        <p:nvPicPr>
          <p:cNvPr id="68" name="Picture 6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70" name="Group 69"/>
          <p:cNvGrpSpPr/>
          <p:nvPr/>
        </p:nvGrpSpPr>
        <p:grpSpPr>
          <a:xfrm>
            <a:off x="383269" y="4307244"/>
            <a:ext cx="7800620" cy="2225676"/>
            <a:chOff x="725933" y="3071694"/>
            <a:chExt cx="7800620" cy="2225676"/>
          </a:xfrm>
        </p:grpSpPr>
        <p:grpSp>
          <p:nvGrpSpPr>
            <p:cNvPr id="71" name="Group 70"/>
            <p:cNvGrpSpPr/>
            <p:nvPr/>
          </p:nvGrpSpPr>
          <p:grpSpPr>
            <a:xfrm>
              <a:off x="740278" y="3071694"/>
              <a:ext cx="3543301" cy="1793875"/>
              <a:chOff x="2568574" y="4906962"/>
              <a:chExt cx="3543301" cy="1793875"/>
            </a:xfrm>
          </p:grpSpPr>
          <p:grpSp>
            <p:nvGrpSpPr>
              <p:cNvPr id="99" name="Group 98"/>
              <p:cNvGrpSpPr/>
              <p:nvPr/>
            </p:nvGrpSpPr>
            <p:grpSpPr>
              <a:xfrm>
                <a:off x="2568574" y="4906962"/>
                <a:ext cx="3048000" cy="1793875"/>
                <a:chOff x="3333750" y="2095499"/>
                <a:chExt cx="3048000" cy="1793875"/>
              </a:xfrm>
            </p:grpSpPr>
            <p:sp>
              <p:nvSpPr>
                <p:cNvPr id="102" name="Rectangle 101"/>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3" name="Straight Connector 102"/>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01" name="TextBox 100"/>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sp>
          <p:nvSpPr>
            <p:cNvPr id="72" name="Line 7"/>
            <p:cNvSpPr>
              <a:spLocks noChangeShapeType="1"/>
            </p:cNvSpPr>
            <p:nvPr/>
          </p:nvSpPr>
          <p:spPr bwMode="auto">
            <a:xfrm>
              <a:off x="1782335" y="3843220"/>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73" name="Group 72"/>
            <p:cNvGrpSpPr/>
            <p:nvPr/>
          </p:nvGrpSpPr>
          <p:grpSpPr>
            <a:xfrm>
              <a:off x="2790091" y="3569525"/>
              <a:ext cx="1007382" cy="929428"/>
              <a:chOff x="2780896" y="3953604"/>
              <a:chExt cx="1007382" cy="929428"/>
            </a:xfrm>
          </p:grpSpPr>
          <p:cxnSp>
            <p:nvCxnSpPr>
              <p:cNvPr id="96" name="Straight Connector 95"/>
              <p:cNvCxnSpPr>
                <a:stCxn id="102"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983252" y="3503495"/>
              <a:ext cx="3543301" cy="1793875"/>
              <a:chOff x="2568574" y="4906962"/>
              <a:chExt cx="3543301" cy="1793875"/>
            </a:xfrm>
          </p:grpSpPr>
          <p:grpSp>
            <p:nvGrpSpPr>
              <p:cNvPr id="91" name="Group 90"/>
              <p:cNvGrpSpPr/>
              <p:nvPr/>
            </p:nvGrpSpPr>
            <p:grpSpPr>
              <a:xfrm>
                <a:off x="2568574" y="4906962"/>
                <a:ext cx="3048000" cy="1793875"/>
                <a:chOff x="3333750" y="2095499"/>
                <a:chExt cx="3048000" cy="1793875"/>
              </a:xfrm>
            </p:grpSpPr>
            <p:sp>
              <p:nvSpPr>
                <p:cNvPr id="94" name="Rectangle 93"/>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5" name="Straight Connector 94"/>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2" name="TextBox 91"/>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93" name="TextBox 92"/>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75" name="Group 74"/>
            <p:cNvGrpSpPr/>
            <p:nvPr/>
          </p:nvGrpSpPr>
          <p:grpSpPr>
            <a:xfrm rot="19004405">
              <a:off x="6862724" y="3720171"/>
              <a:ext cx="1007382" cy="929428"/>
              <a:chOff x="2780896" y="3953604"/>
              <a:chExt cx="1007382" cy="929428"/>
            </a:xfrm>
          </p:grpSpPr>
          <p:cxnSp>
            <p:nvCxnSpPr>
              <p:cNvPr id="88" name="Straight Connector 87"/>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rot="21377513">
              <a:off x="4947676" y="4082497"/>
              <a:ext cx="583380" cy="741407"/>
              <a:chOff x="2494078" y="3396827"/>
              <a:chExt cx="607082" cy="812376"/>
            </a:xfrm>
          </p:grpSpPr>
          <p:sp>
            <p:nvSpPr>
              <p:cNvPr id="83" name="Oval 8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2517959" y="3637740"/>
                <a:ext cx="206211" cy="332606"/>
                <a:chOff x="5113641" y="2097861"/>
                <a:chExt cx="317500" cy="412750"/>
              </a:xfrm>
            </p:grpSpPr>
            <p:sp>
              <p:nvSpPr>
                <p:cNvPr id="86" name="Rectangle 8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5" name="Straight Connector 8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725933" y="3633215"/>
              <a:ext cx="583380" cy="741407"/>
              <a:chOff x="2494078" y="3396827"/>
              <a:chExt cx="607082" cy="812376"/>
            </a:xfrm>
          </p:grpSpPr>
          <p:sp>
            <p:nvSpPr>
              <p:cNvPr id="78" name="Oval 7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2517959" y="3637740"/>
                <a:ext cx="206211" cy="332606"/>
                <a:chOff x="5113641" y="2097861"/>
                <a:chExt cx="317500" cy="412750"/>
              </a:xfrm>
            </p:grpSpPr>
            <p:sp>
              <p:nvSpPr>
                <p:cNvPr id="81" name="Rectangle 8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0" name="Straight Connector 7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37189181"/>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579"/>
            <a:ext cx="8229600" cy="1143000"/>
          </a:xfrm>
        </p:spPr>
        <p:txBody>
          <a:bodyPr>
            <a:normAutofit fontScale="90000"/>
          </a:bodyPr>
          <a:lstStyle/>
          <a:p>
            <a:r>
              <a:rPr lang="en-US" dirty="0" smtClean="0"/>
              <a:t>Park in the </a:t>
            </a:r>
            <a:r>
              <a:rPr lang="en-US" dirty="0"/>
              <a:t>g</a:t>
            </a:r>
            <a:r>
              <a:rPr lang="en-US" dirty="0" smtClean="0"/>
              <a:t>arage and </a:t>
            </a:r>
            <a:br>
              <a:rPr lang="en-US" dirty="0" smtClean="0"/>
            </a:br>
            <a:r>
              <a:rPr lang="en-US" dirty="0" smtClean="0"/>
              <a:t>Miss the Bicycle</a:t>
            </a:r>
            <a:endParaRPr lang="en-US" dirty="0"/>
          </a:p>
        </p:txBody>
      </p:sp>
      <p:sp>
        <p:nvSpPr>
          <p:cNvPr id="3" name="Content Placeholder 2"/>
          <p:cNvSpPr>
            <a:spLocks noGrp="1"/>
          </p:cNvSpPr>
          <p:nvPr>
            <p:ph idx="1"/>
          </p:nvPr>
        </p:nvSpPr>
        <p:spPr>
          <a:xfrm>
            <a:off x="255443" y="1556111"/>
            <a:ext cx="8591550" cy="4525963"/>
          </a:xfrm>
        </p:spPr>
        <p:txBody>
          <a:bodyPr>
            <a:normAutofit/>
          </a:bodyPr>
          <a:lstStyle/>
          <a:p>
            <a:pPr marL="457200" lvl="1" indent="0">
              <a:buNone/>
            </a:pPr>
            <a:r>
              <a:rPr lang="en-US" sz="2000" dirty="0" smtClean="0"/>
              <a:t>“Park in the Garage” </a:t>
            </a:r>
            <a:r>
              <a:rPr lang="en-US" sz="2000" dirty="0"/>
              <a:t>v</a:t>
            </a:r>
            <a:r>
              <a:rPr lang="en-US" sz="2000" dirty="0" smtClean="0"/>
              <a:t>ariation</a:t>
            </a:r>
          </a:p>
          <a:p>
            <a:pPr lvl="1">
              <a:buFont typeface="Courier New"/>
              <a:buChar char="o"/>
            </a:pPr>
            <a:r>
              <a:rPr lang="en-US" sz="2000" dirty="0" smtClean="0"/>
              <a:t>Place an object(s) between the starting line and garage</a:t>
            </a:r>
          </a:p>
          <a:p>
            <a:pPr lvl="1"/>
            <a:endParaRPr lang="en-US" sz="2000" dirty="0" smtClean="0"/>
          </a:p>
          <a:p>
            <a:pPr lvl="1"/>
            <a:endParaRPr lang="en-US" sz="2000" dirty="0"/>
          </a:p>
          <a:p>
            <a:pPr lvl="1"/>
            <a:endParaRPr lang="en-US" sz="2000" dirty="0" smtClean="0"/>
          </a:p>
          <a:p>
            <a:pPr marL="914400" lvl="1" indent="-514350"/>
            <a:endParaRPr lang="en-US" sz="2400" dirty="0"/>
          </a:p>
        </p:txBody>
      </p:sp>
      <p:pic>
        <p:nvPicPr>
          <p:cNvPr id="71" name="Picture 7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2" name="Picture 71"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73" name="Group 72"/>
          <p:cNvGrpSpPr/>
          <p:nvPr/>
        </p:nvGrpSpPr>
        <p:grpSpPr>
          <a:xfrm>
            <a:off x="730548" y="3071694"/>
            <a:ext cx="7796005" cy="2225676"/>
            <a:chOff x="730548" y="3071694"/>
            <a:chExt cx="7796005" cy="2225676"/>
          </a:xfrm>
        </p:grpSpPr>
        <p:grpSp>
          <p:nvGrpSpPr>
            <p:cNvPr id="74" name="Group 73"/>
            <p:cNvGrpSpPr/>
            <p:nvPr/>
          </p:nvGrpSpPr>
          <p:grpSpPr>
            <a:xfrm>
              <a:off x="740278" y="3071694"/>
              <a:ext cx="3543301" cy="1793875"/>
              <a:chOff x="2568574" y="4906962"/>
              <a:chExt cx="3543301" cy="1793875"/>
            </a:xfrm>
          </p:grpSpPr>
          <p:grpSp>
            <p:nvGrpSpPr>
              <p:cNvPr id="112" name="Group 111"/>
              <p:cNvGrpSpPr/>
              <p:nvPr/>
            </p:nvGrpSpPr>
            <p:grpSpPr>
              <a:xfrm>
                <a:off x="2568574" y="4906962"/>
                <a:ext cx="3048000" cy="1793875"/>
                <a:chOff x="3333750" y="2095499"/>
                <a:chExt cx="3048000" cy="1793875"/>
              </a:xfrm>
            </p:grpSpPr>
            <p:sp>
              <p:nvSpPr>
                <p:cNvPr id="115" name="Rectangle 114"/>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13" name="TextBox 112"/>
              <p:cNvSpPr txBox="1"/>
              <p:nvPr/>
            </p:nvSpPr>
            <p:spPr>
              <a:xfrm>
                <a:off x="4632324" y="5157788"/>
                <a:ext cx="1479551" cy="276999"/>
              </a:xfrm>
              <a:prstGeom prst="rect">
                <a:avLst/>
              </a:prstGeom>
              <a:noFill/>
            </p:spPr>
            <p:txBody>
              <a:bodyPr wrap="square" rtlCol="0">
                <a:spAutoFit/>
              </a:bodyPr>
              <a:lstStyle/>
              <a:p>
                <a:r>
                  <a:rPr lang="en-US" sz="1200" dirty="0" smtClean="0"/>
                  <a:t>Garage</a:t>
                </a:r>
                <a:endParaRPr lang="en-US" sz="1200" dirty="0"/>
              </a:p>
            </p:txBody>
          </p:sp>
          <p:sp>
            <p:nvSpPr>
              <p:cNvPr id="114" name="TextBox 113"/>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75" name="Group 74"/>
            <p:cNvGrpSpPr/>
            <p:nvPr/>
          </p:nvGrpSpPr>
          <p:grpSpPr>
            <a:xfrm>
              <a:off x="2790091" y="3569525"/>
              <a:ext cx="1007382" cy="929428"/>
              <a:chOff x="2780896" y="3953604"/>
              <a:chExt cx="1007382" cy="929428"/>
            </a:xfrm>
          </p:grpSpPr>
          <p:cxnSp>
            <p:nvCxnSpPr>
              <p:cNvPr id="109" name="Straight Connector 108"/>
              <p:cNvCxnSpPr>
                <a:stCxn id="115" idx="3"/>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4983252" y="3503495"/>
              <a:ext cx="3543301" cy="1793875"/>
              <a:chOff x="2568574" y="4906962"/>
              <a:chExt cx="3543301" cy="1793875"/>
            </a:xfrm>
          </p:grpSpPr>
          <p:grpSp>
            <p:nvGrpSpPr>
              <p:cNvPr id="104" name="Group 103"/>
              <p:cNvGrpSpPr/>
              <p:nvPr/>
            </p:nvGrpSpPr>
            <p:grpSpPr>
              <a:xfrm>
                <a:off x="2568574" y="4906962"/>
                <a:ext cx="3048000" cy="1793875"/>
                <a:chOff x="3333750" y="2095499"/>
                <a:chExt cx="3048000" cy="1793875"/>
              </a:xfrm>
            </p:grpSpPr>
            <p:sp>
              <p:nvSpPr>
                <p:cNvPr id="107" name="Rectangle 106"/>
                <p:cNvSpPr/>
                <p:nvPr/>
              </p:nvSpPr>
              <p:spPr>
                <a:xfrm>
                  <a:off x="3333750" y="2095499"/>
                  <a:ext cx="3048000" cy="1793875"/>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8" name="Straight Connector 107"/>
                <p:cNvCxnSpPr/>
                <p:nvPr/>
              </p:nvCxnSpPr>
              <p:spPr>
                <a:xfrm>
                  <a:off x="3937000" y="2095500"/>
                  <a:ext cx="0" cy="1793874"/>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5" name="TextBox 104"/>
              <p:cNvSpPr txBox="1"/>
              <p:nvPr/>
            </p:nvSpPr>
            <p:spPr>
              <a:xfrm>
                <a:off x="4632324" y="5372223"/>
                <a:ext cx="1479551" cy="276999"/>
              </a:xfrm>
              <a:prstGeom prst="rect">
                <a:avLst/>
              </a:prstGeom>
              <a:noFill/>
            </p:spPr>
            <p:txBody>
              <a:bodyPr wrap="square" rtlCol="0">
                <a:spAutoFit/>
              </a:bodyPr>
              <a:lstStyle/>
              <a:p>
                <a:r>
                  <a:rPr lang="en-US" sz="1200" dirty="0" smtClean="0"/>
                  <a:t>Garage</a:t>
                </a:r>
                <a:endParaRPr lang="en-US" sz="1200" dirty="0"/>
              </a:p>
            </p:txBody>
          </p:sp>
          <p:sp>
            <p:nvSpPr>
              <p:cNvPr id="106" name="TextBox 105"/>
              <p:cNvSpPr txBox="1"/>
              <p:nvPr/>
            </p:nvSpPr>
            <p:spPr>
              <a:xfrm>
                <a:off x="3171824" y="5019288"/>
                <a:ext cx="1479551" cy="276999"/>
              </a:xfrm>
              <a:prstGeom prst="rect">
                <a:avLst/>
              </a:prstGeom>
              <a:noFill/>
            </p:spPr>
            <p:txBody>
              <a:bodyPr wrap="square" rtlCol="0">
                <a:spAutoFit/>
              </a:bodyPr>
              <a:lstStyle/>
              <a:p>
                <a:r>
                  <a:rPr lang="en-US" sz="1200" dirty="0" smtClean="0"/>
                  <a:t>Starting line</a:t>
                </a:r>
                <a:endParaRPr lang="en-US" sz="1200" dirty="0"/>
              </a:p>
            </p:txBody>
          </p:sp>
        </p:grpSp>
        <p:grpSp>
          <p:nvGrpSpPr>
            <p:cNvPr id="77" name="Group 76"/>
            <p:cNvGrpSpPr/>
            <p:nvPr/>
          </p:nvGrpSpPr>
          <p:grpSpPr>
            <a:xfrm rot="19004405">
              <a:off x="6862724" y="3720171"/>
              <a:ext cx="1007382" cy="929428"/>
              <a:chOff x="2780896" y="3953604"/>
              <a:chExt cx="1007382" cy="929428"/>
            </a:xfrm>
          </p:grpSpPr>
          <p:cxnSp>
            <p:nvCxnSpPr>
              <p:cNvPr id="101" name="Straight Connector 100"/>
              <p:cNvCxnSpPr/>
              <p:nvPr/>
            </p:nvCxnSpPr>
            <p:spPr>
              <a:xfrm>
                <a:off x="3788278" y="3968632"/>
                <a:ext cx="0" cy="91440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2780896" y="4847201"/>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2804028" y="3953604"/>
                <a:ext cx="984250" cy="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8" name="Can 77"/>
            <p:cNvSpPr/>
            <p:nvPr/>
          </p:nvSpPr>
          <p:spPr>
            <a:xfrm>
              <a:off x="2120416" y="3652720"/>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Can 78"/>
            <p:cNvSpPr/>
            <p:nvPr/>
          </p:nvSpPr>
          <p:spPr>
            <a:xfrm>
              <a:off x="6244002" y="4831884"/>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Can 79"/>
            <p:cNvSpPr/>
            <p:nvPr/>
          </p:nvSpPr>
          <p:spPr>
            <a:xfrm>
              <a:off x="5879304" y="3841546"/>
              <a:ext cx="141907" cy="444500"/>
            </a:xfrm>
            <a:prstGeom prst="can">
              <a:avLst/>
            </a:prstGeom>
            <a:solidFill>
              <a:srgbClr val="FF0000">
                <a:alpha val="7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1" name="Group 80"/>
            <p:cNvGrpSpPr/>
            <p:nvPr/>
          </p:nvGrpSpPr>
          <p:grpSpPr>
            <a:xfrm>
              <a:off x="730548" y="3615821"/>
              <a:ext cx="583380" cy="741407"/>
              <a:chOff x="2494078" y="3396827"/>
              <a:chExt cx="607082" cy="812376"/>
            </a:xfrm>
          </p:grpSpPr>
          <p:sp>
            <p:nvSpPr>
              <p:cNvPr id="96" name="Oval 9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7" name="Group 96"/>
              <p:cNvGrpSpPr/>
              <p:nvPr/>
            </p:nvGrpSpPr>
            <p:grpSpPr>
              <a:xfrm>
                <a:off x="2517959" y="3637740"/>
                <a:ext cx="206211" cy="332606"/>
                <a:chOff x="5113641" y="2097861"/>
                <a:chExt cx="317500" cy="412750"/>
              </a:xfrm>
            </p:grpSpPr>
            <p:sp>
              <p:nvSpPr>
                <p:cNvPr id="99" name="Rectangle 9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ectangle 9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8" name="Straight Connector 9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5003122" y="4039224"/>
              <a:ext cx="583380" cy="741407"/>
              <a:chOff x="2494078" y="3396827"/>
              <a:chExt cx="607082" cy="812376"/>
            </a:xfrm>
          </p:grpSpPr>
          <p:sp>
            <p:nvSpPr>
              <p:cNvPr id="91" name="Oval 90"/>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2" name="Group 91"/>
              <p:cNvGrpSpPr/>
              <p:nvPr/>
            </p:nvGrpSpPr>
            <p:grpSpPr>
              <a:xfrm>
                <a:off x="2517959" y="3637740"/>
                <a:ext cx="206211" cy="332606"/>
                <a:chOff x="5113641" y="2097861"/>
                <a:chExt cx="317500" cy="412750"/>
              </a:xfrm>
            </p:grpSpPr>
            <p:sp>
              <p:nvSpPr>
                <p:cNvPr id="94" name="Rectangle 93"/>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ectangle 94"/>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3" name="Straight Connector 92"/>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3010343" y="3652720"/>
              <a:ext cx="583380" cy="741407"/>
              <a:chOff x="2494078" y="3396827"/>
              <a:chExt cx="607082" cy="812376"/>
            </a:xfrm>
          </p:grpSpPr>
          <p:sp>
            <p:nvSpPr>
              <p:cNvPr id="86" name="Oval 8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7" name="Group 86"/>
              <p:cNvGrpSpPr/>
              <p:nvPr/>
            </p:nvGrpSpPr>
            <p:grpSpPr>
              <a:xfrm>
                <a:off x="2517959" y="3637740"/>
                <a:ext cx="206211" cy="332606"/>
                <a:chOff x="5113641" y="2097861"/>
                <a:chExt cx="317500" cy="412750"/>
              </a:xfrm>
            </p:grpSpPr>
            <p:sp>
              <p:nvSpPr>
                <p:cNvPr id="89" name="Rectangle 8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8" name="Straight Connector 8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sp>
          <p:nvSpPr>
            <p:cNvPr id="84" name="Freeform 83"/>
            <p:cNvSpPr/>
            <p:nvPr/>
          </p:nvSpPr>
          <p:spPr>
            <a:xfrm>
              <a:off x="1384328" y="4004672"/>
              <a:ext cx="1578820" cy="411909"/>
            </a:xfrm>
            <a:custGeom>
              <a:avLst/>
              <a:gdLst>
                <a:gd name="connsiteX0" fmla="*/ 0 w 1578820"/>
                <a:gd name="connsiteY0" fmla="*/ 0 h 411909"/>
                <a:gd name="connsiteX1" fmla="*/ 183051 w 1578820"/>
                <a:gd name="connsiteY1" fmla="*/ 22883 h 411909"/>
                <a:gd name="connsiteX2" fmla="*/ 251696 w 1578820"/>
                <a:gd name="connsiteY2" fmla="*/ 45767 h 411909"/>
                <a:gd name="connsiteX3" fmla="*/ 286018 w 1578820"/>
                <a:gd name="connsiteY3" fmla="*/ 68651 h 411909"/>
                <a:gd name="connsiteX4" fmla="*/ 343222 w 1578820"/>
                <a:gd name="connsiteY4" fmla="*/ 171628 h 411909"/>
                <a:gd name="connsiteX5" fmla="*/ 377544 w 1578820"/>
                <a:gd name="connsiteY5" fmla="*/ 194512 h 411909"/>
                <a:gd name="connsiteX6" fmla="*/ 411866 w 1578820"/>
                <a:gd name="connsiteY6" fmla="*/ 251722 h 411909"/>
                <a:gd name="connsiteX7" fmla="*/ 434747 w 1578820"/>
                <a:gd name="connsiteY7" fmla="*/ 286047 h 411909"/>
                <a:gd name="connsiteX8" fmla="*/ 491951 w 1578820"/>
                <a:gd name="connsiteY8" fmla="*/ 331815 h 411909"/>
                <a:gd name="connsiteX9" fmla="*/ 560595 w 1578820"/>
                <a:gd name="connsiteY9" fmla="*/ 354699 h 411909"/>
                <a:gd name="connsiteX10" fmla="*/ 652121 w 1578820"/>
                <a:gd name="connsiteY10" fmla="*/ 400467 h 411909"/>
                <a:gd name="connsiteX11" fmla="*/ 686443 w 1578820"/>
                <a:gd name="connsiteY11" fmla="*/ 411909 h 411909"/>
                <a:gd name="connsiteX12" fmla="*/ 995343 w 1578820"/>
                <a:gd name="connsiteY12" fmla="*/ 400467 h 411909"/>
                <a:gd name="connsiteX13" fmla="*/ 1029665 w 1578820"/>
                <a:gd name="connsiteY13" fmla="*/ 377583 h 411909"/>
                <a:gd name="connsiteX14" fmla="*/ 1052547 w 1578820"/>
                <a:gd name="connsiteY14" fmla="*/ 354699 h 411909"/>
                <a:gd name="connsiteX15" fmla="*/ 1086869 w 1578820"/>
                <a:gd name="connsiteY15" fmla="*/ 331815 h 411909"/>
                <a:gd name="connsiteX16" fmla="*/ 1121191 w 1578820"/>
                <a:gd name="connsiteY16" fmla="*/ 297489 h 411909"/>
                <a:gd name="connsiteX17" fmla="*/ 1189835 w 1578820"/>
                <a:gd name="connsiteY17" fmla="*/ 274606 h 411909"/>
                <a:gd name="connsiteX18" fmla="*/ 1212717 w 1578820"/>
                <a:gd name="connsiteY18" fmla="*/ 251722 h 411909"/>
                <a:gd name="connsiteX19" fmla="*/ 1224157 w 1578820"/>
                <a:gd name="connsiteY19" fmla="*/ 217396 h 411909"/>
                <a:gd name="connsiteX20" fmla="*/ 1258480 w 1578820"/>
                <a:gd name="connsiteY20" fmla="*/ 205954 h 411909"/>
                <a:gd name="connsiteX21" fmla="*/ 1281361 w 1578820"/>
                <a:gd name="connsiteY21" fmla="*/ 171628 h 411909"/>
                <a:gd name="connsiteX22" fmla="*/ 1315683 w 1578820"/>
                <a:gd name="connsiteY22" fmla="*/ 160186 h 411909"/>
                <a:gd name="connsiteX23" fmla="*/ 1327124 w 1578820"/>
                <a:gd name="connsiteY23" fmla="*/ 125861 h 411909"/>
                <a:gd name="connsiteX24" fmla="*/ 1395768 w 1578820"/>
                <a:gd name="connsiteY24" fmla="*/ 102977 h 411909"/>
                <a:gd name="connsiteX25" fmla="*/ 1430091 w 1578820"/>
                <a:gd name="connsiteY25" fmla="*/ 91535 h 411909"/>
                <a:gd name="connsiteX26" fmla="*/ 1578820 w 1578820"/>
                <a:gd name="connsiteY26" fmla="*/ 57209 h 4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8820" h="411909">
                  <a:moveTo>
                    <a:pt x="0" y="0"/>
                  </a:moveTo>
                  <a:cubicBezTo>
                    <a:pt x="59866" y="5442"/>
                    <a:pt x="123944" y="6761"/>
                    <a:pt x="183051" y="22883"/>
                  </a:cubicBezTo>
                  <a:cubicBezTo>
                    <a:pt x="206321" y="29230"/>
                    <a:pt x="231628" y="32387"/>
                    <a:pt x="251696" y="45767"/>
                  </a:cubicBezTo>
                  <a:lnTo>
                    <a:pt x="286018" y="68651"/>
                  </a:lnTo>
                  <a:cubicBezTo>
                    <a:pt x="297940" y="104420"/>
                    <a:pt x="309502" y="149146"/>
                    <a:pt x="343222" y="171628"/>
                  </a:cubicBezTo>
                  <a:lnTo>
                    <a:pt x="377544" y="194512"/>
                  </a:lnTo>
                  <a:cubicBezTo>
                    <a:pt x="397411" y="254123"/>
                    <a:pt x="375970" y="206847"/>
                    <a:pt x="411866" y="251722"/>
                  </a:cubicBezTo>
                  <a:cubicBezTo>
                    <a:pt x="420456" y="262460"/>
                    <a:pt x="426157" y="275309"/>
                    <a:pt x="434747" y="286047"/>
                  </a:cubicBezTo>
                  <a:cubicBezTo>
                    <a:pt x="447862" y="302443"/>
                    <a:pt x="473497" y="323612"/>
                    <a:pt x="491951" y="331815"/>
                  </a:cubicBezTo>
                  <a:cubicBezTo>
                    <a:pt x="513991" y="341612"/>
                    <a:pt x="560595" y="354699"/>
                    <a:pt x="560595" y="354699"/>
                  </a:cubicBezTo>
                  <a:cubicBezTo>
                    <a:pt x="600531" y="394639"/>
                    <a:pt x="573244" y="374171"/>
                    <a:pt x="652121" y="400467"/>
                  </a:cubicBezTo>
                  <a:lnTo>
                    <a:pt x="686443" y="411909"/>
                  </a:lnTo>
                  <a:cubicBezTo>
                    <a:pt x="789410" y="408095"/>
                    <a:pt x="892817" y="410721"/>
                    <a:pt x="995343" y="400467"/>
                  </a:cubicBezTo>
                  <a:cubicBezTo>
                    <a:pt x="1009025" y="399099"/>
                    <a:pt x="1018928" y="386173"/>
                    <a:pt x="1029665" y="377583"/>
                  </a:cubicBezTo>
                  <a:cubicBezTo>
                    <a:pt x="1038088" y="370844"/>
                    <a:pt x="1044124" y="361438"/>
                    <a:pt x="1052547" y="354699"/>
                  </a:cubicBezTo>
                  <a:cubicBezTo>
                    <a:pt x="1063284" y="346109"/>
                    <a:pt x="1076306" y="340618"/>
                    <a:pt x="1086869" y="331815"/>
                  </a:cubicBezTo>
                  <a:cubicBezTo>
                    <a:pt x="1099299" y="321456"/>
                    <a:pt x="1107047" y="305348"/>
                    <a:pt x="1121191" y="297489"/>
                  </a:cubicBezTo>
                  <a:cubicBezTo>
                    <a:pt x="1142274" y="285775"/>
                    <a:pt x="1189835" y="274606"/>
                    <a:pt x="1189835" y="274606"/>
                  </a:cubicBezTo>
                  <a:cubicBezTo>
                    <a:pt x="1197462" y="266978"/>
                    <a:pt x="1207168" y="260972"/>
                    <a:pt x="1212717" y="251722"/>
                  </a:cubicBezTo>
                  <a:cubicBezTo>
                    <a:pt x="1218922" y="241380"/>
                    <a:pt x="1215629" y="225925"/>
                    <a:pt x="1224157" y="217396"/>
                  </a:cubicBezTo>
                  <a:cubicBezTo>
                    <a:pt x="1232684" y="208868"/>
                    <a:pt x="1247039" y="209768"/>
                    <a:pt x="1258480" y="205954"/>
                  </a:cubicBezTo>
                  <a:cubicBezTo>
                    <a:pt x="1266107" y="194512"/>
                    <a:pt x="1270624" y="180219"/>
                    <a:pt x="1281361" y="171628"/>
                  </a:cubicBezTo>
                  <a:cubicBezTo>
                    <a:pt x="1290778" y="164094"/>
                    <a:pt x="1307156" y="168714"/>
                    <a:pt x="1315683" y="160186"/>
                  </a:cubicBezTo>
                  <a:cubicBezTo>
                    <a:pt x="1324211" y="151658"/>
                    <a:pt x="1317310" y="132871"/>
                    <a:pt x="1327124" y="125861"/>
                  </a:cubicBezTo>
                  <a:cubicBezTo>
                    <a:pt x="1346750" y="111841"/>
                    <a:pt x="1372887" y="110605"/>
                    <a:pt x="1395768" y="102977"/>
                  </a:cubicBezTo>
                  <a:lnTo>
                    <a:pt x="1430091" y="91535"/>
                  </a:lnTo>
                  <a:cubicBezTo>
                    <a:pt x="1491377" y="30241"/>
                    <a:pt x="1448233" y="57209"/>
                    <a:pt x="1578820" y="57209"/>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5" name="Freeform 84"/>
            <p:cNvSpPr/>
            <p:nvPr/>
          </p:nvSpPr>
          <p:spPr>
            <a:xfrm>
              <a:off x="5628837" y="4325045"/>
              <a:ext cx="1716109" cy="457677"/>
            </a:xfrm>
            <a:custGeom>
              <a:avLst/>
              <a:gdLst>
                <a:gd name="connsiteX0" fmla="*/ 0 w 1716109"/>
                <a:gd name="connsiteY0" fmla="*/ 114419 h 457677"/>
                <a:gd name="connsiteX1" fmla="*/ 114407 w 1716109"/>
                <a:gd name="connsiteY1" fmla="*/ 125861 h 457677"/>
                <a:gd name="connsiteX2" fmla="*/ 137289 w 1716109"/>
                <a:gd name="connsiteY2" fmla="*/ 148745 h 457677"/>
                <a:gd name="connsiteX3" fmla="*/ 183052 w 1716109"/>
                <a:gd name="connsiteY3" fmla="*/ 205955 h 457677"/>
                <a:gd name="connsiteX4" fmla="*/ 251696 w 1716109"/>
                <a:gd name="connsiteY4" fmla="*/ 240281 h 457677"/>
                <a:gd name="connsiteX5" fmla="*/ 297459 w 1716109"/>
                <a:gd name="connsiteY5" fmla="*/ 263164 h 457677"/>
                <a:gd name="connsiteX6" fmla="*/ 400425 w 1716109"/>
                <a:gd name="connsiteY6" fmla="*/ 286048 h 457677"/>
                <a:gd name="connsiteX7" fmla="*/ 526273 w 1716109"/>
                <a:gd name="connsiteY7" fmla="*/ 263164 h 457677"/>
                <a:gd name="connsiteX8" fmla="*/ 560596 w 1716109"/>
                <a:gd name="connsiteY8" fmla="*/ 251722 h 457677"/>
                <a:gd name="connsiteX9" fmla="*/ 652121 w 1716109"/>
                <a:gd name="connsiteY9" fmla="*/ 228839 h 457677"/>
                <a:gd name="connsiteX10" fmla="*/ 858054 w 1716109"/>
                <a:gd name="connsiteY10" fmla="*/ 217397 h 457677"/>
                <a:gd name="connsiteX11" fmla="*/ 880936 w 1716109"/>
                <a:gd name="connsiteY11" fmla="*/ 240281 h 457677"/>
                <a:gd name="connsiteX12" fmla="*/ 915258 w 1716109"/>
                <a:gd name="connsiteY12" fmla="*/ 251722 h 457677"/>
                <a:gd name="connsiteX13" fmla="*/ 983902 w 1716109"/>
                <a:gd name="connsiteY13" fmla="*/ 389025 h 457677"/>
                <a:gd name="connsiteX14" fmla="*/ 995343 w 1716109"/>
                <a:gd name="connsiteY14" fmla="*/ 423351 h 457677"/>
                <a:gd name="connsiteX15" fmla="*/ 1075428 w 1716109"/>
                <a:gd name="connsiteY15" fmla="*/ 457677 h 457677"/>
                <a:gd name="connsiteX16" fmla="*/ 1189836 w 1716109"/>
                <a:gd name="connsiteY16" fmla="*/ 446235 h 457677"/>
                <a:gd name="connsiteX17" fmla="*/ 1224158 w 1716109"/>
                <a:gd name="connsiteY17" fmla="*/ 423351 h 457677"/>
                <a:gd name="connsiteX18" fmla="*/ 1292802 w 1716109"/>
                <a:gd name="connsiteY18" fmla="*/ 354700 h 457677"/>
                <a:gd name="connsiteX19" fmla="*/ 1361446 w 1716109"/>
                <a:gd name="connsiteY19" fmla="*/ 320374 h 457677"/>
                <a:gd name="connsiteX20" fmla="*/ 1418650 w 1716109"/>
                <a:gd name="connsiteY20" fmla="*/ 263164 h 457677"/>
                <a:gd name="connsiteX21" fmla="*/ 1510176 w 1716109"/>
                <a:gd name="connsiteY21" fmla="*/ 183071 h 457677"/>
                <a:gd name="connsiteX22" fmla="*/ 1578820 w 1716109"/>
                <a:gd name="connsiteY22" fmla="*/ 148745 h 457677"/>
                <a:gd name="connsiteX23" fmla="*/ 1601702 w 1716109"/>
                <a:gd name="connsiteY23" fmla="*/ 125861 h 457677"/>
                <a:gd name="connsiteX24" fmla="*/ 1670346 w 1716109"/>
                <a:gd name="connsiteY24" fmla="*/ 80094 h 457677"/>
                <a:gd name="connsiteX25" fmla="*/ 1693227 w 1716109"/>
                <a:gd name="connsiteY25" fmla="*/ 45768 h 457677"/>
                <a:gd name="connsiteX26" fmla="*/ 1716109 w 1716109"/>
                <a:gd name="connsiteY26" fmla="*/ 0 h 45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6109" h="457677">
                  <a:moveTo>
                    <a:pt x="0" y="114419"/>
                  </a:moveTo>
                  <a:cubicBezTo>
                    <a:pt x="38136" y="118233"/>
                    <a:pt x="77226" y="116565"/>
                    <a:pt x="114407" y="125861"/>
                  </a:cubicBezTo>
                  <a:cubicBezTo>
                    <a:pt x="124872" y="128478"/>
                    <a:pt x="130551" y="140321"/>
                    <a:pt x="137289" y="148745"/>
                  </a:cubicBezTo>
                  <a:cubicBezTo>
                    <a:pt x="163720" y="181787"/>
                    <a:pt x="152356" y="181395"/>
                    <a:pt x="183052" y="205955"/>
                  </a:cubicBezTo>
                  <a:cubicBezTo>
                    <a:pt x="225332" y="239783"/>
                    <a:pt x="206150" y="220759"/>
                    <a:pt x="251696" y="240281"/>
                  </a:cubicBezTo>
                  <a:cubicBezTo>
                    <a:pt x="267372" y="247000"/>
                    <a:pt x="281783" y="256445"/>
                    <a:pt x="297459" y="263164"/>
                  </a:cubicBezTo>
                  <a:cubicBezTo>
                    <a:pt x="333306" y="278528"/>
                    <a:pt x="359281" y="279190"/>
                    <a:pt x="400425" y="286048"/>
                  </a:cubicBezTo>
                  <a:cubicBezTo>
                    <a:pt x="431029" y="280947"/>
                    <a:pt x="494290" y="271161"/>
                    <a:pt x="526273" y="263164"/>
                  </a:cubicBezTo>
                  <a:cubicBezTo>
                    <a:pt x="537973" y="260239"/>
                    <a:pt x="548896" y="254647"/>
                    <a:pt x="560596" y="251722"/>
                  </a:cubicBezTo>
                  <a:lnTo>
                    <a:pt x="652121" y="228839"/>
                  </a:lnTo>
                  <a:cubicBezTo>
                    <a:pt x="715177" y="165777"/>
                    <a:pt x="681542" y="187975"/>
                    <a:pt x="858054" y="217397"/>
                  </a:cubicBezTo>
                  <a:cubicBezTo>
                    <a:pt x="868694" y="219171"/>
                    <a:pt x="871686" y="234731"/>
                    <a:pt x="880936" y="240281"/>
                  </a:cubicBezTo>
                  <a:cubicBezTo>
                    <a:pt x="891277" y="246486"/>
                    <a:pt x="903817" y="247908"/>
                    <a:pt x="915258" y="251722"/>
                  </a:cubicBezTo>
                  <a:cubicBezTo>
                    <a:pt x="974401" y="340446"/>
                    <a:pt x="952324" y="294282"/>
                    <a:pt x="983902" y="389025"/>
                  </a:cubicBezTo>
                  <a:cubicBezTo>
                    <a:pt x="987716" y="400467"/>
                    <a:pt x="985308" y="416660"/>
                    <a:pt x="995343" y="423351"/>
                  </a:cubicBezTo>
                  <a:cubicBezTo>
                    <a:pt x="1042748" y="454958"/>
                    <a:pt x="1016325" y="442900"/>
                    <a:pt x="1075428" y="457677"/>
                  </a:cubicBezTo>
                  <a:cubicBezTo>
                    <a:pt x="1113564" y="453863"/>
                    <a:pt x="1152491" y="454854"/>
                    <a:pt x="1189836" y="446235"/>
                  </a:cubicBezTo>
                  <a:cubicBezTo>
                    <a:pt x="1203234" y="443143"/>
                    <a:pt x="1213881" y="432487"/>
                    <a:pt x="1224158" y="423351"/>
                  </a:cubicBezTo>
                  <a:cubicBezTo>
                    <a:pt x="1248344" y="401850"/>
                    <a:pt x="1262102" y="364934"/>
                    <a:pt x="1292802" y="354700"/>
                  </a:cubicBezTo>
                  <a:cubicBezTo>
                    <a:pt x="1340169" y="338909"/>
                    <a:pt x="1317090" y="349948"/>
                    <a:pt x="1361446" y="320374"/>
                  </a:cubicBezTo>
                  <a:cubicBezTo>
                    <a:pt x="1407210" y="251723"/>
                    <a:pt x="1357633" y="316559"/>
                    <a:pt x="1418650" y="263164"/>
                  </a:cubicBezTo>
                  <a:cubicBezTo>
                    <a:pt x="1458408" y="228372"/>
                    <a:pt x="1467270" y="204527"/>
                    <a:pt x="1510176" y="183071"/>
                  </a:cubicBezTo>
                  <a:cubicBezTo>
                    <a:pt x="1566569" y="154871"/>
                    <a:pt x="1524172" y="192468"/>
                    <a:pt x="1578820" y="148745"/>
                  </a:cubicBezTo>
                  <a:cubicBezTo>
                    <a:pt x="1587243" y="142006"/>
                    <a:pt x="1593073" y="132334"/>
                    <a:pt x="1601702" y="125861"/>
                  </a:cubicBezTo>
                  <a:cubicBezTo>
                    <a:pt x="1623702" y="109360"/>
                    <a:pt x="1670346" y="80094"/>
                    <a:pt x="1670346" y="80094"/>
                  </a:cubicBezTo>
                  <a:cubicBezTo>
                    <a:pt x="1677973" y="68652"/>
                    <a:pt x="1687078" y="58068"/>
                    <a:pt x="1693227" y="45768"/>
                  </a:cubicBezTo>
                  <a:cubicBezTo>
                    <a:pt x="1719518" y="-6821"/>
                    <a:pt x="1690262" y="25850"/>
                    <a:pt x="1716109" y="0"/>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93294480"/>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61" y="-23812"/>
            <a:ext cx="8229600" cy="1143000"/>
          </a:xfrm>
        </p:spPr>
        <p:txBody>
          <a:bodyPr/>
          <a:lstStyle/>
          <a:p>
            <a:r>
              <a:rPr lang="en-US" dirty="0" smtClean="0"/>
              <a:t>Walk the Line</a:t>
            </a:r>
            <a:endParaRPr lang="en-US" dirty="0"/>
          </a:p>
        </p:txBody>
      </p:sp>
      <p:sp>
        <p:nvSpPr>
          <p:cNvPr id="3" name="Content Placeholder 2"/>
          <p:cNvSpPr>
            <a:spLocks noGrp="1"/>
          </p:cNvSpPr>
          <p:nvPr>
            <p:ph idx="1"/>
          </p:nvPr>
        </p:nvSpPr>
        <p:spPr>
          <a:xfrm>
            <a:off x="145301" y="979058"/>
            <a:ext cx="9112300" cy="4525963"/>
          </a:xfrm>
        </p:spPr>
        <p:txBody>
          <a:bodyPr>
            <a:normAutofit/>
          </a:bodyPr>
          <a:lstStyle/>
          <a:p>
            <a:pPr marL="457200" lvl="1" indent="0">
              <a:buNone/>
            </a:pPr>
            <a:r>
              <a:rPr lang="en-US" sz="2000" dirty="0" smtClean="0"/>
              <a:t>Brings in the concept of driving in a straight line</a:t>
            </a:r>
          </a:p>
          <a:p>
            <a:pPr lvl="1">
              <a:buFont typeface="Arial"/>
              <a:buChar char="•"/>
            </a:pPr>
            <a:r>
              <a:rPr lang="en-US" sz="2000" dirty="0" smtClean="0"/>
              <a:t>Robot must move without touching the line (easiest to hardest below)</a:t>
            </a:r>
          </a:p>
          <a:p>
            <a:pPr lvl="2">
              <a:buFont typeface="Courier New"/>
              <a:buChar char="o"/>
            </a:pPr>
            <a:r>
              <a:rPr lang="en-US" sz="1700" dirty="0"/>
              <a:t>You can use one line and have the robot move down the side without touching </a:t>
            </a:r>
            <a:r>
              <a:rPr lang="en-US" sz="1700" dirty="0" smtClean="0"/>
              <a:t>it</a:t>
            </a:r>
          </a:p>
          <a:p>
            <a:pPr lvl="3">
              <a:buFont typeface="Arial"/>
              <a:buChar char="•"/>
            </a:pPr>
            <a:r>
              <a:rPr lang="en-US" sz="1700" dirty="0" smtClean="0"/>
              <a:t>Make this a time trial-quickest time without touching (faster is harder to control)</a:t>
            </a:r>
            <a:endParaRPr lang="en-US" sz="1700" dirty="0"/>
          </a:p>
          <a:p>
            <a:pPr lvl="2">
              <a:buFont typeface="Courier New"/>
              <a:buChar char="o"/>
            </a:pPr>
            <a:r>
              <a:rPr lang="en-US" sz="1700" dirty="0" smtClean="0"/>
              <a:t>You can make a lane and have the robot drive down it without touching either side.</a:t>
            </a:r>
          </a:p>
          <a:p>
            <a:pPr lvl="3">
              <a:buFont typeface="Arial"/>
              <a:buChar char="•"/>
            </a:pPr>
            <a:r>
              <a:rPr lang="en-US" sz="1700" dirty="0" smtClean="0"/>
              <a:t>Increase difficulty by making the lane narrower</a:t>
            </a:r>
          </a:p>
          <a:p>
            <a:pPr lvl="2">
              <a:buFont typeface="Courier New"/>
              <a:buChar char="o"/>
            </a:pPr>
            <a:r>
              <a:rPr lang="en-US" sz="1700" dirty="0" smtClean="0"/>
              <a:t>You can use one line and have the robot straddle it with the goal of running the full length without either wheel touching the line</a:t>
            </a:r>
          </a:p>
          <a:p>
            <a:pPr marL="457200" lvl="1" indent="0">
              <a:buNone/>
            </a:pPr>
            <a:endParaRPr lang="en-US" sz="2000" dirty="0" smtClean="0"/>
          </a:p>
          <a:p>
            <a:pPr marL="914400" lvl="1" indent="-514350"/>
            <a:endParaRPr lang="en-US" sz="2400" dirty="0"/>
          </a:p>
        </p:txBody>
      </p:sp>
      <p:pic>
        <p:nvPicPr>
          <p:cNvPr id="40" name="Picture 3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49" name="Picture 4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52" name="Group 51"/>
          <p:cNvGrpSpPr/>
          <p:nvPr/>
        </p:nvGrpSpPr>
        <p:grpSpPr>
          <a:xfrm>
            <a:off x="295861" y="3699426"/>
            <a:ext cx="7271951" cy="2643185"/>
            <a:chOff x="145301" y="2647231"/>
            <a:chExt cx="8541499" cy="3104636"/>
          </a:xfrm>
        </p:grpSpPr>
        <p:grpSp>
          <p:nvGrpSpPr>
            <p:cNvPr id="65" name="Group 64"/>
            <p:cNvGrpSpPr/>
            <p:nvPr/>
          </p:nvGrpSpPr>
          <p:grpSpPr>
            <a:xfrm>
              <a:off x="145301" y="2647231"/>
              <a:ext cx="8541499" cy="3104636"/>
              <a:chOff x="145301" y="2975323"/>
              <a:chExt cx="8541499" cy="3104636"/>
            </a:xfrm>
          </p:grpSpPr>
          <p:sp>
            <p:nvSpPr>
              <p:cNvPr id="93" name="Rectangle 92"/>
              <p:cNvSpPr/>
              <p:nvPr/>
            </p:nvSpPr>
            <p:spPr>
              <a:xfrm>
                <a:off x="145301" y="297532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4" name="Straight Connector 93"/>
              <p:cNvCxnSpPr/>
              <p:nvPr/>
            </p:nvCxnSpPr>
            <p:spPr>
              <a:xfrm>
                <a:off x="145301" y="3503960"/>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5917785" y="446991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7" name="Straight Connector 96"/>
              <p:cNvCxnSpPr/>
              <p:nvPr/>
            </p:nvCxnSpPr>
            <p:spPr>
              <a:xfrm>
                <a:off x="3037394" y="407956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5917785" y="5330766"/>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037394" y="510658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Line 7"/>
              <p:cNvSpPr>
                <a:spLocks noChangeShapeType="1"/>
              </p:cNvSpPr>
              <p:nvPr/>
            </p:nvSpPr>
            <p:spPr bwMode="auto">
              <a:xfrm>
                <a:off x="1555072" y="394554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01" name="Line 7"/>
              <p:cNvSpPr>
                <a:spLocks noChangeShapeType="1"/>
              </p:cNvSpPr>
              <p:nvPr/>
            </p:nvSpPr>
            <p:spPr bwMode="auto">
              <a:xfrm>
                <a:off x="4140525" y="450993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02" name="Line 7"/>
              <p:cNvSpPr>
                <a:spLocks noChangeShapeType="1"/>
              </p:cNvSpPr>
              <p:nvPr/>
            </p:nvSpPr>
            <p:spPr bwMode="auto">
              <a:xfrm>
                <a:off x="7354293" y="5221515"/>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cxnSp>
          <p:nvCxnSpPr>
            <p:cNvPr id="66" name="Straight Connector 65"/>
            <p:cNvCxnSpPr/>
            <p:nvPr/>
          </p:nvCxnSpPr>
          <p:spPr>
            <a:xfrm>
              <a:off x="2914316" y="264723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145301" y="2647232"/>
              <a:ext cx="0" cy="16100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5917785"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5779673" y="3781203"/>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066716" y="3760332"/>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8663656"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6052144" y="4654224"/>
              <a:ext cx="629240" cy="699380"/>
              <a:chOff x="2494078" y="3396827"/>
              <a:chExt cx="607082" cy="812376"/>
            </a:xfrm>
          </p:grpSpPr>
          <p:sp>
            <p:nvSpPr>
              <p:cNvPr id="88" name="Oval 8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9" name="Group 88"/>
              <p:cNvGrpSpPr/>
              <p:nvPr/>
            </p:nvGrpSpPr>
            <p:grpSpPr>
              <a:xfrm>
                <a:off x="2517959" y="3637740"/>
                <a:ext cx="206211" cy="332606"/>
                <a:chOff x="5113641" y="2097861"/>
                <a:chExt cx="317500" cy="412750"/>
              </a:xfrm>
            </p:grpSpPr>
            <p:sp>
              <p:nvSpPr>
                <p:cNvPr id="91" name="Rectangle 9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ectangle 9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0" name="Straight Connector 8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rot="10800000">
              <a:off x="3425480" y="3980820"/>
              <a:ext cx="629240" cy="699380"/>
              <a:chOff x="2494078" y="3396827"/>
              <a:chExt cx="607082" cy="812376"/>
            </a:xfrm>
          </p:grpSpPr>
          <p:sp>
            <p:nvSpPr>
              <p:cNvPr id="83" name="Oval 8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2517959" y="3637740"/>
                <a:ext cx="206211" cy="332606"/>
                <a:chOff x="5113641" y="2097861"/>
                <a:chExt cx="317500" cy="412750"/>
              </a:xfrm>
            </p:grpSpPr>
            <p:sp>
              <p:nvSpPr>
                <p:cNvPr id="86" name="Rectangle 8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5" name="Straight Connector 8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295861" y="3267767"/>
              <a:ext cx="629240" cy="699380"/>
              <a:chOff x="2494078" y="3396827"/>
              <a:chExt cx="607082" cy="812376"/>
            </a:xfrm>
          </p:grpSpPr>
          <p:sp>
            <p:nvSpPr>
              <p:cNvPr id="78" name="Oval 7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2517959" y="3637740"/>
                <a:ext cx="206211" cy="332606"/>
                <a:chOff x="5113641" y="2097861"/>
                <a:chExt cx="317500" cy="412750"/>
              </a:xfrm>
            </p:grpSpPr>
            <p:sp>
              <p:nvSpPr>
                <p:cNvPr id="81" name="Rectangle 8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0" name="Straight Connector 7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360826130"/>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2"/>
            <a:ext cx="8229600" cy="1143000"/>
          </a:xfrm>
        </p:spPr>
        <p:txBody>
          <a:bodyPr/>
          <a:lstStyle/>
          <a:p>
            <a:r>
              <a:rPr lang="en-US" dirty="0" smtClean="0"/>
              <a:t>Variations on Walk the Line</a:t>
            </a:r>
            <a:endParaRPr lang="en-US" dirty="0"/>
          </a:p>
        </p:txBody>
      </p:sp>
      <p:sp>
        <p:nvSpPr>
          <p:cNvPr id="3" name="Content Placeholder 2"/>
          <p:cNvSpPr>
            <a:spLocks noGrp="1"/>
          </p:cNvSpPr>
          <p:nvPr>
            <p:ph idx="1"/>
          </p:nvPr>
        </p:nvSpPr>
        <p:spPr>
          <a:xfrm>
            <a:off x="278270" y="1130886"/>
            <a:ext cx="8591550" cy="4525963"/>
          </a:xfrm>
        </p:spPr>
        <p:txBody>
          <a:bodyPr>
            <a:normAutofit/>
          </a:bodyPr>
          <a:lstStyle/>
          <a:p>
            <a:pPr marL="457200" lvl="1" indent="0">
              <a:buNone/>
            </a:pPr>
            <a:r>
              <a:rPr lang="en-US" sz="2000" dirty="0" smtClean="0"/>
              <a:t>Same as before only have them stop and go backwards without touching the line as well</a:t>
            </a:r>
          </a:p>
          <a:p>
            <a:pPr marL="914400" lvl="1" indent="-514350">
              <a:buFont typeface="Arial"/>
              <a:buChar char="•"/>
            </a:pPr>
            <a:r>
              <a:rPr lang="en-US" sz="2000" dirty="0" smtClean="0"/>
              <a:t>Add a starting line to begin and a finish line the robot must touch before backing up</a:t>
            </a:r>
            <a:endParaRPr lang="en-US" sz="2000" dirty="0"/>
          </a:p>
        </p:txBody>
      </p:sp>
      <p:pic>
        <p:nvPicPr>
          <p:cNvPr id="68" name="Picture 67"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69" name="Picture 68"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73" name="Group 72"/>
          <p:cNvGrpSpPr/>
          <p:nvPr/>
        </p:nvGrpSpPr>
        <p:grpSpPr>
          <a:xfrm>
            <a:off x="272717" y="2767644"/>
            <a:ext cx="8541499" cy="3104636"/>
            <a:chOff x="145301" y="2647231"/>
            <a:chExt cx="8541499" cy="3104636"/>
          </a:xfrm>
        </p:grpSpPr>
        <p:grpSp>
          <p:nvGrpSpPr>
            <p:cNvPr id="74" name="Group 73"/>
            <p:cNvGrpSpPr/>
            <p:nvPr/>
          </p:nvGrpSpPr>
          <p:grpSpPr>
            <a:xfrm>
              <a:off x="145301" y="2647231"/>
              <a:ext cx="8541499" cy="3104636"/>
              <a:chOff x="145301" y="2975323"/>
              <a:chExt cx="8541499" cy="3104636"/>
            </a:xfrm>
          </p:grpSpPr>
          <p:sp>
            <p:nvSpPr>
              <p:cNvPr id="102" name="Rectangle 101"/>
              <p:cNvSpPr/>
              <p:nvPr/>
            </p:nvSpPr>
            <p:spPr>
              <a:xfrm>
                <a:off x="145301" y="297532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3" name="Straight Connector 102"/>
              <p:cNvCxnSpPr/>
              <p:nvPr/>
            </p:nvCxnSpPr>
            <p:spPr>
              <a:xfrm>
                <a:off x="145301" y="3503960"/>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ectangle 104"/>
              <p:cNvSpPr/>
              <p:nvPr/>
            </p:nvSpPr>
            <p:spPr>
              <a:xfrm>
                <a:off x="5917785" y="4469913"/>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6" name="Straight Connector 105"/>
              <p:cNvCxnSpPr/>
              <p:nvPr/>
            </p:nvCxnSpPr>
            <p:spPr>
              <a:xfrm>
                <a:off x="3037394" y="4079567"/>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917785" y="5330766"/>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037394" y="5106581"/>
                <a:ext cx="276901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Line 7"/>
              <p:cNvSpPr>
                <a:spLocks noChangeShapeType="1"/>
              </p:cNvSpPr>
              <p:nvPr/>
            </p:nvSpPr>
            <p:spPr bwMode="auto">
              <a:xfrm>
                <a:off x="1555072" y="3945549"/>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10" name="Line 7"/>
              <p:cNvSpPr>
                <a:spLocks noChangeShapeType="1"/>
              </p:cNvSpPr>
              <p:nvPr/>
            </p:nvSpPr>
            <p:spPr bwMode="auto">
              <a:xfrm>
                <a:off x="4140525" y="4509932"/>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111" name="Line 7"/>
              <p:cNvSpPr>
                <a:spLocks noChangeShapeType="1"/>
              </p:cNvSpPr>
              <p:nvPr/>
            </p:nvSpPr>
            <p:spPr bwMode="auto">
              <a:xfrm>
                <a:off x="7354293" y="5221515"/>
                <a:ext cx="771524" cy="0"/>
              </a:xfrm>
              <a:prstGeom prst="line">
                <a:avLst/>
              </a:prstGeom>
              <a:noFill/>
              <a:ln w="38100">
                <a:solidFill>
                  <a:srgbClr val="FF0000"/>
                </a:solidFill>
                <a:prstDash val="sysDash"/>
                <a:round/>
                <a:headEnd/>
                <a:tailEnd type="stealth" w="med" len="med"/>
              </a:ln>
            </p:spPr>
            <p:txBody>
              <a:bodyPr/>
              <a:lstStyle/>
              <a:p>
                <a:endParaRPr lang="en-US" dirty="0"/>
              </a:p>
            </p:txBody>
          </p:sp>
        </p:grpSp>
        <p:cxnSp>
          <p:nvCxnSpPr>
            <p:cNvPr id="75" name="Straight Connector 74"/>
            <p:cNvCxnSpPr/>
            <p:nvPr/>
          </p:nvCxnSpPr>
          <p:spPr>
            <a:xfrm>
              <a:off x="2914316" y="264723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45301" y="2647232"/>
              <a:ext cx="0" cy="16100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917785"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5779673" y="3781203"/>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066716" y="3760332"/>
              <a:ext cx="0" cy="99728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8663656" y="4141821"/>
              <a:ext cx="0" cy="161004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Line 7"/>
            <p:cNvSpPr>
              <a:spLocks noChangeShapeType="1"/>
            </p:cNvSpPr>
            <p:nvPr/>
          </p:nvSpPr>
          <p:spPr bwMode="auto">
            <a:xfrm flipH="1">
              <a:off x="7793789" y="5182945"/>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82" name="Line 7"/>
            <p:cNvSpPr>
              <a:spLocks noChangeShapeType="1"/>
            </p:cNvSpPr>
            <p:nvPr/>
          </p:nvSpPr>
          <p:spPr bwMode="auto">
            <a:xfrm flipH="1">
              <a:off x="2091311" y="3871457"/>
              <a:ext cx="761608"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83" name="Line 7"/>
            <p:cNvSpPr>
              <a:spLocks noChangeShapeType="1"/>
            </p:cNvSpPr>
            <p:nvPr/>
          </p:nvSpPr>
          <p:spPr bwMode="auto">
            <a:xfrm flipH="1">
              <a:off x="4912049" y="4435840"/>
              <a:ext cx="761608" cy="0"/>
            </a:xfrm>
            <a:prstGeom prst="line">
              <a:avLst/>
            </a:prstGeom>
            <a:noFill/>
            <a:ln w="38100">
              <a:solidFill>
                <a:srgbClr val="FF0000"/>
              </a:solidFill>
              <a:prstDash val="sysDash"/>
              <a:round/>
              <a:headEnd/>
              <a:tailEnd type="stealth" w="med" len="med"/>
            </a:ln>
          </p:spPr>
          <p:txBody>
            <a:bodyPr/>
            <a:lstStyle/>
            <a:p>
              <a:endParaRPr lang="en-US" dirty="0"/>
            </a:p>
          </p:txBody>
        </p:sp>
        <p:grpSp>
          <p:nvGrpSpPr>
            <p:cNvPr id="84" name="Group 83"/>
            <p:cNvGrpSpPr/>
            <p:nvPr/>
          </p:nvGrpSpPr>
          <p:grpSpPr>
            <a:xfrm>
              <a:off x="6052144" y="4654224"/>
              <a:ext cx="629240" cy="699380"/>
              <a:chOff x="2494078" y="3396827"/>
              <a:chExt cx="607082" cy="812376"/>
            </a:xfrm>
          </p:grpSpPr>
          <p:sp>
            <p:nvSpPr>
              <p:cNvPr id="97" name="Oval 9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2517959" y="3637740"/>
                <a:ext cx="206211" cy="332606"/>
                <a:chOff x="5113641" y="2097861"/>
                <a:chExt cx="317500" cy="412750"/>
              </a:xfrm>
            </p:grpSpPr>
            <p:sp>
              <p:nvSpPr>
                <p:cNvPr id="100" name="Rectangle 9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9" name="Straight Connector 9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5" name="Group 84"/>
            <p:cNvGrpSpPr/>
            <p:nvPr/>
          </p:nvGrpSpPr>
          <p:grpSpPr>
            <a:xfrm rot="10800000">
              <a:off x="3425480" y="3980820"/>
              <a:ext cx="629240" cy="699380"/>
              <a:chOff x="2494078" y="3396827"/>
              <a:chExt cx="607082" cy="812376"/>
            </a:xfrm>
          </p:grpSpPr>
          <p:sp>
            <p:nvSpPr>
              <p:cNvPr id="92" name="Oval 9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3" name="Group 92"/>
              <p:cNvGrpSpPr/>
              <p:nvPr/>
            </p:nvGrpSpPr>
            <p:grpSpPr>
              <a:xfrm>
                <a:off x="2517959" y="3637740"/>
                <a:ext cx="206211" cy="332606"/>
                <a:chOff x="5113641" y="2097861"/>
                <a:chExt cx="317500" cy="412750"/>
              </a:xfrm>
            </p:grpSpPr>
            <p:sp>
              <p:nvSpPr>
                <p:cNvPr id="95" name="Rectangle 9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9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4" name="Straight Connector 9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295861" y="3267767"/>
              <a:ext cx="629240" cy="699380"/>
              <a:chOff x="2494078" y="3396827"/>
              <a:chExt cx="607082" cy="812376"/>
            </a:xfrm>
          </p:grpSpPr>
          <p:sp>
            <p:nvSpPr>
              <p:cNvPr id="87" name="Oval 8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8" name="Group 87"/>
              <p:cNvGrpSpPr/>
              <p:nvPr/>
            </p:nvGrpSpPr>
            <p:grpSpPr>
              <a:xfrm>
                <a:off x="2517959" y="3637740"/>
                <a:ext cx="206211" cy="332606"/>
                <a:chOff x="5113641" y="2097861"/>
                <a:chExt cx="317500" cy="412750"/>
              </a:xfrm>
            </p:grpSpPr>
            <p:sp>
              <p:nvSpPr>
                <p:cNvPr id="90" name="Rectangle 89"/>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ectangle 90"/>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9" name="Straight Connector 88"/>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09321608"/>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Variations on Walk the Line- </a:t>
            </a:r>
            <a:br>
              <a:rPr lang="en-US" dirty="0" smtClean="0"/>
            </a:br>
            <a:r>
              <a:rPr lang="en-US" dirty="0" smtClean="0"/>
              <a:t>Jousting!</a:t>
            </a:r>
            <a:endParaRPr lang="en-US" dirty="0"/>
          </a:p>
        </p:txBody>
      </p:sp>
      <p:sp>
        <p:nvSpPr>
          <p:cNvPr id="3" name="Content Placeholder 2"/>
          <p:cNvSpPr>
            <a:spLocks noGrp="1"/>
          </p:cNvSpPr>
          <p:nvPr>
            <p:ph idx="1"/>
          </p:nvPr>
        </p:nvSpPr>
        <p:spPr>
          <a:xfrm>
            <a:off x="295861" y="1143000"/>
            <a:ext cx="8591550" cy="4525963"/>
          </a:xfrm>
        </p:spPr>
        <p:txBody>
          <a:bodyPr>
            <a:normAutofit/>
          </a:bodyPr>
          <a:lstStyle/>
          <a:p>
            <a:pPr marL="914400" lvl="1" indent="-514350">
              <a:buFont typeface="Arial"/>
              <a:buChar char="•"/>
            </a:pPr>
            <a:r>
              <a:rPr lang="en-US" sz="2000" dirty="0" smtClean="0"/>
              <a:t>Robots on opposite sides of the line move towards each other and try to knock object off of other robot</a:t>
            </a:r>
          </a:p>
          <a:p>
            <a:pPr marL="1314450" lvl="2" indent="-514350">
              <a:buFont typeface="Courier New"/>
              <a:buChar char="o"/>
            </a:pPr>
            <a:r>
              <a:rPr lang="en-US" sz="2000" dirty="0" smtClean="0"/>
              <a:t>Use whatever object is handy</a:t>
            </a:r>
          </a:p>
          <a:p>
            <a:pPr marL="400050" lvl="1" indent="0">
              <a:buNone/>
            </a:pPr>
            <a:r>
              <a:rPr lang="en-US" sz="2400" dirty="0" smtClean="0"/>
              <a:t>Engineering Point-</a:t>
            </a:r>
            <a:endParaRPr lang="en-US" sz="2400" dirty="0"/>
          </a:p>
          <a:p>
            <a:pPr marL="400050" lvl="1" indent="0">
              <a:buNone/>
            </a:pPr>
            <a:r>
              <a:rPr lang="en-US" sz="2000" dirty="0" smtClean="0"/>
              <a:t>Have the students engineer how they attach their lance (new unsharpened pencils work well) to their robot</a:t>
            </a:r>
          </a:p>
        </p:txBody>
      </p:sp>
      <p:pic>
        <p:nvPicPr>
          <p:cNvPr id="27" name="Picture 26"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28" name="Picture 27"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29" name="Group 28"/>
          <p:cNvGrpSpPr/>
          <p:nvPr/>
        </p:nvGrpSpPr>
        <p:grpSpPr>
          <a:xfrm>
            <a:off x="1945164" y="3584886"/>
            <a:ext cx="4569238" cy="2514974"/>
            <a:chOff x="1945164" y="3321228"/>
            <a:chExt cx="4569238" cy="2514974"/>
          </a:xfrm>
        </p:grpSpPr>
        <p:grpSp>
          <p:nvGrpSpPr>
            <p:cNvPr id="30" name="Group 29"/>
            <p:cNvGrpSpPr/>
            <p:nvPr/>
          </p:nvGrpSpPr>
          <p:grpSpPr>
            <a:xfrm>
              <a:off x="1945164" y="3321228"/>
              <a:ext cx="4569238" cy="2514974"/>
              <a:chOff x="2048131" y="3276023"/>
              <a:chExt cx="4569238" cy="2514974"/>
            </a:xfrm>
          </p:grpSpPr>
          <p:sp>
            <p:nvSpPr>
              <p:cNvPr id="61" name="Rectangle 60"/>
              <p:cNvSpPr/>
              <p:nvPr/>
            </p:nvSpPr>
            <p:spPr>
              <a:xfrm>
                <a:off x="2048131" y="3276023"/>
                <a:ext cx="4569238" cy="251497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2048131" y="4578715"/>
                <a:ext cx="456923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Line 7"/>
              <p:cNvSpPr>
                <a:spLocks noChangeShapeType="1"/>
              </p:cNvSpPr>
              <p:nvPr/>
            </p:nvSpPr>
            <p:spPr bwMode="auto">
              <a:xfrm>
                <a:off x="3369001" y="4192733"/>
                <a:ext cx="771524" cy="0"/>
              </a:xfrm>
              <a:prstGeom prst="line">
                <a:avLst/>
              </a:prstGeom>
              <a:noFill/>
              <a:ln w="38100">
                <a:solidFill>
                  <a:srgbClr val="FF0000"/>
                </a:solidFill>
                <a:prstDash val="sysDash"/>
                <a:round/>
                <a:headEnd/>
                <a:tailEnd type="stealth" w="med" len="med"/>
              </a:ln>
            </p:spPr>
            <p:txBody>
              <a:bodyPr/>
              <a:lstStyle/>
              <a:p>
                <a:endParaRPr lang="en-US" dirty="0"/>
              </a:p>
            </p:txBody>
          </p:sp>
          <p:sp>
            <p:nvSpPr>
              <p:cNvPr id="65" name="Line 7"/>
              <p:cNvSpPr>
                <a:spLocks noChangeShapeType="1"/>
              </p:cNvSpPr>
              <p:nvPr/>
            </p:nvSpPr>
            <p:spPr bwMode="auto">
              <a:xfrm flipH="1">
                <a:off x="4531245" y="4890367"/>
                <a:ext cx="761608" cy="0"/>
              </a:xfrm>
              <a:prstGeom prst="line">
                <a:avLst/>
              </a:prstGeom>
              <a:noFill/>
              <a:ln w="38100">
                <a:solidFill>
                  <a:srgbClr val="FF0000"/>
                </a:solidFill>
                <a:prstDash val="sysDash"/>
                <a:round/>
                <a:headEnd/>
                <a:tailEnd type="stealth" w="med" len="med"/>
              </a:ln>
            </p:spPr>
            <p:txBody>
              <a:bodyPr/>
              <a:lstStyle/>
              <a:p>
                <a:endParaRPr lang="en-US" dirty="0"/>
              </a:p>
            </p:txBody>
          </p:sp>
        </p:grpSp>
        <p:grpSp>
          <p:nvGrpSpPr>
            <p:cNvPr id="31" name="Group 30"/>
            <p:cNvGrpSpPr/>
            <p:nvPr/>
          </p:nvGrpSpPr>
          <p:grpSpPr>
            <a:xfrm>
              <a:off x="2206462" y="3879335"/>
              <a:ext cx="1202874" cy="985079"/>
              <a:chOff x="295861" y="3879335"/>
              <a:chExt cx="1202874" cy="985079"/>
            </a:xfrm>
          </p:grpSpPr>
          <p:grpSp>
            <p:nvGrpSpPr>
              <p:cNvPr id="49" name="Group 48"/>
              <p:cNvGrpSpPr/>
              <p:nvPr/>
            </p:nvGrpSpPr>
            <p:grpSpPr>
              <a:xfrm>
                <a:off x="295861" y="3879335"/>
                <a:ext cx="629240" cy="699380"/>
                <a:chOff x="2494078" y="3396827"/>
                <a:chExt cx="607082" cy="812376"/>
              </a:xfrm>
            </p:grpSpPr>
            <p:sp>
              <p:nvSpPr>
                <p:cNvPr id="56" name="Oval 5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p:cNvGrpSpPr/>
                <p:nvPr/>
              </p:nvGrpSpPr>
              <p:grpSpPr>
                <a:xfrm>
                  <a:off x="2517959" y="3637740"/>
                  <a:ext cx="206211" cy="332606"/>
                  <a:chOff x="5113641" y="2097861"/>
                  <a:chExt cx="317500" cy="412750"/>
                </a:xfrm>
              </p:grpSpPr>
              <p:sp>
                <p:nvSpPr>
                  <p:cNvPr id="59" name="Rectangle 5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Rectangle 5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58" name="Straight Connector 5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745907" y="4141391"/>
                <a:ext cx="752828" cy="723023"/>
                <a:chOff x="93786" y="5295909"/>
                <a:chExt cx="752828" cy="723023"/>
              </a:xfrm>
            </p:grpSpPr>
            <p:sp>
              <p:nvSpPr>
                <p:cNvPr id="54" name="Rectangle 53"/>
                <p:cNvSpPr/>
                <p:nvPr/>
              </p:nvSpPr>
              <p:spPr>
                <a:xfrm>
                  <a:off x="93786" y="5295909"/>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150101" y="5358160"/>
                  <a:ext cx="696513" cy="660772"/>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grpSp>
        <p:grpSp>
          <p:nvGrpSpPr>
            <p:cNvPr id="32" name="Group 31"/>
            <p:cNvGrpSpPr/>
            <p:nvPr/>
          </p:nvGrpSpPr>
          <p:grpSpPr>
            <a:xfrm>
              <a:off x="4850623" y="4414743"/>
              <a:ext cx="1228073" cy="943417"/>
              <a:chOff x="6360799" y="3458234"/>
              <a:chExt cx="1228073" cy="943417"/>
            </a:xfrm>
          </p:grpSpPr>
          <p:grpSp>
            <p:nvGrpSpPr>
              <p:cNvPr id="33" name="Group 32"/>
              <p:cNvGrpSpPr/>
              <p:nvPr/>
            </p:nvGrpSpPr>
            <p:grpSpPr>
              <a:xfrm rot="10800000">
                <a:off x="6959632" y="3702271"/>
                <a:ext cx="629240" cy="699380"/>
                <a:chOff x="2494078" y="3396827"/>
                <a:chExt cx="607082" cy="812376"/>
              </a:xfrm>
            </p:grpSpPr>
            <p:sp>
              <p:nvSpPr>
                <p:cNvPr id="37" name="Oval 36"/>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2517959" y="3637740"/>
                  <a:ext cx="206211" cy="332606"/>
                  <a:chOff x="5113641" y="2097861"/>
                  <a:chExt cx="317500" cy="412750"/>
                </a:xfrm>
              </p:grpSpPr>
              <p:sp>
                <p:nvSpPr>
                  <p:cNvPr id="41" name="Rectangle 4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0" name="Straight Connector 3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6360799" y="3458234"/>
                <a:ext cx="778455" cy="681361"/>
                <a:chOff x="1166709" y="5786932"/>
                <a:chExt cx="778455" cy="681361"/>
              </a:xfrm>
            </p:grpSpPr>
            <p:sp>
              <p:nvSpPr>
                <p:cNvPr id="35" name="Rectangle 34"/>
                <p:cNvSpPr/>
                <p:nvPr/>
              </p:nvSpPr>
              <p:spPr>
                <a:xfrm>
                  <a:off x="1786414" y="6325418"/>
                  <a:ext cx="158750" cy="142875"/>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6" name="Straight Connector 35"/>
                <p:cNvCxnSpPr/>
                <p:nvPr/>
              </p:nvCxnSpPr>
              <p:spPr>
                <a:xfrm>
                  <a:off x="1166709" y="5786932"/>
                  <a:ext cx="778455" cy="654414"/>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834845195"/>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412"/>
            <a:ext cx="8229600" cy="1143000"/>
          </a:xfrm>
        </p:spPr>
        <p:txBody>
          <a:bodyPr/>
          <a:lstStyle/>
          <a:p>
            <a:r>
              <a:rPr lang="en-US" dirty="0" smtClean="0"/>
              <a:t>Race Track</a:t>
            </a:r>
            <a:endParaRPr lang="en-US" dirty="0"/>
          </a:p>
        </p:txBody>
      </p:sp>
      <p:sp>
        <p:nvSpPr>
          <p:cNvPr id="3" name="Content Placeholder 2"/>
          <p:cNvSpPr>
            <a:spLocks noGrp="1"/>
          </p:cNvSpPr>
          <p:nvPr>
            <p:ph idx="1"/>
          </p:nvPr>
        </p:nvSpPr>
        <p:spPr>
          <a:xfrm>
            <a:off x="511278" y="633730"/>
            <a:ext cx="8591550" cy="4525963"/>
          </a:xfrm>
        </p:spPr>
        <p:txBody>
          <a:bodyPr>
            <a:normAutofit/>
          </a:bodyPr>
          <a:lstStyle/>
          <a:p>
            <a:pPr marL="457200" lvl="1" indent="0">
              <a:buNone/>
            </a:pPr>
            <a:r>
              <a:rPr lang="en-US" sz="2000" dirty="0" smtClean="0"/>
              <a:t>Brings in the concept of controlled driving</a:t>
            </a:r>
          </a:p>
          <a:p>
            <a:pPr marL="457200" lvl="1" indent="0">
              <a:buNone/>
            </a:pPr>
            <a:r>
              <a:rPr lang="en-US" sz="2000" dirty="0" smtClean="0"/>
              <a:t>Robot must move within the lane  completing the course</a:t>
            </a:r>
          </a:p>
          <a:p>
            <a:pPr lvl="1">
              <a:buFont typeface="Arial"/>
              <a:buChar char="•"/>
            </a:pPr>
            <a:r>
              <a:rPr lang="en-US" sz="1500" dirty="0" smtClean="0"/>
              <a:t>Make this a time trial the fastest to complete the course with no errors</a:t>
            </a:r>
          </a:p>
          <a:p>
            <a:pPr lvl="2">
              <a:buFont typeface="Courier New"/>
              <a:buChar char="o"/>
            </a:pPr>
            <a:r>
              <a:rPr lang="en-US" sz="1500" dirty="0" smtClean="0"/>
              <a:t>If you touch the line then you have to start over and the clock keeps running</a:t>
            </a:r>
          </a:p>
          <a:p>
            <a:pPr lvl="1">
              <a:buFont typeface="Arial"/>
              <a:buChar char="•"/>
            </a:pPr>
            <a:r>
              <a:rPr lang="en-US" sz="1500" dirty="0" smtClean="0"/>
              <a:t>You can use a much larger track if desired (taped lanes on the classroom floor work well)</a:t>
            </a:r>
          </a:p>
          <a:p>
            <a:pPr lvl="1">
              <a:buFont typeface="Arial"/>
              <a:buChar char="•"/>
            </a:pPr>
            <a:r>
              <a:rPr lang="en-US" sz="1500" dirty="0" smtClean="0"/>
              <a:t>You </a:t>
            </a:r>
            <a:r>
              <a:rPr lang="en-US" sz="1500" dirty="0"/>
              <a:t>can </a:t>
            </a:r>
            <a:r>
              <a:rPr lang="en-US" sz="1500" dirty="0" smtClean="0"/>
              <a:t>use different lane setups</a:t>
            </a:r>
          </a:p>
          <a:p>
            <a:pPr lvl="2">
              <a:buFont typeface="Courier New"/>
              <a:buChar char="o"/>
            </a:pPr>
            <a:r>
              <a:rPr lang="en-US" sz="1500" dirty="0" smtClean="0"/>
              <a:t>The tighter and more numerous the turns the more difficult it is</a:t>
            </a:r>
          </a:p>
          <a:p>
            <a:pPr lvl="1">
              <a:buFont typeface="Arial"/>
              <a:buChar char="•"/>
            </a:pPr>
            <a:r>
              <a:rPr lang="en-US" sz="1500" dirty="0" smtClean="0"/>
              <a:t>Extension- once finished, make them stop and back up all the way to the start</a:t>
            </a:r>
          </a:p>
          <a:p>
            <a:pPr marL="457200" lvl="1" indent="0">
              <a:buNone/>
            </a:pPr>
            <a:endParaRPr lang="en-US" sz="2000" dirty="0" smtClean="0"/>
          </a:p>
          <a:p>
            <a:pPr marL="914400" lvl="1" indent="-514350"/>
            <a:endParaRPr lang="en-US" sz="2400" dirty="0"/>
          </a:p>
        </p:txBody>
      </p:sp>
      <p:pic>
        <p:nvPicPr>
          <p:cNvPr id="90" name="Picture 89"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91" name="Picture 90"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grpSp>
        <p:nvGrpSpPr>
          <p:cNvPr id="5" name="Group 4"/>
          <p:cNvGrpSpPr/>
          <p:nvPr/>
        </p:nvGrpSpPr>
        <p:grpSpPr>
          <a:xfrm>
            <a:off x="1230940" y="3147994"/>
            <a:ext cx="6260426" cy="3111462"/>
            <a:chOff x="277993" y="3034997"/>
            <a:chExt cx="7476953" cy="3716082"/>
          </a:xfrm>
        </p:grpSpPr>
        <p:grpSp>
          <p:nvGrpSpPr>
            <p:cNvPr id="132" name="Group 131"/>
            <p:cNvGrpSpPr/>
            <p:nvPr/>
          </p:nvGrpSpPr>
          <p:grpSpPr>
            <a:xfrm>
              <a:off x="277993" y="4931912"/>
              <a:ext cx="2789472" cy="1819167"/>
              <a:chOff x="277993" y="4931912"/>
              <a:chExt cx="2789472" cy="1819167"/>
            </a:xfrm>
          </p:grpSpPr>
          <p:sp>
            <p:nvSpPr>
              <p:cNvPr id="133" name="Rectangle 132"/>
              <p:cNvSpPr/>
              <p:nvPr/>
            </p:nvSpPr>
            <p:spPr>
              <a:xfrm>
                <a:off x="298450" y="4931912"/>
                <a:ext cx="2769015" cy="1819167"/>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4" name="Straight Connector 133"/>
              <p:cNvCxnSpPr/>
              <p:nvPr/>
            </p:nvCxnSpPr>
            <p:spPr>
              <a:xfrm>
                <a:off x="298450" y="5325849"/>
                <a:ext cx="96621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264669" y="4931912"/>
                <a:ext cx="180279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77993" y="6419747"/>
                <a:ext cx="15157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1793769" y="5998362"/>
                <a:ext cx="448090" cy="323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1793769" y="5998362"/>
                <a:ext cx="0" cy="44730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1292001" y="4931912"/>
                <a:ext cx="0" cy="3939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241859" y="6001600"/>
                <a:ext cx="0" cy="74947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067465" y="4931912"/>
                <a:ext cx="0" cy="181916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304903" y="3034997"/>
              <a:ext cx="7450043" cy="3620824"/>
              <a:chOff x="304903" y="3034997"/>
              <a:chExt cx="7450043" cy="3620824"/>
            </a:xfrm>
          </p:grpSpPr>
          <p:grpSp>
            <p:nvGrpSpPr>
              <p:cNvPr id="93" name="Group 92"/>
              <p:cNvGrpSpPr/>
              <p:nvPr/>
            </p:nvGrpSpPr>
            <p:grpSpPr>
              <a:xfrm>
                <a:off x="304903" y="3034997"/>
                <a:ext cx="2780632" cy="1819167"/>
                <a:chOff x="278985" y="2980095"/>
                <a:chExt cx="2780632" cy="1819167"/>
              </a:xfrm>
            </p:grpSpPr>
            <p:grpSp>
              <p:nvGrpSpPr>
                <p:cNvPr id="127" name="Group 126"/>
                <p:cNvGrpSpPr/>
                <p:nvPr/>
              </p:nvGrpSpPr>
              <p:grpSpPr>
                <a:xfrm>
                  <a:off x="278985" y="2980095"/>
                  <a:ext cx="2769015" cy="1819167"/>
                  <a:chOff x="3037394" y="3721960"/>
                  <a:chExt cx="2769015" cy="1610046"/>
                </a:xfrm>
              </p:grpSpPr>
              <p:sp>
                <p:nvSpPr>
                  <p:cNvPr id="129" name="Rectangle 128"/>
                  <p:cNvSpPr/>
                  <p:nvPr/>
                </p:nvSpPr>
                <p:spPr>
                  <a:xfrm>
                    <a:off x="3037394" y="3721960"/>
                    <a:ext cx="2769015" cy="161004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Freeform 129"/>
                  <p:cNvSpPr/>
                  <p:nvPr/>
                </p:nvSpPr>
                <p:spPr>
                  <a:xfrm>
                    <a:off x="3048000" y="3729789"/>
                    <a:ext cx="2205789" cy="922422"/>
                  </a:xfrm>
                  <a:custGeom>
                    <a:avLst/>
                    <a:gdLst>
                      <a:gd name="connsiteX0" fmla="*/ 0 w 2205789"/>
                      <a:gd name="connsiteY0" fmla="*/ 347579 h 922422"/>
                      <a:gd name="connsiteX1" fmla="*/ 401053 w 2205789"/>
                      <a:gd name="connsiteY1" fmla="*/ 374316 h 922422"/>
                      <a:gd name="connsiteX2" fmla="*/ 548105 w 2205789"/>
                      <a:gd name="connsiteY2" fmla="*/ 387685 h 922422"/>
                      <a:gd name="connsiteX3" fmla="*/ 949158 w 2205789"/>
                      <a:gd name="connsiteY3" fmla="*/ 401053 h 922422"/>
                      <a:gd name="connsiteX4" fmla="*/ 1082842 w 2205789"/>
                      <a:gd name="connsiteY4" fmla="*/ 441158 h 922422"/>
                      <a:gd name="connsiteX5" fmla="*/ 1122947 w 2205789"/>
                      <a:gd name="connsiteY5" fmla="*/ 454527 h 922422"/>
                      <a:gd name="connsiteX6" fmla="*/ 1163053 w 2205789"/>
                      <a:gd name="connsiteY6" fmla="*/ 481264 h 922422"/>
                      <a:gd name="connsiteX7" fmla="*/ 1189789 w 2205789"/>
                      <a:gd name="connsiteY7" fmla="*/ 521369 h 922422"/>
                      <a:gd name="connsiteX8" fmla="*/ 1229895 w 2205789"/>
                      <a:gd name="connsiteY8" fmla="*/ 534737 h 922422"/>
                      <a:gd name="connsiteX9" fmla="*/ 1243263 w 2205789"/>
                      <a:gd name="connsiteY9" fmla="*/ 588211 h 922422"/>
                      <a:gd name="connsiteX10" fmla="*/ 1270000 w 2205789"/>
                      <a:gd name="connsiteY10" fmla="*/ 641685 h 922422"/>
                      <a:gd name="connsiteX11" fmla="*/ 1310105 w 2205789"/>
                      <a:gd name="connsiteY11" fmla="*/ 681790 h 922422"/>
                      <a:gd name="connsiteX12" fmla="*/ 1363579 w 2205789"/>
                      <a:gd name="connsiteY12" fmla="*/ 762000 h 922422"/>
                      <a:gd name="connsiteX13" fmla="*/ 1390316 w 2205789"/>
                      <a:gd name="connsiteY13" fmla="*/ 802106 h 922422"/>
                      <a:gd name="connsiteX14" fmla="*/ 1430421 w 2205789"/>
                      <a:gd name="connsiteY14" fmla="*/ 828843 h 922422"/>
                      <a:gd name="connsiteX15" fmla="*/ 1470526 w 2205789"/>
                      <a:gd name="connsiteY15" fmla="*/ 842211 h 922422"/>
                      <a:gd name="connsiteX16" fmla="*/ 1590842 w 2205789"/>
                      <a:gd name="connsiteY16" fmla="*/ 909053 h 922422"/>
                      <a:gd name="connsiteX17" fmla="*/ 1724526 w 2205789"/>
                      <a:gd name="connsiteY17" fmla="*/ 922422 h 922422"/>
                      <a:gd name="connsiteX18" fmla="*/ 2045368 w 2205789"/>
                      <a:gd name="connsiteY18" fmla="*/ 909053 h 922422"/>
                      <a:gd name="connsiteX19" fmla="*/ 2085474 w 2205789"/>
                      <a:gd name="connsiteY19" fmla="*/ 868948 h 922422"/>
                      <a:gd name="connsiteX20" fmla="*/ 2138947 w 2205789"/>
                      <a:gd name="connsiteY20" fmla="*/ 788737 h 922422"/>
                      <a:gd name="connsiteX21" fmla="*/ 2165684 w 2205789"/>
                      <a:gd name="connsiteY21" fmla="*/ 748632 h 922422"/>
                      <a:gd name="connsiteX22" fmla="*/ 2192421 w 2205789"/>
                      <a:gd name="connsiteY22" fmla="*/ 708527 h 922422"/>
                      <a:gd name="connsiteX23" fmla="*/ 2205789 w 2205789"/>
                      <a:gd name="connsiteY23" fmla="*/ 655053 h 922422"/>
                      <a:gd name="connsiteX24" fmla="*/ 2165684 w 2205789"/>
                      <a:gd name="connsiteY24" fmla="*/ 414422 h 922422"/>
                      <a:gd name="connsiteX25" fmla="*/ 2152316 w 2205789"/>
                      <a:gd name="connsiteY25" fmla="*/ 374316 h 922422"/>
                      <a:gd name="connsiteX26" fmla="*/ 2112211 w 2205789"/>
                      <a:gd name="connsiteY26" fmla="*/ 360948 h 922422"/>
                      <a:gd name="connsiteX27" fmla="*/ 2072105 w 2205789"/>
                      <a:gd name="connsiteY27" fmla="*/ 280737 h 922422"/>
                      <a:gd name="connsiteX28" fmla="*/ 2032000 w 2205789"/>
                      <a:gd name="connsiteY28" fmla="*/ 200527 h 922422"/>
                      <a:gd name="connsiteX29" fmla="*/ 1991895 w 2205789"/>
                      <a:gd name="connsiteY29" fmla="*/ 80211 h 922422"/>
                      <a:gd name="connsiteX30" fmla="*/ 1978526 w 2205789"/>
                      <a:gd name="connsiteY30" fmla="*/ 40106 h 922422"/>
                      <a:gd name="connsiteX31" fmla="*/ 1965158 w 2205789"/>
                      <a:gd name="connsiteY31" fmla="*/ 0 h 9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05789" h="922422">
                        <a:moveTo>
                          <a:pt x="0" y="347579"/>
                        </a:moveTo>
                        <a:cubicBezTo>
                          <a:pt x="214148" y="378173"/>
                          <a:pt x="200" y="350736"/>
                          <a:pt x="401053" y="374316"/>
                        </a:cubicBezTo>
                        <a:cubicBezTo>
                          <a:pt x="450188" y="377206"/>
                          <a:pt x="498944" y="385287"/>
                          <a:pt x="548105" y="387685"/>
                        </a:cubicBezTo>
                        <a:cubicBezTo>
                          <a:pt x="681705" y="394202"/>
                          <a:pt x="815474" y="396597"/>
                          <a:pt x="949158" y="401053"/>
                        </a:cubicBezTo>
                        <a:cubicBezTo>
                          <a:pt x="1029967" y="421256"/>
                          <a:pt x="985211" y="408614"/>
                          <a:pt x="1082842" y="441158"/>
                        </a:cubicBezTo>
                        <a:cubicBezTo>
                          <a:pt x="1096210" y="445614"/>
                          <a:pt x="1111222" y="446710"/>
                          <a:pt x="1122947" y="454527"/>
                        </a:cubicBezTo>
                        <a:lnTo>
                          <a:pt x="1163053" y="481264"/>
                        </a:lnTo>
                        <a:cubicBezTo>
                          <a:pt x="1171965" y="494632"/>
                          <a:pt x="1177243" y="511332"/>
                          <a:pt x="1189789" y="521369"/>
                        </a:cubicBezTo>
                        <a:cubicBezTo>
                          <a:pt x="1200793" y="530172"/>
                          <a:pt x="1221092" y="523733"/>
                          <a:pt x="1229895" y="534737"/>
                        </a:cubicBezTo>
                        <a:cubicBezTo>
                          <a:pt x="1241373" y="549084"/>
                          <a:pt x="1236812" y="571008"/>
                          <a:pt x="1243263" y="588211"/>
                        </a:cubicBezTo>
                        <a:cubicBezTo>
                          <a:pt x="1250260" y="606871"/>
                          <a:pt x="1258417" y="625468"/>
                          <a:pt x="1270000" y="641685"/>
                        </a:cubicBezTo>
                        <a:cubicBezTo>
                          <a:pt x="1280989" y="657069"/>
                          <a:pt x="1298498" y="666867"/>
                          <a:pt x="1310105" y="681790"/>
                        </a:cubicBezTo>
                        <a:cubicBezTo>
                          <a:pt x="1329833" y="707155"/>
                          <a:pt x="1345754" y="735263"/>
                          <a:pt x="1363579" y="762000"/>
                        </a:cubicBezTo>
                        <a:cubicBezTo>
                          <a:pt x="1372491" y="775369"/>
                          <a:pt x="1376947" y="793194"/>
                          <a:pt x="1390316" y="802106"/>
                        </a:cubicBezTo>
                        <a:cubicBezTo>
                          <a:pt x="1403684" y="811018"/>
                          <a:pt x="1416050" y="821658"/>
                          <a:pt x="1430421" y="828843"/>
                        </a:cubicBezTo>
                        <a:cubicBezTo>
                          <a:pt x="1443025" y="835145"/>
                          <a:pt x="1457158" y="837755"/>
                          <a:pt x="1470526" y="842211"/>
                        </a:cubicBezTo>
                        <a:cubicBezTo>
                          <a:pt x="1506124" y="865943"/>
                          <a:pt x="1544957" y="901994"/>
                          <a:pt x="1590842" y="909053"/>
                        </a:cubicBezTo>
                        <a:cubicBezTo>
                          <a:pt x="1635105" y="915863"/>
                          <a:pt x="1679965" y="917966"/>
                          <a:pt x="1724526" y="922422"/>
                        </a:cubicBezTo>
                        <a:cubicBezTo>
                          <a:pt x="1831473" y="917966"/>
                          <a:pt x="1939484" y="924740"/>
                          <a:pt x="2045368" y="909053"/>
                        </a:cubicBezTo>
                        <a:cubicBezTo>
                          <a:pt x="2064070" y="906282"/>
                          <a:pt x="2073867" y="883871"/>
                          <a:pt x="2085474" y="868948"/>
                        </a:cubicBezTo>
                        <a:cubicBezTo>
                          <a:pt x="2105202" y="843583"/>
                          <a:pt x="2121123" y="815474"/>
                          <a:pt x="2138947" y="788737"/>
                        </a:cubicBezTo>
                        <a:lnTo>
                          <a:pt x="2165684" y="748632"/>
                        </a:lnTo>
                        <a:lnTo>
                          <a:pt x="2192421" y="708527"/>
                        </a:lnTo>
                        <a:cubicBezTo>
                          <a:pt x="2196877" y="690702"/>
                          <a:pt x="2205789" y="673426"/>
                          <a:pt x="2205789" y="655053"/>
                        </a:cubicBezTo>
                        <a:cubicBezTo>
                          <a:pt x="2205789" y="513667"/>
                          <a:pt x="2201139" y="520789"/>
                          <a:pt x="2165684" y="414422"/>
                        </a:cubicBezTo>
                        <a:cubicBezTo>
                          <a:pt x="2161228" y="401053"/>
                          <a:pt x="2165685" y="378772"/>
                          <a:pt x="2152316" y="374316"/>
                        </a:cubicBezTo>
                        <a:lnTo>
                          <a:pt x="2112211" y="360948"/>
                        </a:lnTo>
                        <a:cubicBezTo>
                          <a:pt x="2078606" y="260137"/>
                          <a:pt x="2123938" y="384405"/>
                          <a:pt x="2072105" y="280737"/>
                        </a:cubicBezTo>
                        <a:cubicBezTo>
                          <a:pt x="2016760" y="170046"/>
                          <a:pt x="2108622" y="315458"/>
                          <a:pt x="2032000" y="200527"/>
                        </a:cubicBezTo>
                        <a:lnTo>
                          <a:pt x="1991895" y="80211"/>
                        </a:lnTo>
                        <a:lnTo>
                          <a:pt x="1978526" y="40106"/>
                        </a:lnTo>
                        <a:lnTo>
                          <a:pt x="1965158" y="0"/>
                        </a:ln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1" name="Freeform 130"/>
                  <p:cNvSpPr/>
                  <p:nvPr/>
                </p:nvSpPr>
                <p:spPr>
                  <a:xfrm>
                    <a:off x="3997160" y="4313083"/>
                    <a:ext cx="1524000" cy="766918"/>
                  </a:xfrm>
                  <a:custGeom>
                    <a:avLst/>
                    <a:gdLst>
                      <a:gd name="connsiteX0" fmla="*/ 0 w 1524000"/>
                      <a:gd name="connsiteY0" fmla="*/ 240631 h 735263"/>
                      <a:gd name="connsiteX1" fmla="*/ 66842 w 1524000"/>
                      <a:gd name="connsiteY1" fmla="*/ 254000 h 735263"/>
                      <a:gd name="connsiteX2" fmla="*/ 147052 w 1524000"/>
                      <a:gd name="connsiteY2" fmla="*/ 307474 h 735263"/>
                      <a:gd name="connsiteX3" fmla="*/ 187157 w 1524000"/>
                      <a:gd name="connsiteY3" fmla="*/ 334210 h 735263"/>
                      <a:gd name="connsiteX4" fmla="*/ 227263 w 1524000"/>
                      <a:gd name="connsiteY4" fmla="*/ 360947 h 735263"/>
                      <a:gd name="connsiteX5" fmla="*/ 267368 w 1524000"/>
                      <a:gd name="connsiteY5" fmla="*/ 387684 h 735263"/>
                      <a:gd name="connsiteX6" fmla="*/ 320842 w 1524000"/>
                      <a:gd name="connsiteY6" fmla="*/ 467895 h 735263"/>
                      <a:gd name="connsiteX7" fmla="*/ 374315 w 1524000"/>
                      <a:gd name="connsiteY7" fmla="*/ 521368 h 735263"/>
                      <a:gd name="connsiteX8" fmla="*/ 414421 w 1524000"/>
                      <a:gd name="connsiteY8" fmla="*/ 548105 h 735263"/>
                      <a:gd name="connsiteX9" fmla="*/ 441157 w 1524000"/>
                      <a:gd name="connsiteY9" fmla="*/ 588210 h 735263"/>
                      <a:gd name="connsiteX10" fmla="*/ 481263 w 1524000"/>
                      <a:gd name="connsiteY10" fmla="*/ 601579 h 735263"/>
                      <a:gd name="connsiteX11" fmla="*/ 588210 w 1524000"/>
                      <a:gd name="connsiteY11" fmla="*/ 641684 h 735263"/>
                      <a:gd name="connsiteX12" fmla="*/ 628315 w 1524000"/>
                      <a:gd name="connsiteY12" fmla="*/ 668421 h 735263"/>
                      <a:gd name="connsiteX13" fmla="*/ 695157 w 1524000"/>
                      <a:gd name="connsiteY13" fmla="*/ 681789 h 735263"/>
                      <a:gd name="connsiteX14" fmla="*/ 748631 w 1524000"/>
                      <a:gd name="connsiteY14" fmla="*/ 695158 h 735263"/>
                      <a:gd name="connsiteX15" fmla="*/ 788736 w 1524000"/>
                      <a:gd name="connsiteY15" fmla="*/ 708526 h 735263"/>
                      <a:gd name="connsiteX16" fmla="*/ 1069473 w 1524000"/>
                      <a:gd name="connsiteY16" fmla="*/ 735263 h 735263"/>
                      <a:gd name="connsiteX17" fmla="*/ 1256631 w 1524000"/>
                      <a:gd name="connsiteY17" fmla="*/ 721895 h 735263"/>
                      <a:gd name="connsiteX18" fmla="*/ 1336842 w 1524000"/>
                      <a:gd name="connsiteY18" fmla="*/ 668421 h 735263"/>
                      <a:gd name="connsiteX19" fmla="*/ 1390315 w 1524000"/>
                      <a:gd name="connsiteY19" fmla="*/ 601579 h 735263"/>
                      <a:gd name="connsiteX20" fmla="*/ 1483894 w 1524000"/>
                      <a:gd name="connsiteY20" fmla="*/ 508000 h 735263"/>
                      <a:gd name="connsiteX21" fmla="*/ 1524000 w 1524000"/>
                      <a:gd name="connsiteY21" fmla="*/ 360947 h 735263"/>
                      <a:gd name="connsiteX22" fmla="*/ 1497263 w 1524000"/>
                      <a:gd name="connsiteY22" fmla="*/ 147052 h 735263"/>
                      <a:gd name="connsiteX23" fmla="*/ 1483894 w 1524000"/>
                      <a:gd name="connsiteY23" fmla="*/ 106947 h 735263"/>
                      <a:gd name="connsiteX24" fmla="*/ 1457157 w 1524000"/>
                      <a:gd name="connsiteY24" fmla="*/ 66842 h 735263"/>
                      <a:gd name="connsiteX25" fmla="*/ 1457157 w 1524000"/>
                      <a:gd name="connsiteY25" fmla="*/ 0 h 73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4000" h="735263">
                        <a:moveTo>
                          <a:pt x="0" y="240631"/>
                        </a:moveTo>
                        <a:cubicBezTo>
                          <a:pt x="22281" y="245087"/>
                          <a:pt x="46157" y="244597"/>
                          <a:pt x="66842" y="254000"/>
                        </a:cubicBezTo>
                        <a:cubicBezTo>
                          <a:pt x="96095" y="267297"/>
                          <a:pt x="120315" y="289649"/>
                          <a:pt x="147052" y="307474"/>
                        </a:cubicBezTo>
                        <a:lnTo>
                          <a:pt x="187157" y="334210"/>
                        </a:lnTo>
                        <a:lnTo>
                          <a:pt x="227263" y="360947"/>
                        </a:lnTo>
                        <a:lnTo>
                          <a:pt x="267368" y="387684"/>
                        </a:lnTo>
                        <a:cubicBezTo>
                          <a:pt x="299154" y="483043"/>
                          <a:pt x="254083" y="367756"/>
                          <a:pt x="320842" y="467895"/>
                        </a:cubicBezTo>
                        <a:cubicBezTo>
                          <a:pt x="361584" y="529007"/>
                          <a:pt x="297924" y="495905"/>
                          <a:pt x="374315" y="521368"/>
                        </a:cubicBezTo>
                        <a:cubicBezTo>
                          <a:pt x="387684" y="530280"/>
                          <a:pt x="403060" y="536744"/>
                          <a:pt x="414421" y="548105"/>
                        </a:cubicBezTo>
                        <a:cubicBezTo>
                          <a:pt x="425782" y="559466"/>
                          <a:pt x="428611" y="578173"/>
                          <a:pt x="441157" y="588210"/>
                        </a:cubicBezTo>
                        <a:cubicBezTo>
                          <a:pt x="452161" y="597013"/>
                          <a:pt x="468311" y="596028"/>
                          <a:pt x="481263" y="601579"/>
                        </a:cubicBezTo>
                        <a:cubicBezTo>
                          <a:pt x="579130" y="643523"/>
                          <a:pt x="489624" y="617038"/>
                          <a:pt x="588210" y="641684"/>
                        </a:cubicBezTo>
                        <a:cubicBezTo>
                          <a:pt x="601578" y="650596"/>
                          <a:pt x="613271" y="662780"/>
                          <a:pt x="628315" y="668421"/>
                        </a:cubicBezTo>
                        <a:cubicBezTo>
                          <a:pt x="649590" y="676399"/>
                          <a:pt x="672976" y="676860"/>
                          <a:pt x="695157" y="681789"/>
                        </a:cubicBezTo>
                        <a:cubicBezTo>
                          <a:pt x="713093" y="685775"/>
                          <a:pt x="730965" y="690110"/>
                          <a:pt x="748631" y="695158"/>
                        </a:cubicBezTo>
                        <a:cubicBezTo>
                          <a:pt x="762180" y="699029"/>
                          <a:pt x="774918" y="705762"/>
                          <a:pt x="788736" y="708526"/>
                        </a:cubicBezTo>
                        <a:cubicBezTo>
                          <a:pt x="875130" y="725805"/>
                          <a:pt x="988048" y="729447"/>
                          <a:pt x="1069473" y="735263"/>
                        </a:cubicBezTo>
                        <a:cubicBezTo>
                          <a:pt x="1131859" y="730807"/>
                          <a:pt x="1195953" y="737064"/>
                          <a:pt x="1256631" y="721895"/>
                        </a:cubicBezTo>
                        <a:cubicBezTo>
                          <a:pt x="1287805" y="714101"/>
                          <a:pt x="1336842" y="668421"/>
                          <a:pt x="1336842" y="668421"/>
                        </a:cubicBezTo>
                        <a:cubicBezTo>
                          <a:pt x="1366946" y="578107"/>
                          <a:pt x="1325196" y="676001"/>
                          <a:pt x="1390315" y="601579"/>
                        </a:cubicBezTo>
                        <a:cubicBezTo>
                          <a:pt x="1478645" y="500630"/>
                          <a:pt x="1401447" y="535482"/>
                          <a:pt x="1483894" y="508000"/>
                        </a:cubicBezTo>
                        <a:cubicBezTo>
                          <a:pt x="1514049" y="387381"/>
                          <a:pt x="1499010" y="435913"/>
                          <a:pt x="1524000" y="360947"/>
                        </a:cubicBezTo>
                        <a:cubicBezTo>
                          <a:pt x="1513639" y="236622"/>
                          <a:pt x="1522092" y="233954"/>
                          <a:pt x="1497263" y="147052"/>
                        </a:cubicBezTo>
                        <a:cubicBezTo>
                          <a:pt x="1493392" y="133503"/>
                          <a:pt x="1490196" y="119551"/>
                          <a:pt x="1483894" y="106947"/>
                        </a:cubicBezTo>
                        <a:cubicBezTo>
                          <a:pt x="1476709" y="92576"/>
                          <a:pt x="1461054" y="82429"/>
                          <a:pt x="1457157" y="66842"/>
                        </a:cubicBezTo>
                        <a:cubicBezTo>
                          <a:pt x="1451753" y="45227"/>
                          <a:pt x="1457157" y="22281"/>
                          <a:pt x="1457157" y="0"/>
                        </a:cubicBezTo>
                      </a:path>
                    </a:pathLst>
                  </a:custGeom>
                  <a:ln w="38100">
                    <a:solidFill>
                      <a:srgbClr val="FF0000"/>
                    </a:solidFill>
                    <a:prstDash val="dash"/>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128" name="Freeform 127"/>
                <p:cNvSpPr/>
                <p:nvPr/>
              </p:nvSpPr>
              <p:spPr>
                <a:xfrm>
                  <a:off x="278985" y="3117187"/>
                  <a:ext cx="2780632" cy="1671053"/>
                </a:xfrm>
                <a:custGeom>
                  <a:avLst/>
                  <a:gdLst>
                    <a:gd name="connsiteX0" fmla="*/ 0 w 2780632"/>
                    <a:gd name="connsiteY0" fmla="*/ 1283369 h 1671053"/>
                    <a:gd name="connsiteX1" fmla="*/ 213895 w 2780632"/>
                    <a:gd name="connsiteY1" fmla="*/ 1296737 h 1671053"/>
                    <a:gd name="connsiteX2" fmla="*/ 307474 w 2780632"/>
                    <a:gd name="connsiteY2" fmla="*/ 1323474 h 1671053"/>
                    <a:gd name="connsiteX3" fmla="*/ 374316 w 2780632"/>
                    <a:gd name="connsiteY3" fmla="*/ 1336842 h 1671053"/>
                    <a:gd name="connsiteX4" fmla="*/ 1002632 w 2780632"/>
                    <a:gd name="connsiteY4" fmla="*/ 1363579 h 1671053"/>
                    <a:gd name="connsiteX5" fmla="*/ 1082842 w 2780632"/>
                    <a:gd name="connsiteY5" fmla="*/ 1417053 h 1671053"/>
                    <a:gd name="connsiteX6" fmla="*/ 1122948 w 2780632"/>
                    <a:gd name="connsiteY6" fmla="*/ 1443790 h 1671053"/>
                    <a:gd name="connsiteX7" fmla="*/ 1243263 w 2780632"/>
                    <a:gd name="connsiteY7" fmla="*/ 1497263 h 1671053"/>
                    <a:gd name="connsiteX8" fmla="*/ 1310105 w 2780632"/>
                    <a:gd name="connsiteY8" fmla="*/ 1550737 h 1671053"/>
                    <a:gd name="connsiteX9" fmla="*/ 1390316 w 2780632"/>
                    <a:gd name="connsiteY9" fmla="*/ 1604211 h 1671053"/>
                    <a:gd name="connsiteX10" fmla="*/ 1483895 w 2780632"/>
                    <a:gd name="connsiteY10" fmla="*/ 1630948 h 1671053"/>
                    <a:gd name="connsiteX11" fmla="*/ 1577474 w 2780632"/>
                    <a:gd name="connsiteY11" fmla="*/ 1644316 h 1671053"/>
                    <a:gd name="connsiteX12" fmla="*/ 1764632 w 2780632"/>
                    <a:gd name="connsiteY12" fmla="*/ 1671053 h 1671053"/>
                    <a:gd name="connsiteX13" fmla="*/ 2245895 w 2780632"/>
                    <a:gd name="connsiteY13" fmla="*/ 1657684 h 1671053"/>
                    <a:gd name="connsiteX14" fmla="*/ 2299369 w 2780632"/>
                    <a:gd name="connsiteY14" fmla="*/ 1644316 h 1671053"/>
                    <a:gd name="connsiteX15" fmla="*/ 2379579 w 2780632"/>
                    <a:gd name="connsiteY15" fmla="*/ 1604211 h 1671053"/>
                    <a:gd name="connsiteX16" fmla="*/ 2513263 w 2780632"/>
                    <a:gd name="connsiteY16" fmla="*/ 1537369 h 1671053"/>
                    <a:gd name="connsiteX17" fmla="*/ 2580105 w 2780632"/>
                    <a:gd name="connsiteY17" fmla="*/ 1470527 h 1671053"/>
                    <a:gd name="connsiteX18" fmla="*/ 2620211 w 2780632"/>
                    <a:gd name="connsiteY18" fmla="*/ 1457158 h 1671053"/>
                    <a:gd name="connsiteX19" fmla="*/ 2700421 w 2780632"/>
                    <a:gd name="connsiteY19" fmla="*/ 1403684 h 1671053"/>
                    <a:gd name="connsiteX20" fmla="*/ 2753895 w 2780632"/>
                    <a:gd name="connsiteY20" fmla="*/ 1283369 h 1671053"/>
                    <a:gd name="connsiteX21" fmla="*/ 2767263 w 2780632"/>
                    <a:gd name="connsiteY21" fmla="*/ 1243263 h 1671053"/>
                    <a:gd name="connsiteX22" fmla="*/ 2780632 w 2780632"/>
                    <a:gd name="connsiteY22" fmla="*/ 1203158 h 1671053"/>
                    <a:gd name="connsiteX23" fmla="*/ 2767263 w 2780632"/>
                    <a:gd name="connsiteY23" fmla="*/ 1056105 h 1671053"/>
                    <a:gd name="connsiteX24" fmla="*/ 2740526 w 2780632"/>
                    <a:gd name="connsiteY24" fmla="*/ 815474 h 1671053"/>
                    <a:gd name="connsiteX25" fmla="*/ 2713790 w 2780632"/>
                    <a:gd name="connsiteY25" fmla="*/ 601579 h 1671053"/>
                    <a:gd name="connsiteX26" fmla="*/ 2727158 w 2780632"/>
                    <a:gd name="connsiteY26" fmla="*/ 0 h 1671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80632" h="1671053">
                      <a:moveTo>
                        <a:pt x="0" y="1283369"/>
                      </a:moveTo>
                      <a:cubicBezTo>
                        <a:pt x="71298" y="1287825"/>
                        <a:pt x="142812" y="1289629"/>
                        <a:pt x="213895" y="1296737"/>
                      </a:cubicBezTo>
                      <a:cubicBezTo>
                        <a:pt x="255582" y="1300906"/>
                        <a:pt x="269464" y="1313971"/>
                        <a:pt x="307474" y="1323474"/>
                      </a:cubicBezTo>
                      <a:cubicBezTo>
                        <a:pt x="329517" y="1328985"/>
                        <a:pt x="351680" y="1334874"/>
                        <a:pt x="374316" y="1336842"/>
                      </a:cubicBezTo>
                      <a:cubicBezTo>
                        <a:pt x="522818" y="1349755"/>
                        <a:pt x="890759" y="1359721"/>
                        <a:pt x="1002632" y="1363579"/>
                      </a:cubicBezTo>
                      <a:lnTo>
                        <a:pt x="1082842" y="1417053"/>
                      </a:lnTo>
                      <a:cubicBezTo>
                        <a:pt x="1096211" y="1425965"/>
                        <a:pt x="1107705" y="1438709"/>
                        <a:pt x="1122948" y="1443790"/>
                      </a:cubicBezTo>
                      <a:cubicBezTo>
                        <a:pt x="1218400" y="1475608"/>
                        <a:pt x="1179708" y="1454894"/>
                        <a:pt x="1243263" y="1497263"/>
                      </a:cubicBezTo>
                      <a:cubicBezTo>
                        <a:pt x="1292665" y="1571367"/>
                        <a:pt x="1241734" y="1512753"/>
                        <a:pt x="1310105" y="1550737"/>
                      </a:cubicBezTo>
                      <a:cubicBezTo>
                        <a:pt x="1338195" y="1566343"/>
                        <a:pt x="1359831" y="1594050"/>
                        <a:pt x="1390316" y="1604211"/>
                      </a:cubicBezTo>
                      <a:cubicBezTo>
                        <a:pt x="1424674" y="1615663"/>
                        <a:pt x="1446971" y="1624235"/>
                        <a:pt x="1483895" y="1630948"/>
                      </a:cubicBezTo>
                      <a:cubicBezTo>
                        <a:pt x="1514896" y="1636585"/>
                        <a:pt x="1546393" y="1639136"/>
                        <a:pt x="1577474" y="1644316"/>
                      </a:cubicBezTo>
                      <a:cubicBezTo>
                        <a:pt x="1747741" y="1672693"/>
                        <a:pt x="1508330" y="1642574"/>
                        <a:pt x="1764632" y="1671053"/>
                      </a:cubicBezTo>
                      <a:cubicBezTo>
                        <a:pt x="1925053" y="1666597"/>
                        <a:pt x="2085612" y="1665698"/>
                        <a:pt x="2245895" y="1657684"/>
                      </a:cubicBezTo>
                      <a:cubicBezTo>
                        <a:pt x="2264245" y="1656766"/>
                        <a:pt x="2282481" y="1651554"/>
                        <a:pt x="2299369" y="1644316"/>
                      </a:cubicBezTo>
                      <a:cubicBezTo>
                        <a:pt x="2480772" y="1566572"/>
                        <a:pt x="2210589" y="1660540"/>
                        <a:pt x="2379579" y="1604211"/>
                      </a:cubicBezTo>
                      <a:cubicBezTo>
                        <a:pt x="2475077" y="1540546"/>
                        <a:pt x="2428616" y="1558530"/>
                        <a:pt x="2513263" y="1537369"/>
                      </a:cubicBezTo>
                      <a:cubicBezTo>
                        <a:pt x="2540000" y="1497263"/>
                        <a:pt x="2535543" y="1492808"/>
                        <a:pt x="2580105" y="1470527"/>
                      </a:cubicBezTo>
                      <a:cubicBezTo>
                        <a:pt x="2592709" y="1464225"/>
                        <a:pt x="2607893" y="1464002"/>
                        <a:pt x="2620211" y="1457158"/>
                      </a:cubicBezTo>
                      <a:cubicBezTo>
                        <a:pt x="2648301" y="1441552"/>
                        <a:pt x="2700421" y="1403684"/>
                        <a:pt x="2700421" y="1403684"/>
                      </a:cubicBezTo>
                      <a:cubicBezTo>
                        <a:pt x="2742790" y="1340131"/>
                        <a:pt x="2722078" y="1378819"/>
                        <a:pt x="2753895" y="1283369"/>
                      </a:cubicBezTo>
                      <a:lnTo>
                        <a:pt x="2767263" y="1243263"/>
                      </a:lnTo>
                      <a:lnTo>
                        <a:pt x="2780632" y="1203158"/>
                      </a:lnTo>
                      <a:cubicBezTo>
                        <a:pt x="2776176" y="1154140"/>
                        <a:pt x="2772416" y="1105054"/>
                        <a:pt x="2767263" y="1056105"/>
                      </a:cubicBezTo>
                      <a:cubicBezTo>
                        <a:pt x="2738487" y="782730"/>
                        <a:pt x="2769753" y="1136971"/>
                        <a:pt x="2740526" y="815474"/>
                      </a:cubicBezTo>
                      <a:cubicBezTo>
                        <a:pt x="2723504" y="628228"/>
                        <a:pt x="2740901" y="710026"/>
                        <a:pt x="2713790" y="601579"/>
                      </a:cubicBezTo>
                      <a:cubicBezTo>
                        <a:pt x="2728431" y="89141"/>
                        <a:pt x="2727158" y="289713"/>
                        <a:pt x="2727158" y="0"/>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4" name="Group 93"/>
              <p:cNvGrpSpPr/>
              <p:nvPr/>
            </p:nvGrpSpPr>
            <p:grpSpPr>
              <a:xfrm>
                <a:off x="3421073" y="3311380"/>
                <a:ext cx="4333873" cy="3344441"/>
                <a:chOff x="3421073" y="3311380"/>
                <a:chExt cx="4333873" cy="3344441"/>
              </a:xfrm>
            </p:grpSpPr>
            <p:grpSp>
              <p:nvGrpSpPr>
                <p:cNvPr id="113" name="Group 112"/>
                <p:cNvGrpSpPr/>
                <p:nvPr/>
              </p:nvGrpSpPr>
              <p:grpSpPr>
                <a:xfrm>
                  <a:off x="3421073" y="3311380"/>
                  <a:ext cx="4333873" cy="3344441"/>
                  <a:chOff x="3486653" y="2999974"/>
                  <a:chExt cx="4333873" cy="3344441"/>
                </a:xfrm>
              </p:grpSpPr>
              <p:sp>
                <p:nvSpPr>
                  <p:cNvPr id="115" name="Rectangle 114"/>
                  <p:cNvSpPr/>
                  <p:nvPr/>
                </p:nvSpPr>
                <p:spPr>
                  <a:xfrm>
                    <a:off x="3513390" y="2999974"/>
                    <a:ext cx="4307136" cy="3344441"/>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p:cNvCxnSpPr/>
                  <p:nvPr/>
                </p:nvCxnSpPr>
                <p:spPr>
                  <a:xfrm>
                    <a:off x="3513390" y="2999974"/>
                    <a:ext cx="3063873"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05158" y="4503931"/>
                    <a:ext cx="222450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18" name="Freeform 117"/>
                  <p:cNvSpPr/>
                  <p:nvPr/>
                </p:nvSpPr>
                <p:spPr>
                  <a:xfrm>
                    <a:off x="6550526" y="3007895"/>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19" name="Group 118"/>
                  <p:cNvGrpSpPr/>
                  <p:nvPr/>
                </p:nvGrpSpPr>
                <p:grpSpPr>
                  <a:xfrm>
                    <a:off x="3486653" y="3631037"/>
                    <a:ext cx="3367944" cy="2033762"/>
                    <a:chOff x="3486653" y="3787022"/>
                    <a:chExt cx="3367944" cy="2033762"/>
                  </a:xfrm>
                </p:grpSpPr>
                <p:cxnSp>
                  <p:nvCxnSpPr>
                    <p:cNvPr id="122" name="Straight Connector 121"/>
                    <p:cNvCxnSpPr/>
                    <p:nvPr/>
                  </p:nvCxnSpPr>
                  <p:spPr>
                    <a:xfrm>
                      <a:off x="3486653" y="3787022"/>
                      <a:ext cx="3117346" cy="802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465054" y="5293410"/>
                      <a:ext cx="1122946" cy="2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24" name="Freeform 123"/>
                    <p:cNvSpPr/>
                    <p:nvPr/>
                  </p:nvSpPr>
                  <p:spPr>
                    <a:xfrm rot="10800000">
                      <a:off x="3513390" y="3787022"/>
                      <a:ext cx="1266587" cy="150663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5" name="Freeform 124"/>
                    <p:cNvSpPr/>
                    <p:nvPr/>
                  </p:nvSpPr>
                  <p:spPr>
                    <a:xfrm>
                      <a:off x="5588010" y="5297654"/>
                      <a:ext cx="1266587" cy="519371"/>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6" name="Straight Connector 125"/>
                    <p:cNvCxnSpPr/>
                    <p:nvPr/>
                  </p:nvCxnSpPr>
                  <p:spPr>
                    <a:xfrm>
                      <a:off x="3513389" y="5817025"/>
                      <a:ext cx="2206957" cy="3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0" name="Freeform 119"/>
                  <p:cNvSpPr/>
                  <p:nvPr/>
                </p:nvSpPr>
                <p:spPr>
                  <a:xfrm>
                    <a:off x="6550526" y="4514525"/>
                    <a:ext cx="1266587" cy="1829890"/>
                  </a:xfrm>
                  <a:custGeom>
                    <a:avLst/>
                    <a:gdLst>
                      <a:gd name="connsiteX0" fmla="*/ 0 w 1266587"/>
                      <a:gd name="connsiteY0" fmla="*/ 0 h 1471570"/>
                      <a:gd name="connsiteX1" fmla="*/ 481263 w 1266587"/>
                      <a:gd name="connsiteY1" fmla="*/ 13368 h 1471570"/>
                      <a:gd name="connsiteX2" fmla="*/ 561474 w 1266587"/>
                      <a:gd name="connsiteY2" fmla="*/ 40105 h 1471570"/>
                      <a:gd name="connsiteX3" fmla="*/ 628316 w 1266587"/>
                      <a:gd name="connsiteY3" fmla="*/ 53473 h 1471570"/>
                      <a:gd name="connsiteX4" fmla="*/ 762000 w 1266587"/>
                      <a:gd name="connsiteY4" fmla="*/ 93579 h 1471570"/>
                      <a:gd name="connsiteX5" fmla="*/ 842211 w 1266587"/>
                      <a:gd name="connsiteY5" fmla="*/ 120316 h 1471570"/>
                      <a:gd name="connsiteX6" fmla="*/ 922421 w 1266587"/>
                      <a:gd name="connsiteY6" fmla="*/ 173789 h 1471570"/>
                      <a:gd name="connsiteX7" fmla="*/ 949158 w 1266587"/>
                      <a:gd name="connsiteY7" fmla="*/ 213894 h 1471570"/>
                      <a:gd name="connsiteX8" fmla="*/ 989263 w 1266587"/>
                      <a:gd name="connsiteY8" fmla="*/ 254000 h 1471570"/>
                      <a:gd name="connsiteX9" fmla="*/ 1016000 w 1266587"/>
                      <a:gd name="connsiteY9" fmla="*/ 307473 h 1471570"/>
                      <a:gd name="connsiteX10" fmla="*/ 1069474 w 1266587"/>
                      <a:gd name="connsiteY10" fmla="*/ 387684 h 1471570"/>
                      <a:gd name="connsiteX11" fmla="*/ 1096211 w 1266587"/>
                      <a:gd name="connsiteY11" fmla="*/ 427789 h 1471570"/>
                      <a:gd name="connsiteX12" fmla="*/ 1122948 w 1266587"/>
                      <a:gd name="connsiteY12" fmla="*/ 467894 h 1471570"/>
                      <a:gd name="connsiteX13" fmla="*/ 1163053 w 1266587"/>
                      <a:gd name="connsiteY13" fmla="*/ 601579 h 1471570"/>
                      <a:gd name="connsiteX14" fmla="*/ 1176421 w 1266587"/>
                      <a:gd name="connsiteY14" fmla="*/ 641684 h 1471570"/>
                      <a:gd name="connsiteX15" fmla="*/ 1229895 w 1266587"/>
                      <a:gd name="connsiteY15" fmla="*/ 721894 h 1471570"/>
                      <a:gd name="connsiteX16" fmla="*/ 1243263 w 1266587"/>
                      <a:gd name="connsiteY16" fmla="*/ 1109579 h 1471570"/>
                      <a:gd name="connsiteX17" fmla="*/ 1229895 w 1266587"/>
                      <a:gd name="connsiteY17" fmla="*/ 1163052 h 1471570"/>
                      <a:gd name="connsiteX18" fmla="*/ 1189790 w 1266587"/>
                      <a:gd name="connsiteY18" fmla="*/ 1203158 h 1471570"/>
                      <a:gd name="connsiteX19" fmla="*/ 1176421 w 1266587"/>
                      <a:gd name="connsiteY19" fmla="*/ 1243263 h 1471570"/>
                      <a:gd name="connsiteX20" fmla="*/ 1096211 w 1266587"/>
                      <a:gd name="connsiteY20" fmla="*/ 1310105 h 1471570"/>
                      <a:gd name="connsiteX21" fmla="*/ 1042737 w 1266587"/>
                      <a:gd name="connsiteY21" fmla="*/ 1363579 h 1471570"/>
                      <a:gd name="connsiteX22" fmla="*/ 962527 w 1266587"/>
                      <a:gd name="connsiteY22" fmla="*/ 1417052 h 1471570"/>
                      <a:gd name="connsiteX23" fmla="*/ 588211 w 1266587"/>
                      <a:gd name="connsiteY23" fmla="*/ 1457158 h 1471570"/>
                      <a:gd name="connsiteX24" fmla="*/ 360948 w 1266587"/>
                      <a:gd name="connsiteY24" fmla="*/ 1470526 h 1471570"/>
                      <a:gd name="connsiteX25" fmla="*/ 106948 w 1266587"/>
                      <a:gd name="connsiteY25" fmla="*/ 1470526 h 147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87" h="1471570">
                        <a:moveTo>
                          <a:pt x="0" y="0"/>
                        </a:moveTo>
                        <a:cubicBezTo>
                          <a:pt x="160421" y="4456"/>
                          <a:pt x="321188" y="1934"/>
                          <a:pt x="481263" y="13368"/>
                        </a:cubicBezTo>
                        <a:cubicBezTo>
                          <a:pt x="509375" y="15376"/>
                          <a:pt x="533838" y="34578"/>
                          <a:pt x="561474" y="40105"/>
                        </a:cubicBezTo>
                        <a:cubicBezTo>
                          <a:pt x="583755" y="44561"/>
                          <a:pt x="606135" y="48544"/>
                          <a:pt x="628316" y="53473"/>
                        </a:cubicBezTo>
                        <a:cubicBezTo>
                          <a:pt x="688925" y="66942"/>
                          <a:pt x="695355" y="71364"/>
                          <a:pt x="762000" y="93579"/>
                        </a:cubicBezTo>
                        <a:cubicBezTo>
                          <a:pt x="762005" y="93581"/>
                          <a:pt x="842206" y="120312"/>
                          <a:pt x="842211" y="120316"/>
                        </a:cubicBezTo>
                        <a:lnTo>
                          <a:pt x="922421" y="173789"/>
                        </a:lnTo>
                        <a:cubicBezTo>
                          <a:pt x="931333" y="187157"/>
                          <a:pt x="938872" y="201551"/>
                          <a:pt x="949158" y="213894"/>
                        </a:cubicBezTo>
                        <a:cubicBezTo>
                          <a:pt x="961261" y="228418"/>
                          <a:pt x="978274" y="238616"/>
                          <a:pt x="989263" y="254000"/>
                        </a:cubicBezTo>
                        <a:cubicBezTo>
                          <a:pt x="1000846" y="270216"/>
                          <a:pt x="1005747" y="290385"/>
                          <a:pt x="1016000" y="307473"/>
                        </a:cubicBezTo>
                        <a:cubicBezTo>
                          <a:pt x="1032533" y="335028"/>
                          <a:pt x="1051649" y="360947"/>
                          <a:pt x="1069474" y="387684"/>
                        </a:cubicBezTo>
                        <a:lnTo>
                          <a:pt x="1096211" y="427789"/>
                        </a:lnTo>
                        <a:lnTo>
                          <a:pt x="1122948" y="467894"/>
                        </a:lnTo>
                        <a:cubicBezTo>
                          <a:pt x="1143152" y="548712"/>
                          <a:pt x="1130505" y="503934"/>
                          <a:pt x="1163053" y="601579"/>
                        </a:cubicBezTo>
                        <a:cubicBezTo>
                          <a:pt x="1167509" y="614947"/>
                          <a:pt x="1168604" y="629959"/>
                          <a:pt x="1176421" y="641684"/>
                        </a:cubicBezTo>
                        <a:lnTo>
                          <a:pt x="1229895" y="721894"/>
                        </a:lnTo>
                        <a:cubicBezTo>
                          <a:pt x="1286765" y="892504"/>
                          <a:pt x="1266258" y="799153"/>
                          <a:pt x="1243263" y="1109579"/>
                        </a:cubicBezTo>
                        <a:cubicBezTo>
                          <a:pt x="1241906" y="1127902"/>
                          <a:pt x="1239010" y="1147100"/>
                          <a:pt x="1229895" y="1163052"/>
                        </a:cubicBezTo>
                        <a:cubicBezTo>
                          <a:pt x="1220515" y="1179467"/>
                          <a:pt x="1203158" y="1189789"/>
                          <a:pt x="1189790" y="1203158"/>
                        </a:cubicBezTo>
                        <a:cubicBezTo>
                          <a:pt x="1185334" y="1216526"/>
                          <a:pt x="1184238" y="1231538"/>
                          <a:pt x="1176421" y="1243263"/>
                        </a:cubicBezTo>
                        <a:cubicBezTo>
                          <a:pt x="1155834" y="1274142"/>
                          <a:pt x="1125804" y="1290376"/>
                          <a:pt x="1096211" y="1310105"/>
                        </a:cubicBezTo>
                        <a:cubicBezTo>
                          <a:pt x="1073524" y="1378161"/>
                          <a:pt x="1101072" y="1331171"/>
                          <a:pt x="1042737" y="1363579"/>
                        </a:cubicBezTo>
                        <a:cubicBezTo>
                          <a:pt x="1014647" y="1379184"/>
                          <a:pt x="993011" y="1406891"/>
                          <a:pt x="962527" y="1417052"/>
                        </a:cubicBezTo>
                        <a:cubicBezTo>
                          <a:pt x="787304" y="1475460"/>
                          <a:pt x="917127" y="1440290"/>
                          <a:pt x="588211" y="1457158"/>
                        </a:cubicBezTo>
                        <a:cubicBezTo>
                          <a:pt x="512425" y="1461044"/>
                          <a:pt x="436804" y="1468419"/>
                          <a:pt x="360948" y="1470526"/>
                        </a:cubicBezTo>
                        <a:cubicBezTo>
                          <a:pt x="276314" y="1472877"/>
                          <a:pt x="191615" y="1470526"/>
                          <a:pt x="106948" y="1470526"/>
                        </a:cubicBezTo>
                      </a:path>
                    </a:pathLst>
                  </a:cu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1" name="Straight Connector 120"/>
                  <p:cNvCxnSpPr/>
                  <p:nvPr/>
                </p:nvCxnSpPr>
                <p:spPr>
                  <a:xfrm>
                    <a:off x="3486653" y="6344415"/>
                    <a:ext cx="324301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14" name="Freeform 113"/>
                <p:cNvSpPr/>
                <p:nvPr/>
              </p:nvSpPr>
              <p:spPr>
                <a:xfrm>
                  <a:off x="3529263" y="3569368"/>
                  <a:ext cx="3703053" cy="2870069"/>
                </a:xfrm>
                <a:custGeom>
                  <a:avLst/>
                  <a:gdLst>
                    <a:gd name="connsiteX0" fmla="*/ 828842 w 3703053"/>
                    <a:gd name="connsiteY0" fmla="*/ 0 h 2870069"/>
                    <a:gd name="connsiteX1" fmla="*/ 2767263 w 3703053"/>
                    <a:gd name="connsiteY1" fmla="*/ 13369 h 2870069"/>
                    <a:gd name="connsiteX2" fmla="*/ 2981158 w 3703053"/>
                    <a:gd name="connsiteY2" fmla="*/ 26737 h 2870069"/>
                    <a:gd name="connsiteX3" fmla="*/ 3034632 w 3703053"/>
                    <a:gd name="connsiteY3" fmla="*/ 40106 h 2870069"/>
                    <a:gd name="connsiteX4" fmla="*/ 3128211 w 3703053"/>
                    <a:gd name="connsiteY4" fmla="*/ 66843 h 2870069"/>
                    <a:gd name="connsiteX5" fmla="*/ 3261895 w 3703053"/>
                    <a:gd name="connsiteY5" fmla="*/ 80211 h 2870069"/>
                    <a:gd name="connsiteX6" fmla="*/ 3355474 w 3703053"/>
                    <a:gd name="connsiteY6" fmla="*/ 93579 h 2870069"/>
                    <a:gd name="connsiteX7" fmla="*/ 3395579 w 3703053"/>
                    <a:gd name="connsiteY7" fmla="*/ 106948 h 2870069"/>
                    <a:gd name="connsiteX8" fmla="*/ 3449053 w 3703053"/>
                    <a:gd name="connsiteY8" fmla="*/ 187158 h 2870069"/>
                    <a:gd name="connsiteX9" fmla="*/ 3489158 w 3703053"/>
                    <a:gd name="connsiteY9" fmla="*/ 200527 h 2870069"/>
                    <a:gd name="connsiteX10" fmla="*/ 3542632 w 3703053"/>
                    <a:gd name="connsiteY10" fmla="*/ 280737 h 2870069"/>
                    <a:gd name="connsiteX11" fmla="*/ 3636211 w 3703053"/>
                    <a:gd name="connsiteY11" fmla="*/ 401053 h 2870069"/>
                    <a:gd name="connsiteX12" fmla="*/ 3649579 w 3703053"/>
                    <a:gd name="connsiteY12" fmla="*/ 762000 h 2870069"/>
                    <a:gd name="connsiteX13" fmla="*/ 3609474 w 3703053"/>
                    <a:gd name="connsiteY13" fmla="*/ 802106 h 2870069"/>
                    <a:gd name="connsiteX14" fmla="*/ 3569369 w 3703053"/>
                    <a:gd name="connsiteY14" fmla="*/ 815474 h 2870069"/>
                    <a:gd name="connsiteX15" fmla="*/ 3475790 w 3703053"/>
                    <a:gd name="connsiteY15" fmla="*/ 868948 h 2870069"/>
                    <a:gd name="connsiteX16" fmla="*/ 3395579 w 3703053"/>
                    <a:gd name="connsiteY16" fmla="*/ 882316 h 2870069"/>
                    <a:gd name="connsiteX17" fmla="*/ 2419684 w 3703053"/>
                    <a:gd name="connsiteY17" fmla="*/ 855579 h 2870069"/>
                    <a:gd name="connsiteX18" fmla="*/ 2366211 w 3703053"/>
                    <a:gd name="connsiteY18" fmla="*/ 842211 h 2870069"/>
                    <a:gd name="connsiteX19" fmla="*/ 2045369 w 3703053"/>
                    <a:gd name="connsiteY19" fmla="*/ 828843 h 2870069"/>
                    <a:gd name="connsiteX20" fmla="*/ 681790 w 3703053"/>
                    <a:gd name="connsiteY20" fmla="*/ 842211 h 2870069"/>
                    <a:gd name="connsiteX21" fmla="*/ 628316 w 3703053"/>
                    <a:gd name="connsiteY21" fmla="*/ 855579 h 2870069"/>
                    <a:gd name="connsiteX22" fmla="*/ 588211 w 3703053"/>
                    <a:gd name="connsiteY22" fmla="*/ 868948 h 2870069"/>
                    <a:gd name="connsiteX23" fmla="*/ 561474 w 3703053"/>
                    <a:gd name="connsiteY23" fmla="*/ 909053 h 2870069"/>
                    <a:gd name="connsiteX24" fmla="*/ 521369 w 3703053"/>
                    <a:gd name="connsiteY24" fmla="*/ 949158 h 2870069"/>
                    <a:gd name="connsiteX25" fmla="*/ 508000 w 3703053"/>
                    <a:gd name="connsiteY25" fmla="*/ 1002632 h 2870069"/>
                    <a:gd name="connsiteX26" fmla="*/ 481263 w 3703053"/>
                    <a:gd name="connsiteY26" fmla="*/ 1056106 h 2870069"/>
                    <a:gd name="connsiteX27" fmla="*/ 467895 w 3703053"/>
                    <a:gd name="connsiteY27" fmla="*/ 1096211 h 2870069"/>
                    <a:gd name="connsiteX28" fmla="*/ 561474 w 3703053"/>
                    <a:gd name="connsiteY28" fmla="*/ 1483895 h 2870069"/>
                    <a:gd name="connsiteX29" fmla="*/ 601579 w 3703053"/>
                    <a:gd name="connsiteY29" fmla="*/ 1497264 h 2870069"/>
                    <a:gd name="connsiteX30" fmla="*/ 655053 w 3703053"/>
                    <a:gd name="connsiteY30" fmla="*/ 1537369 h 2870069"/>
                    <a:gd name="connsiteX31" fmla="*/ 695158 w 3703053"/>
                    <a:gd name="connsiteY31" fmla="*/ 1564106 h 2870069"/>
                    <a:gd name="connsiteX32" fmla="*/ 989263 w 3703053"/>
                    <a:gd name="connsiteY32" fmla="*/ 1590843 h 2870069"/>
                    <a:gd name="connsiteX33" fmla="*/ 1363579 w 3703053"/>
                    <a:gd name="connsiteY33" fmla="*/ 1617579 h 2870069"/>
                    <a:gd name="connsiteX34" fmla="*/ 1590842 w 3703053"/>
                    <a:gd name="connsiteY34" fmla="*/ 1630948 h 2870069"/>
                    <a:gd name="connsiteX35" fmla="*/ 2580105 w 3703053"/>
                    <a:gd name="connsiteY35" fmla="*/ 1657685 h 2870069"/>
                    <a:gd name="connsiteX36" fmla="*/ 2900948 w 3703053"/>
                    <a:gd name="connsiteY36" fmla="*/ 1671053 h 2870069"/>
                    <a:gd name="connsiteX37" fmla="*/ 3034632 w 3703053"/>
                    <a:gd name="connsiteY37" fmla="*/ 1684421 h 2870069"/>
                    <a:gd name="connsiteX38" fmla="*/ 3114842 w 3703053"/>
                    <a:gd name="connsiteY38" fmla="*/ 1697790 h 2870069"/>
                    <a:gd name="connsiteX39" fmla="*/ 3235158 w 3703053"/>
                    <a:gd name="connsiteY39" fmla="*/ 1724527 h 2870069"/>
                    <a:gd name="connsiteX40" fmla="*/ 3342105 w 3703053"/>
                    <a:gd name="connsiteY40" fmla="*/ 1737895 h 2870069"/>
                    <a:gd name="connsiteX41" fmla="*/ 3382211 w 3703053"/>
                    <a:gd name="connsiteY41" fmla="*/ 1751264 h 2870069"/>
                    <a:gd name="connsiteX42" fmla="*/ 3542632 w 3703053"/>
                    <a:gd name="connsiteY42" fmla="*/ 1911685 h 2870069"/>
                    <a:gd name="connsiteX43" fmla="*/ 3636211 w 3703053"/>
                    <a:gd name="connsiteY43" fmla="*/ 2085474 h 2870069"/>
                    <a:gd name="connsiteX44" fmla="*/ 3689684 w 3703053"/>
                    <a:gd name="connsiteY44" fmla="*/ 2272632 h 2870069"/>
                    <a:gd name="connsiteX45" fmla="*/ 3703053 w 3703053"/>
                    <a:gd name="connsiteY45" fmla="*/ 2326106 h 2870069"/>
                    <a:gd name="connsiteX46" fmla="*/ 3689684 w 3703053"/>
                    <a:gd name="connsiteY46" fmla="*/ 2673685 h 2870069"/>
                    <a:gd name="connsiteX47" fmla="*/ 3649579 w 3703053"/>
                    <a:gd name="connsiteY47" fmla="*/ 2687053 h 2870069"/>
                    <a:gd name="connsiteX48" fmla="*/ 3569369 w 3703053"/>
                    <a:gd name="connsiteY48" fmla="*/ 2700421 h 2870069"/>
                    <a:gd name="connsiteX49" fmla="*/ 3154948 w 3703053"/>
                    <a:gd name="connsiteY49" fmla="*/ 2713790 h 2870069"/>
                    <a:gd name="connsiteX50" fmla="*/ 2941053 w 3703053"/>
                    <a:gd name="connsiteY50" fmla="*/ 2727158 h 2870069"/>
                    <a:gd name="connsiteX51" fmla="*/ 2433053 w 3703053"/>
                    <a:gd name="connsiteY51" fmla="*/ 2753895 h 2870069"/>
                    <a:gd name="connsiteX52" fmla="*/ 2326105 w 3703053"/>
                    <a:gd name="connsiteY52" fmla="*/ 2780632 h 2870069"/>
                    <a:gd name="connsiteX53" fmla="*/ 2245895 w 3703053"/>
                    <a:gd name="connsiteY53" fmla="*/ 2820737 h 2870069"/>
                    <a:gd name="connsiteX54" fmla="*/ 2152316 w 3703053"/>
                    <a:gd name="connsiteY54" fmla="*/ 2834106 h 2870069"/>
                    <a:gd name="connsiteX55" fmla="*/ 1590842 w 3703053"/>
                    <a:gd name="connsiteY55" fmla="*/ 2834106 h 2870069"/>
                    <a:gd name="connsiteX56" fmla="*/ 1537369 w 3703053"/>
                    <a:gd name="connsiteY56" fmla="*/ 2820737 h 2870069"/>
                    <a:gd name="connsiteX57" fmla="*/ 1336842 w 3703053"/>
                    <a:gd name="connsiteY57" fmla="*/ 2780632 h 2870069"/>
                    <a:gd name="connsiteX58" fmla="*/ 1136316 w 3703053"/>
                    <a:gd name="connsiteY58" fmla="*/ 2753895 h 2870069"/>
                    <a:gd name="connsiteX59" fmla="*/ 160421 w 3703053"/>
                    <a:gd name="connsiteY59" fmla="*/ 2740527 h 2870069"/>
                    <a:gd name="connsiteX60" fmla="*/ 0 w 3703053"/>
                    <a:gd name="connsiteY60" fmla="*/ 2740527 h 287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03053" h="2870069">
                      <a:moveTo>
                        <a:pt x="828842" y="0"/>
                      </a:moveTo>
                      <a:lnTo>
                        <a:pt x="2767263" y="13369"/>
                      </a:lnTo>
                      <a:cubicBezTo>
                        <a:pt x="2838695" y="14256"/>
                        <a:pt x="2910075" y="19629"/>
                        <a:pt x="2981158" y="26737"/>
                      </a:cubicBezTo>
                      <a:cubicBezTo>
                        <a:pt x="2999440" y="28565"/>
                        <a:pt x="3016966" y="35058"/>
                        <a:pt x="3034632" y="40106"/>
                      </a:cubicBezTo>
                      <a:cubicBezTo>
                        <a:pt x="3072716" y="50987"/>
                        <a:pt x="3086428" y="60874"/>
                        <a:pt x="3128211" y="66843"/>
                      </a:cubicBezTo>
                      <a:cubicBezTo>
                        <a:pt x="3172544" y="73176"/>
                        <a:pt x="3217418" y="74979"/>
                        <a:pt x="3261895" y="80211"/>
                      </a:cubicBezTo>
                      <a:cubicBezTo>
                        <a:pt x="3293189" y="83893"/>
                        <a:pt x="3324281" y="89123"/>
                        <a:pt x="3355474" y="93579"/>
                      </a:cubicBezTo>
                      <a:cubicBezTo>
                        <a:pt x="3368842" y="98035"/>
                        <a:pt x="3385615" y="96984"/>
                        <a:pt x="3395579" y="106948"/>
                      </a:cubicBezTo>
                      <a:cubicBezTo>
                        <a:pt x="3418301" y="129670"/>
                        <a:pt x="3418569" y="176996"/>
                        <a:pt x="3449053" y="187158"/>
                      </a:cubicBezTo>
                      <a:lnTo>
                        <a:pt x="3489158" y="200527"/>
                      </a:lnTo>
                      <a:cubicBezTo>
                        <a:pt x="3578158" y="289527"/>
                        <a:pt x="3494267" y="193679"/>
                        <a:pt x="3542632" y="280737"/>
                      </a:cubicBezTo>
                      <a:cubicBezTo>
                        <a:pt x="3582610" y="352697"/>
                        <a:pt x="3587493" y="352336"/>
                        <a:pt x="3636211" y="401053"/>
                      </a:cubicBezTo>
                      <a:cubicBezTo>
                        <a:pt x="3674088" y="552561"/>
                        <a:pt x="3686621" y="558270"/>
                        <a:pt x="3649579" y="762000"/>
                      </a:cubicBezTo>
                      <a:cubicBezTo>
                        <a:pt x="3646197" y="780601"/>
                        <a:pt x="3625205" y="791619"/>
                        <a:pt x="3609474" y="802106"/>
                      </a:cubicBezTo>
                      <a:cubicBezTo>
                        <a:pt x="3597749" y="809923"/>
                        <a:pt x="3582737" y="811018"/>
                        <a:pt x="3569369" y="815474"/>
                      </a:cubicBezTo>
                      <a:cubicBezTo>
                        <a:pt x="3542519" y="833373"/>
                        <a:pt x="3506625" y="859697"/>
                        <a:pt x="3475790" y="868948"/>
                      </a:cubicBezTo>
                      <a:cubicBezTo>
                        <a:pt x="3449827" y="876737"/>
                        <a:pt x="3422316" y="877860"/>
                        <a:pt x="3395579" y="882316"/>
                      </a:cubicBezTo>
                      <a:lnTo>
                        <a:pt x="2419684" y="855579"/>
                      </a:lnTo>
                      <a:cubicBezTo>
                        <a:pt x="2401345" y="854468"/>
                        <a:pt x="2384537" y="843520"/>
                        <a:pt x="2366211" y="842211"/>
                      </a:cubicBezTo>
                      <a:cubicBezTo>
                        <a:pt x="2259443" y="834585"/>
                        <a:pt x="2152316" y="833299"/>
                        <a:pt x="2045369" y="828843"/>
                      </a:cubicBezTo>
                      <a:lnTo>
                        <a:pt x="681790" y="842211"/>
                      </a:lnTo>
                      <a:cubicBezTo>
                        <a:pt x="663420" y="842558"/>
                        <a:pt x="645982" y="850531"/>
                        <a:pt x="628316" y="855579"/>
                      </a:cubicBezTo>
                      <a:cubicBezTo>
                        <a:pt x="614767" y="859450"/>
                        <a:pt x="601579" y="864492"/>
                        <a:pt x="588211" y="868948"/>
                      </a:cubicBezTo>
                      <a:cubicBezTo>
                        <a:pt x="579299" y="882316"/>
                        <a:pt x="571760" y="896710"/>
                        <a:pt x="561474" y="909053"/>
                      </a:cubicBezTo>
                      <a:cubicBezTo>
                        <a:pt x="549371" y="923577"/>
                        <a:pt x="530749" y="932743"/>
                        <a:pt x="521369" y="949158"/>
                      </a:cubicBezTo>
                      <a:cubicBezTo>
                        <a:pt x="512253" y="965110"/>
                        <a:pt x="514451" y="985429"/>
                        <a:pt x="508000" y="1002632"/>
                      </a:cubicBezTo>
                      <a:cubicBezTo>
                        <a:pt x="501003" y="1021292"/>
                        <a:pt x="489113" y="1037789"/>
                        <a:pt x="481263" y="1056106"/>
                      </a:cubicBezTo>
                      <a:cubicBezTo>
                        <a:pt x="475712" y="1069058"/>
                        <a:pt x="472351" y="1082843"/>
                        <a:pt x="467895" y="1096211"/>
                      </a:cubicBezTo>
                      <a:cubicBezTo>
                        <a:pt x="470717" y="1161118"/>
                        <a:pt x="413214" y="1434473"/>
                        <a:pt x="561474" y="1483895"/>
                      </a:cubicBezTo>
                      <a:lnTo>
                        <a:pt x="601579" y="1497264"/>
                      </a:lnTo>
                      <a:cubicBezTo>
                        <a:pt x="619404" y="1510632"/>
                        <a:pt x="636922" y="1524419"/>
                        <a:pt x="655053" y="1537369"/>
                      </a:cubicBezTo>
                      <a:cubicBezTo>
                        <a:pt x="668127" y="1546708"/>
                        <a:pt x="679503" y="1560493"/>
                        <a:pt x="695158" y="1564106"/>
                      </a:cubicBezTo>
                      <a:cubicBezTo>
                        <a:pt x="716754" y="1569090"/>
                        <a:pt x="982489" y="1590198"/>
                        <a:pt x="989263" y="1590843"/>
                      </a:cubicBezTo>
                      <a:cubicBezTo>
                        <a:pt x="1285983" y="1619102"/>
                        <a:pt x="875691" y="1590474"/>
                        <a:pt x="1363579" y="1617579"/>
                      </a:cubicBezTo>
                      <a:lnTo>
                        <a:pt x="1590842" y="1630948"/>
                      </a:lnTo>
                      <a:cubicBezTo>
                        <a:pt x="1977521" y="1646731"/>
                        <a:pt x="2175496" y="1645424"/>
                        <a:pt x="2580105" y="1657685"/>
                      </a:cubicBezTo>
                      <a:cubicBezTo>
                        <a:pt x="2687096" y="1660927"/>
                        <a:pt x="2794000" y="1666597"/>
                        <a:pt x="2900948" y="1671053"/>
                      </a:cubicBezTo>
                      <a:cubicBezTo>
                        <a:pt x="2945509" y="1675509"/>
                        <a:pt x="2990194" y="1678866"/>
                        <a:pt x="3034632" y="1684421"/>
                      </a:cubicBezTo>
                      <a:cubicBezTo>
                        <a:pt x="3061528" y="1687783"/>
                        <a:pt x="3088263" y="1692474"/>
                        <a:pt x="3114842" y="1697790"/>
                      </a:cubicBezTo>
                      <a:cubicBezTo>
                        <a:pt x="3203524" y="1715526"/>
                        <a:pt x="3134020" y="1708967"/>
                        <a:pt x="3235158" y="1724527"/>
                      </a:cubicBezTo>
                      <a:cubicBezTo>
                        <a:pt x="3270667" y="1729990"/>
                        <a:pt x="3306456" y="1733439"/>
                        <a:pt x="3342105" y="1737895"/>
                      </a:cubicBezTo>
                      <a:cubicBezTo>
                        <a:pt x="3355474" y="1742351"/>
                        <a:pt x="3369892" y="1744420"/>
                        <a:pt x="3382211" y="1751264"/>
                      </a:cubicBezTo>
                      <a:cubicBezTo>
                        <a:pt x="3473039" y="1801724"/>
                        <a:pt x="3479834" y="1817487"/>
                        <a:pt x="3542632" y="1911685"/>
                      </a:cubicBezTo>
                      <a:cubicBezTo>
                        <a:pt x="3602817" y="2001963"/>
                        <a:pt x="3596239" y="1981549"/>
                        <a:pt x="3636211" y="2085474"/>
                      </a:cubicBezTo>
                      <a:cubicBezTo>
                        <a:pt x="3663610" y="2156711"/>
                        <a:pt x="3670400" y="2195495"/>
                        <a:pt x="3689684" y="2272632"/>
                      </a:cubicBezTo>
                      <a:lnTo>
                        <a:pt x="3703053" y="2326106"/>
                      </a:lnTo>
                      <a:cubicBezTo>
                        <a:pt x="3698597" y="2441966"/>
                        <a:pt x="3706676" y="2558991"/>
                        <a:pt x="3689684" y="2673685"/>
                      </a:cubicBezTo>
                      <a:cubicBezTo>
                        <a:pt x="3687619" y="2687624"/>
                        <a:pt x="3663335" y="2683996"/>
                        <a:pt x="3649579" y="2687053"/>
                      </a:cubicBezTo>
                      <a:cubicBezTo>
                        <a:pt x="3623119" y="2692933"/>
                        <a:pt x="3596435" y="2698958"/>
                        <a:pt x="3569369" y="2700421"/>
                      </a:cubicBezTo>
                      <a:cubicBezTo>
                        <a:pt x="3431358" y="2707881"/>
                        <a:pt x="3293035" y="2707914"/>
                        <a:pt x="3154948" y="2713790"/>
                      </a:cubicBezTo>
                      <a:cubicBezTo>
                        <a:pt x="3083575" y="2716827"/>
                        <a:pt x="3012351" y="2722702"/>
                        <a:pt x="2941053" y="2727158"/>
                      </a:cubicBezTo>
                      <a:cubicBezTo>
                        <a:pt x="2660199" y="2762266"/>
                        <a:pt x="3023330" y="2720165"/>
                        <a:pt x="2433053" y="2753895"/>
                      </a:cubicBezTo>
                      <a:cubicBezTo>
                        <a:pt x="2410674" y="2755174"/>
                        <a:pt x="2351622" y="2769291"/>
                        <a:pt x="2326105" y="2780632"/>
                      </a:cubicBezTo>
                      <a:cubicBezTo>
                        <a:pt x="2298789" y="2792772"/>
                        <a:pt x="2274466" y="2811946"/>
                        <a:pt x="2245895" y="2820737"/>
                      </a:cubicBezTo>
                      <a:cubicBezTo>
                        <a:pt x="2215779" y="2830004"/>
                        <a:pt x="2183509" y="2829650"/>
                        <a:pt x="2152316" y="2834106"/>
                      </a:cubicBezTo>
                      <a:cubicBezTo>
                        <a:pt x="1949670" y="2901653"/>
                        <a:pt x="2096875" y="2857643"/>
                        <a:pt x="1590842" y="2834106"/>
                      </a:cubicBezTo>
                      <a:cubicBezTo>
                        <a:pt x="1572489" y="2833252"/>
                        <a:pt x="1555271" y="2824868"/>
                        <a:pt x="1537369" y="2820737"/>
                      </a:cubicBezTo>
                      <a:cubicBezTo>
                        <a:pt x="1410169" y="2791382"/>
                        <a:pt x="1444662" y="2798601"/>
                        <a:pt x="1336842" y="2780632"/>
                      </a:cubicBezTo>
                      <a:cubicBezTo>
                        <a:pt x="1254676" y="2753244"/>
                        <a:pt x="1277099" y="2757208"/>
                        <a:pt x="1136316" y="2753895"/>
                      </a:cubicBezTo>
                      <a:lnTo>
                        <a:pt x="160421" y="2740527"/>
                      </a:lnTo>
                      <a:cubicBezTo>
                        <a:pt x="16822" y="2726166"/>
                        <a:pt x="66792" y="2707130"/>
                        <a:pt x="0" y="2740527"/>
                      </a:cubicBezTo>
                    </a:path>
                  </a:pathLst>
                </a:custGeom>
                <a:ln w="38100">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5" name="Group 94"/>
              <p:cNvGrpSpPr/>
              <p:nvPr/>
            </p:nvGrpSpPr>
            <p:grpSpPr>
              <a:xfrm>
                <a:off x="3547498" y="3373877"/>
                <a:ext cx="463550" cy="492410"/>
                <a:chOff x="2494078" y="3396827"/>
                <a:chExt cx="607082" cy="812376"/>
              </a:xfrm>
            </p:grpSpPr>
            <p:sp>
              <p:nvSpPr>
                <p:cNvPr id="108" name="Oval 10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9" name="Group 108"/>
                <p:cNvGrpSpPr/>
                <p:nvPr/>
              </p:nvGrpSpPr>
              <p:grpSpPr>
                <a:xfrm>
                  <a:off x="2517959" y="3637740"/>
                  <a:ext cx="206211" cy="332606"/>
                  <a:chOff x="5113641" y="2097861"/>
                  <a:chExt cx="317500" cy="412750"/>
                </a:xfrm>
              </p:grpSpPr>
              <p:sp>
                <p:nvSpPr>
                  <p:cNvPr id="111" name="Rectangle 11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ectangle 11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10" name="Straight Connector 10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311241" y="5464544"/>
                <a:ext cx="629240" cy="699380"/>
                <a:chOff x="2494078" y="3396827"/>
                <a:chExt cx="607082" cy="812376"/>
              </a:xfrm>
            </p:grpSpPr>
            <p:sp>
              <p:nvSpPr>
                <p:cNvPr id="103" name="Oval 102"/>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4" name="Group 103"/>
                <p:cNvGrpSpPr/>
                <p:nvPr/>
              </p:nvGrpSpPr>
              <p:grpSpPr>
                <a:xfrm>
                  <a:off x="2517959" y="3637740"/>
                  <a:ext cx="206211" cy="332606"/>
                  <a:chOff x="5113641" y="2097861"/>
                  <a:chExt cx="317500" cy="412750"/>
                </a:xfrm>
              </p:grpSpPr>
              <p:sp>
                <p:nvSpPr>
                  <p:cNvPr id="106" name="Rectangle 105"/>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ectangle 106"/>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05" name="Straight Connector 104"/>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319179" y="3658883"/>
                <a:ext cx="629240" cy="699380"/>
                <a:chOff x="2494078" y="3396827"/>
                <a:chExt cx="607082" cy="812376"/>
              </a:xfrm>
            </p:grpSpPr>
            <p:sp>
              <p:nvSpPr>
                <p:cNvPr id="98" name="Oval 97"/>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9" name="Group 98"/>
                <p:cNvGrpSpPr/>
                <p:nvPr/>
              </p:nvGrpSpPr>
              <p:grpSpPr>
                <a:xfrm>
                  <a:off x="2517959" y="3637740"/>
                  <a:ext cx="206211" cy="332606"/>
                  <a:chOff x="5113641" y="2097861"/>
                  <a:chExt cx="317500" cy="412750"/>
                </a:xfrm>
              </p:grpSpPr>
              <p:sp>
                <p:nvSpPr>
                  <p:cNvPr id="101" name="Rectangle 100"/>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00" name="Straight Connector 99"/>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669259748"/>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23"/>
            <a:ext cx="8229600" cy="650596"/>
          </a:xfrm>
        </p:spPr>
        <p:txBody>
          <a:bodyPr>
            <a:normAutofit/>
          </a:bodyPr>
          <a:lstStyle/>
          <a:p>
            <a:r>
              <a:rPr lang="en-US" sz="3600" dirty="0" smtClean="0"/>
              <a:t>Using sensors with the </a:t>
            </a:r>
            <a:r>
              <a:rPr lang="en-US" sz="3600" i="1" dirty="0" smtClean="0"/>
              <a:t>Create</a:t>
            </a:r>
            <a:endParaRPr lang="en-US" sz="3600" i="1" dirty="0"/>
          </a:p>
        </p:txBody>
      </p:sp>
      <p:sp>
        <p:nvSpPr>
          <p:cNvPr id="4" name="Rectangle 3"/>
          <p:cNvSpPr/>
          <p:nvPr/>
        </p:nvSpPr>
        <p:spPr>
          <a:xfrm>
            <a:off x="366489" y="661388"/>
            <a:ext cx="8549114" cy="3970318"/>
          </a:xfrm>
          <a:prstGeom prst="rect">
            <a:avLst/>
          </a:prstGeom>
        </p:spPr>
        <p:txBody>
          <a:bodyPr wrap="square">
            <a:spAutoFit/>
          </a:bodyPr>
          <a:lstStyle/>
          <a:p>
            <a:pPr lvl="0"/>
            <a:endParaRPr lang="en-US" b="1" dirty="0" smtClean="0"/>
          </a:p>
          <a:p>
            <a:pPr lvl="0"/>
            <a:r>
              <a:rPr lang="en-US" b="1" dirty="0" smtClean="0"/>
              <a:t>Goals</a:t>
            </a:r>
          </a:p>
          <a:p>
            <a:pPr marL="285750" lvl="0" indent="-285750">
              <a:buFont typeface="Arial"/>
              <a:buChar char="•"/>
            </a:pPr>
            <a:r>
              <a:rPr lang="en-US" dirty="0" smtClean="0"/>
              <a:t>To learn and use the functions for connecting to and moving the Create</a:t>
            </a:r>
          </a:p>
          <a:p>
            <a:pPr marL="285750" lvl="0" indent="-285750">
              <a:buFont typeface="Arial"/>
              <a:buChar char="•"/>
            </a:pPr>
            <a:r>
              <a:rPr lang="en-US" dirty="0" smtClean="0"/>
              <a:t>To learn the functions used to access sensors built into the Create</a:t>
            </a:r>
          </a:p>
          <a:p>
            <a:pPr marL="285750" lvl="0" indent="-285750">
              <a:buFont typeface="Arial"/>
              <a:buChar char="•"/>
            </a:pPr>
            <a:r>
              <a:rPr lang="en-US" dirty="0" smtClean="0"/>
              <a:t>To learn how to record distance traveled and angle turned and get the value</a:t>
            </a:r>
          </a:p>
          <a:p>
            <a:pPr marL="285750" lvl="0" indent="-285750">
              <a:buFont typeface="Arial"/>
              <a:buChar char="•"/>
            </a:pPr>
            <a:r>
              <a:rPr lang="en-US" dirty="0" smtClean="0"/>
              <a:t>To use real distance measurement to compare to sensor measurement for distance traveled and angle turned.</a:t>
            </a:r>
            <a:endParaRPr lang="en-US" dirty="0"/>
          </a:p>
          <a:p>
            <a:pPr lvl="0"/>
            <a:r>
              <a:rPr lang="en-US" b="1" dirty="0" smtClean="0"/>
              <a:t>Preparation</a:t>
            </a:r>
          </a:p>
          <a:p>
            <a:pPr marL="285750" lvl="0" indent="-285750">
              <a:buFont typeface="Arial"/>
              <a:buChar char="•"/>
            </a:pPr>
            <a:r>
              <a:rPr lang="en-US" dirty="0" smtClean="0"/>
              <a:t>You will need a charged Create and Link + the serial cable to connect them</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marL="285750" lvl="0" indent="-285750">
              <a:buFont typeface="Arial"/>
              <a:buChar char="•"/>
            </a:pPr>
            <a:r>
              <a:rPr lang="en-US" dirty="0" smtClean="0"/>
              <a:t>A meter stick and protractor or other measuring device</a:t>
            </a:r>
          </a:p>
          <a:p>
            <a:pPr lvl="0"/>
            <a:r>
              <a:rPr lang="en-US" b="1" dirty="0" smtClean="0"/>
              <a:t>Activity</a:t>
            </a:r>
          </a:p>
          <a:p>
            <a:pPr lvl="0"/>
            <a:r>
              <a:rPr lang="en-US" dirty="0" smtClean="0"/>
              <a:t>Follow the slides</a:t>
            </a:r>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0502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 Demobot-0538.bmp"/>
          <p:cNvPicPr>
            <a:picLocks noChangeAspect="1"/>
          </p:cNvPicPr>
          <p:nvPr/>
        </p:nvPicPr>
        <p:blipFill rotWithShape="1">
          <a:blip r:embed="rId3" cstate="print">
            <a:extLst>
              <a:ext uri="{28A0092B-C50C-407E-A947-70E740481C1C}">
                <a14:useLocalDpi xmlns:a14="http://schemas.microsoft.com/office/drawing/2010/main"/>
              </a:ext>
            </a:extLst>
          </a:blip>
          <a:srcRect b="-3397"/>
          <a:stretch/>
        </p:blipFill>
        <p:spPr>
          <a:xfrm>
            <a:off x="1687287" y="381000"/>
            <a:ext cx="5792286" cy="3825240"/>
          </a:xfrm>
          <a:prstGeom prst="rect">
            <a:avLst/>
          </a:prstGeom>
        </p:spPr>
      </p:pic>
      <p:sp>
        <p:nvSpPr>
          <p:cNvPr id="3" name="Rounded Rectangle 2"/>
          <p:cNvSpPr/>
          <p:nvPr/>
        </p:nvSpPr>
        <p:spPr>
          <a:xfrm>
            <a:off x="383176" y="4526280"/>
            <a:ext cx="8395063" cy="986246"/>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Identify your KMP (KIPR Metal Part) Motor Bracket. </a:t>
            </a:r>
            <a:r>
              <a:rPr lang="en-US" sz="2400" dirty="0" smtClean="0">
                <a:solidFill>
                  <a:schemeClr val="tx1"/>
                </a:solidFill>
              </a:rPr>
              <a:t>It </a:t>
            </a:r>
            <a:r>
              <a:rPr lang="en-US" sz="2400" dirty="0" smtClean="0">
                <a:solidFill>
                  <a:schemeClr val="tx1"/>
                </a:solidFill>
              </a:rPr>
              <a:t>is shown here for identification  and will be attached in the next slide.</a:t>
            </a:r>
            <a:endParaRPr lang="en-US" sz="2400" dirty="0">
              <a:solidFill>
                <a:schemeClr val="tx1"/>
              </a:solidFill>
            </a:endParaRPr>
          </a:p>
        </p:txBody>
      </p:sp>
      <p:sp>
        <p:nvSpPr>
          <p:cNvPr id="5" name="Oval 4"/>
          <p:cNvSpPr/>
          <p:nvPr/>
        </p:nvSpPr>
        <p:spPr>
          <a:xfrm>
            <a:off x="5138057" y="152401"/>
            <a:ext cx="2550273" cy="1617246"/>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848324"/>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3</a:t>
            </a:r>
            <a:br>
              <a:rPr lang="en-US" dirty="0" smtClean="0"/>
            </a:br>
            <a:r>
              <a:rPr lang="en-US" sz="3600" dirty="0" smtClean="0"/>
              <a:t>Lets use the </a:t>
            </a:r>
            <a:r>
              <a:rPr lang="en-US" sz="3600" dirty="0" err="1" smtClean="0"/>
              <a:t>Create’s</a:t>
            </a:r>
            <a:r>
              <a:rPr lang="en-US" sz="3600" dirty="0" smtClean="0"/>
              <a:t> built-in sensors!</a:t>
            </a:r>
            <a:endParaRPr lang="en-US" sz="3600" dirty="0"/>
          </a:p>
        </p:txBody>
      </p:sp>
      <p:sp>
        <p:nvSpPr>
          <p:cNvPr id="3" name="Content Placeholder 2"/>
          <p:cNvSpPr>
            <a:spLocks noGrp="1"/>
          </p:cNvSpPr>
          <p:nvPr>
            <p:ph idx="1"/>
          </p:nvPr>
        </p:nvSpPr>
        <p:spPr>
          <a:xfrm>
            <a:off x="457200" y="1600200"/>
            <a:ext cx="8229600" cy="2384425"/>
          </a:xfrm>
        </p:spPr>
        <p:txBody>
          <a:bodyPr>
            <a:normAutofit/>
          </a:bodyPr>
          <a:lstStyle/>
          <a:p>
            <a:pPr marL="0" indent="0">
              <a:buNone/>
            </a:pPr>
            <a:r>
              <a:rPr lang="en-US" sz="2400" dirty="0" smtClean="0"/>
              <a:t>Use the Create with a Link controller in the cargo bay connected with a serial cable</a:t>
            </a:r>
            <a:endParaRPr lang="en-US" sz="2400" b="1" dirty="0"/>
          </a:p>
        </p:txBody>
      </p:sp>
      <p:pic>
        <p:nvPicPr>
          <p:cNvPr id="6" name="Picture 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 name="Picture 2" descr="G:\LinkInCreateBay.jpg"/>
          <p:cNvPicPr>
            <a:picLocks noChangeAspect="1" noChangeArrowheads="1"/>
          </p:cNvPicPr>
          <p:nvPr/>
        </p:nvPicPr>
        <p:blipFill>
          <a:blip r:embed="rId3" cstate="print"/>
          <a:srcRect/>
          <a:stretch>
            <a:fillRect/>
          </a:stretch>
        </p:blipFill>
        <p:spPr bwMode="auto">
          <a:xfrm>
            <a:off x="3111137" y="2423160"/>
            <a:ext cx="3167743" cy="2529376"/>
          </a:xfrm>
          <a:prstGeom prst="rect">
            <a:avLst/>
          </a:prstGeom>
          <a:noFill/>
        </p:spPr>
      </p:pic>
    </p:spTree>
    <p:extLst>
      <p:ext uri="{BB962C8B-B14F-4D97-AF65-F5344CB8AC3E}">
        <p14:creationId xmlns:p14="http://schemas.microsoft.com/office/powerpoint/2010/main" val="1778557941"/>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45679883"/>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9" y="3687842"/>
            <a:ext cx="3716124" cy="2350868"/>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468949" cy="2079625"/>
            <a:chOff x="676916" y="2568614"/>
            <a:chExt cx="5142593"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1933308" cy="712812"/>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1244171693"/>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282761429"/>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2694552196"/>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0022" y="1610425"/>
            <a:ext cx="6989508" cy="4378917"/>
          </a:xfrm>
          <a:prstGeom prst="rect">
            <a:avLst/>
          </a:prstGeom>
        </p:spPr>
      </p:pic>
      <p:sp>
        <p:nvSpPr>
          <p:cNvPr id="2" name="Rounded Rectangle 1"/>
          <p:cNvSpPr/>
          <p:nvPr/>
        </p:nvSpPr>
        <p:spPr>
          <a:xfrm>
            <a:off x="5423647" y="3929529"/>
            <a:ext cx="2315882" cy="1688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will use this template and remove what we don’t need and add whatever functions we need</a:t>
            </a:r>
            <a:endParaRPr lang="en-US" dirty="0">
              <a:solidFill>
                <a:schemeClr val="tx1"/>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724211383"/>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17295" y="745088"/>
            <a:ext cx="4844662" cy="2019464"/>
            <a:chOff x="156511" y="2438400"/>
            <a:chExt cx="2662889" cy="1322457"/>
          </a:xfrm>
        </p:grpSpPr>
        <p:pic>
          <p:nvPicPr>
            <p:cNvPr id="6" name="Picture 5" descr="LinkBack.jpg"/>
            <p:cNvPicPr>
              <a:picLocks noChangeAspect="1"/>
            </p:cNvPicPr>
            <p:nvPr/>
          </p:nvPicPr>
          <p:blipFill>
            <a:blip r:embed="rId3" cstate="print"/>
            <a:stretch>
              <a:fillRect/>
            </a:stretch>
          </p:blipFill>
          <p:spPr>
            <a:xfrm>
              <a:off x="156511" y="2438400"/>
              <a:ext cx="2662889" cy="1219200"/>
            </a:xfrm>
            <a:prstGeom prst="rect">
              <a:avLst/>
            </a:prstGeom>
            <a:ln w="53975">
              <a:solidFill>
                <a:schemeClr val="tx1"/>
              </a:solidFill>
            </a:ln>
          </p:spPr>
        </p:pic>
        <p:cxnSp>
          <p:nvCxnSpPr>
            <p:cNvPr id="41" name="Straight Arrow Connector 40"/>
            <p:cNvCxnSpPr/>
            <p:nvPr/>
          </p:nvCxnSpPr>
          <p:spPr bwMode="auto">
            <a:xfrm flipV="1">
              <a:off x="423303" y="2910374"/>
              <a:ext cx="92597" cy="85048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grpSp>
      <p:cxnSp>
        <p:nvCxnSpPr>
          <p:cNvPr id="4" name="Straight Connector 3"/>
          <p:cNvCxnSpPr/>
          <p:nvPr/>
        </p:nvCxnSpPr>
        <p:spPr>
          <a:xfrm>
            <a:off x="1057720" y="1281134"/>
            <a:ext cx="0" cy="207160"/>
          </a:xfrm>
          <a:prstGeom prst="line">
            <a:avLst/>
          </a:prstGeom>
          <a:ln w="38100">
            <a:solidFill>
              <a:srgbClr val="FF0000">
                <a:alpha val="61000"/>
              </a:srgb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23" y="2663410"/>
            <a:ext cx="4978698" cy="1477328"/>
          </a:xfrm>
          <a:prstGeom prst="rect">
            <a:avLst/>
          </a:prstGeom>
          <a:noFill/>
        </p:spPr>
        <p:txBody>
          <a:bodyPr wrap="square" rtlCol="0">
            <a:spAutoFit/>
          </a:bodyPr>
          <a:lstStyle/>
          <a:p>
            <a:r>
              <a:rPr lang="en-US" dirty="0" smtClean="0"/>
              <a:t>We use the serial cable to plug into the Link TTL Serial plug</a:t>
            </a:r>
          </a:p>
          <a:p>
            <a:endParaRPr lang="en-US" dirty="0" smtClean="0"/>
          </a:p>
          <a:p>
            <a:r>
              <a:rPr lang="en-US" dirty="0" smtClean="0"/>
              <a:t>NOTICE the red mark on the plug (left side) this corresponds to the red wire in the serial cable</a:t>
            </a:r>
            <a:endParaRPr lang="en-US" dirty="0"/>
          </a:p>
        </p:txBody>
      </p:sp>
      <p:pic>
        <p:nvPicPr>
          <p:cNvPr id="44" name="Picture 4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7" name="Group 16"/>
          <p:cNvGrpSpPr/>
          <p:nvPr/>
        </p:nvGrpSpPr>
        <p:grpSpPr>
          <a:xfrm>
            <a:off x="5892917" y="3527686"/>
            <a:ext cx="3124331" cy="2057473"/>
            <a:chOff x="2787171" y="4731005"/>
            <a:chExt cx="3124331" cy="2057473"/>
          </a:xfrm>
        </p:grpSpPr>
        <p:pic>
          <p:nvPicPr>
            <p:cNvPr id="13" name="Picture 12" descr="IMG_4800.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6200000">
              <a:off x="3358655" y="4235631"/>
              <a:ext cx="1981363" cy="3124331"/>
            </a:xfrm>
            <a:prstGeom prst="rect">
              <a:avLst/>
            </a:prstGeom>
          </p:spPr>
        </p:pic>
        <p:sp>
          <p:nvSpPr>
            <p:cNvPr id="15" name="TextBox 14"/>
            <p:cNvSpPr txBox="1"/>
            <p:nvPr/>
          </p:nvSpPr>
          <p:spPr>
            <a:xfrm>
              <a:off x="3483964" y="4731005"/>
              <a:ext cx="516975" cy="584776"/>
            </a:xfrm>
            <a:prstGeom prst="rect">
              <a:avLst/>
            </a:prstGeom>
            <a:noFill/>
          </p:spPr>
          <p:txBody>
            <a:bodyPr wrap="square" rtlCol="0">
              <a:spAutoFit/>
            </a:bodyPr>
            <a:lstStyle/>
            <a:p>
              <a:r>
                <a:rPr lang="en-US" sz="3200" dirty="0">
                  <a:solidFill>
                    <a:srgbClr val="FF0000"/>
                  </a:solidFill>
                </a:rPr>
                <a:t>3</a:t>
              </a:r>
            </a:p>
          </p:txBody>
        </p:sp>
      </p:grpSp>
      <p:sp>
        <p:nvSpPr>
          <p:cNvPr id="55" name="TextBox 54"/>
          <p:cNvSpPr txBox="1"/>
          <p:nvPr/>
        </p:nvSpPr>
        <p:spPr>
          <a:xfrm>
            <a:off x="1613762" y="160312"/>
            <a:ext cx="516975" cy="584776"/>
          </a:xfrm>
          <a:prstGeom prst="rect">
            <a:avLst/>
          </a:prstGeom>
          <a:noFill/>
        </p:spPr>
        <p:txBody>
          <a:bodyPr wrap="square" rtlCol="0">
            <a:spAutoFit/>
          </a:bodyPr>
          <a:lstStyle/>
          <a:p>
            <a:r>
              <a:rPr lang="en-US" sz="3200" dirty="0" smtClean="0">
                <a:solidFill>
                  <a:srgbClr val="FF0000"/>
                </a:solidFill>
              </a:rPr>
              <a:t>1</a:t>
            </a:r>
            <a:endParaRPr lang="en-US" sz="3200" dirty="0">
              <a:solidFill>
                <a:srgbClr val="FF0000"/>
              </a:solidFill>
            </a:endParaRPr>
          </a:p>
        </p:txBody>
      </p:sp>
      <p:grpSp>
        <p:nvGrpSpPr>
          <p:cNvPr id="16" name="Group 15"/>
          <p:cNvGrpSpPr/>
          <p:nvPr/>
        </p:nvGrpSpPr>
        <p:grpSpPr>
          <a:xfrm>
            <a:off x="6200290" y="420683"/>
            <a:ext cx="2674787" cy="2900273"/>
            <a:chOff x="6181228" y="1465818"/>
            <a:chExt cx="2674787" cy="2900273"/>
          </a:xfrm>
        </p:grpSpPr>
        <p:pic>
          <p:nvPicPr>
            <p:cNvPr id="12" name="Picture 11" descr="IMG_4799.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a:off x="6171094" y="1681169"/>
              <a:ext cx="2695056" cy="2674787"/>
            </a:xfrm>
            <a:prstGeom prst="rect">
              <a:avLst/>
            </a:prstGeom>
          </p:spPr>
        </p:pic>
        <p:sp>
          <p:nvSpPr>
            <p:cNvPr id="56" name="TextBox 55"/>
            <p:cNvSpPr txBox="1"/>
            <p:nvPr/>
          </p:nvSpPr>
          <p:spPr>
            <a:xfrm>
              <a:off x="6665844" y="1465818"/>
              <a:ext cx="516975" cy="584776"/>
            </a:xfrm>
            <a:prstGeom prst="rect">
              <a:avLst/>
            </a:prstGeom>
            <a:noFill/>
          </p:spPr>
          <p:txBody>
            <a:bodyPr wrap="square" rtlCol="0">
              <a:spAutoFit/>
            </a:bodyPr>
            <a:lstStyle/>
            <a:p>
              <a:r>
                <a:rPr lang="en-US" sz="3200" dirty="0">
                  <a:solidFill>
                    <a:srgbClr val="FF0000"/>
                  </a:solidFill>
                </a:rPr>
                <a:t>2</a:t>
              </a:r>
            </a:p>
          </p:txBody>
        </p:sp>
      </p:grpSp>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Link</a:t>
            </a:r>
            <a:endParaRPr lang="en-US" sz="3200" dirty="0"/>
          </a:p>
        </p:txBody>
      </p:sp>
      <p:grpSp>
        <p:nvGrpSpPr>
          <p:cNvPr id="18" name="Group 17"/>
          <p:cNvGrpSpPr/>
          <p:nvPr/>
        </p:nvGrpSpPr>
        <p:grpSpPr>
          <a:xfrm>
            <a:off x="213523" y="4118255"/>
            <a:ext cx="5564015" cy="1967818"/>
            <a:chOff x="213523" y="4118255"/>
            <a:chExt cx="7620447" cy="2337150"/>
          </a:xfrm>
        </p:grpSpPr>
        <p:pic>
          <p:nvPicPr>
            <p:cNvPr id="58" name="Picture 6" descr="create cable2.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2855272" y="4890854"/>
              <a:ext cx="4978698" cy="369332"/>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373886" y="5494441"/>
            <a:ext cx="4978698" cy="369332"/>
          </a:xfrm>
          <a:prstGeom prst="rect">
            <a:avLst/>
          </a:prstGeom>
          <a:noFill/>
        </p:spPr>
        <p:txBody>
          <a:bodyPr wrap="square" rtlCol="0">
            <a:spAutoFit/>
          </a:bodyPr>
          <a:lstStyle/>
          <a:p>
            <a:r>
              <a:rPr lang="en-US" dirty="0" smtClean="0"/>
              <a:t>Power connector</a:t>
            </a:r>
            <a:endParaRPr lang="en-US" dirty="0"/>
          </a:p>
        </p:txBody>
      </p:sp>
      <p:cxnSp>
        <p:nvCxnSpPr>
          <p:cNvPr id="69" name="Straight Arrow Connector 68"/>
          <p:cNvCxnSpPr/>
          <p:nvPr/>
        </p:nvCxnSpPr>
        <p:spPr bwMode="auto">
          <a:xfrm flipV="1">
            <a:off x="4708970" y="1488295"/>
            <a:ext cx="1820652" cy="221397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cxnSp>
        <p:nvCxnSpPr>
          <p:cNvPr id="71" name="Straight Arrow Connector 70"/>
          <p:cNvCxnSpPr/>
          <p:nvPr/>
        </p:nvCxnSpPr>
        <p:spPr bwMode="auto">
          <a:xfrm flipV="1">
            <a:off x="4708970" y="2606875"/>
            <a:ext cx="1899325" cy="109539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72" name="TextBox 71"/>
          <p:cNvSpPr txBox="1"/>
          <p:nvPr/>
        </p:nvSpPr>
        <p:spPr>
          <a:xfrm>
            <a:off x="5859201" y="5542159"/>
            <a:ext cx="4978698" cy="369332"/>
          </a:xfrm>
          <a:prstGeom prst="rect">
            <a:avLst/>
          </a:prstGeom>
          <a:noFill/>
        </p:spPr>
        <p:txBody>
          <a:bodyPr wrap="square" rtlCol="0">
            <a:spAutoFit/>
          </a:bodyPr>
          <a:lstStyle/>
          <a:p>
            <a:r>
              <a:rPr lang="en-US" dirty="0" smtClean="0"/>
              <a:t>Correctly plugged in</a:t>
            </a:r>
            <a:endParaRPr lang="en-US" dirty="0"/>
          </a:p>
        </p:txBody>
      </p:sp>
    </p:spTree>
    <p:extLst>
      <p:ext uri="{BB962C8B-B14F-4D97-AF65-F5344CB8AC3E}">
        <p14:creationId xmlns:p14="http://schemas.microsoft.com/office/powerpoint/2010/main" val="668128166"/>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7930" y="988945"/>
            <a:ext cx="4978698" cy="369332"/>
          </a:xfrm>
          <a:prstGeom prst="rect">
            <a:avLst/>
          </a:prstGeom>
          <a:noFill/>
        </p:spPr>
        <p:txBody>
          <a:bodyPr wrap="square" rtlCol="0">
            <a:spAutoFit/>
          </a:bodyPr>
          <a:lstStyle/>
          <a:p>
            <a:r>
              <a:rPr lang="en-US" dirty="0" smtClean="0"/>
              <a:t>We use the Create connector (round) end</a:t>
            </a:r>
          </a:p>
        </p:txBody>
      </p:sp>
      <p:pic>
        <p:nvPicPr>
          <p:cNvPr id="44" name="Picture 43"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658717" cy="1671034"/>
          </a:xfrm>
          <a:prstGeom prst="rect">
            <a:avLst/>
          </a:prstGeom>
        </p:spPr>
      </p:pic>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a:t>
            </a:r>
            <a:r>
              <a:rPr lang="en-US" sz="3200" i="1" dirty="0" smtClean="0"/>
              <a:t>Create</a:t>
            </a:r>
            <a:endParaRPr lang="en-US" sz="3200" i="1" dirty="0"/>
          </a:p>
        </p:txBody>
      </p:sp>
      <p:grpSp>
        <p:nvGrpSpPr>
          <p:cNvPr id="2" name="Group 1"/>
          <p:cNvGrpSpPr/>
          <p:nvPr/>
        </p:nvGrpSpPr>
        <p:grpSpPr>
          <a:xfrm>
            <a:off x="483795" y="1488295"/>
            <a:ext cx="5023116" cy="1928062"/>
            <a:chOff x="483794" y="1488295"/>
            <a:chExt cx="7136643" cy="2337150"/>
          </a:xfrm>
        </p:grpSpPr>
        <p:grpSp>
          <p:nvGrpSpPr>
            <p:cNvPr id="18" name="Group 17"/>
            <p:cNvGrpSpPr/>
            <p:nvPr/>
          </p:nvGrpSpPr>
          <p:grpSpPr>
            <a:xfrm>
              <a:off x="483794" y="1488295"/>
              <a:ext cx="6911683" cy="2337150"/>
              <a:chOff x="213523" y="4118255"/>
              <a:chExt cx="7970293" cy="2337150"/>
            </a:xfrm>
          </p:grpSpPr>
          <p:pic>
            <p:nvPicPr>
              <p:cNvPr id="58" name="Picture 6" descr="create cable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3205118" y="4706187"/>
                <a:ext cx="4978698" cy="447695"/>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641739" y="3094030"/>
              <a:ext cx="4978698" cy="369332"/>
            </a:xfrm>
            <a:prstGeom prst="rect">
              <a:avLst/>
            </a:prstGeom>
            <a:noFill/>
          </p:spPr>
          <p:txBody>
            <a:bodyPr wrap="square" rtlCol="0">
              <a:spAutoFit/>
            </a:bodyPr>
            <a:lstStyle/>
            <a:p>
              <a:r>
                <a:rPr lang="en-US" dirty="0" smtClean="0"/>
                <a:t>Power connector</a:t>
              </a:r>
              <a:endParaRPr lang="en-US" dirty="0"/>
            </a:p>
          </p:txBody>
        </p:sp>
      </p:grpSp>
      <p:sp>
        <p:nvSpPr>
          <p:cNvPr id="72" name="TextBox 71"/>
          <p:cNvSpPr txBox="1"/>
          <p:nvPr/>
        </p:nvSpPr>
        <p:spPr>
          <a:xfrm>
            <a:off x="5348573" y="3125480"/>
            <a:ext cx="4978698" cy="646331"/>
          </a:xfrm>
          <a:prstGeom prst="rect">
            <a:avLst/>
          </a:prstGeom>
          <a:noFill/>
        </p:spPr>
        <p:txBody>
          <a:bodyPr wrap="square" rtlCol="0">
            <a:spAutoFit/>
          </a:bodyPr>
          <a:lstStyle/>
          <a:p>
            <a:r>
              <a:rPr lang="en-US" dirty="0" smtClean="0"/>
              <a:t>Receptacle may have a cover that </a:t>
            </a:r>
          </a:p>
          <a:p>
            <a:r>
              <a:rPr lang="en-US" dirty="0"/>
              <a:t>y</a:t>
            </a:r>
            <a:r>
              <a:rPr lang="en-US" dirty="0" smtClean="0"/>
              <a:t>ou can pop off to access</a:t>
            </a:r>
            <a:endParaRPr lang="en-US" dirty="0"/>
          </a:p>
        </p:txBody>
      </p:sp>
      <p:sp>
        <p:nvSpPr>
          <p:cNvPr id="3" name="Oval 2"/>
          <p:cNvSpPr/>
          <p:nvPr/>
        </p:nvSpPr>
        <p:spPr>
          <a:xfrm>
            <a:off x="506262" y="2393142"/>
            <a:ext cx="943506" cy="83965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IMG_4798.JPG"/>
          <p:cNvPicPr>
            <a:picLocks noChangeAspect="1"/>
          </p:cNvPicPr>
          <p:nvPr/>
        </p:nvPicPr>
        <p:blipFill rotWithShape="1">
          <a:blip r:embed="rId5" cstate="print">
            <a:extLst>
              <a:ext uri="{28A0092B-C50C-407E-A947-70E740481C1C}">
                <a14:useLocalDpi xmlns:a14="http://schemas.microsoft.com/office/drawing/2010/main"/>
              </a:ext>
            </a:extLst>
          </a:blip>
          <a:srcRect b="-941"/>
          <a:stretch/>
        </p:blipFill>
        <p:spPr>
          <a:xfrm>
            <a:off x="6048434" y="3996324"/>
            <a:ext cx="1201386" cy="2193591"/>
          </a:xfrm>
          <a:prstGeom prst="rect">
            <a:avLst/>
          </a:prstGeom>
        </p:spPr>
      </p:pic>
      <p:pic>
        <p:nvPicPr>
          <p:cNvPr id="9" name="Picture 8" descr="IMG_480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48573" y="841593"/>
            <a:ext cx="2562399" cy="2270079"/>
          </a:xfrm>
          <a:prstGeom prst="rect">
            <a:avLst/>
          </a:prstGeom>
        </p:spPr>
      </p:pic>
      <p:sp>
        <p:nvSpPr>
          <p:cNvPr id="29" name="Oval 28"/>
          <p:cNvSpPr/>
          <p:nvPr/>
        </p:nvSpPr>
        <p:spPr>
          <a:xfrm>
            <a:off x="7305067" y="2278002"/>
            <a:ext cx="605905" cy="560169"/>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649372" y="3827003"/>
            <a:ext cx="4911556" cy="2326270"/>
            <a:chOff x="674025" y="4012490"/>
            <a:chExt cx="4911556" cy="2326270"/>
          </a:xfrm>
        </p:grpSpPr>
        <p:pic>
          <p:nvPicPr>
            <p:cNvPr id="5" name="Picture 4" descr="IMG_4797.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74025" y="4012490"/>
              <a:ext cx="1977992" cy="2326270"/>
            </a:xfrm>
            <a:prstGeom prst="rect">
              <a:avLst/>
            </a:prstGeom>
          </p:spPr>
        </p:pic>
        <p:grpSp>
          <p:nvGrpSpPr>
            <p:cNvPr id="21" name="Group 20"/>
            <p:cNvGrpSpPr/>
            <p:nvPr/>
          </p:nvGrpSpPr>
          <p:grpSpPr>
            <a:xfrm>
              <a:off x="2734179" y="4703776"/>
              <a:ext cx="1439228" cy="1136210"/>
              <a:chOff x="2932585" y="4314228"/>
              <a:chExt cx="1877533" cy="1608207"/>
            </a:xfrm>
          </p:grpSpPr>
          <p:grpSp>
            <p:nvGrpSpPr>
              <p:cNvPr id="14" name="Group 13"/>
              <p:cNvGrpSpPr/>
              <p:nvPr/>
            </p:nvGrpSpPr>
            <p:grpSpPr>
              <a:xfrm>
                <a:off x="3404607" y="4764919"/>
                <a:ext cx="866059" cy="685519"/>
                <a:chOff x="3404607" y="4764919"/>
                <a:chExt cx="866059" cy="685519"/>
              </a:xfrm>
            </p:grpSpPr>
            <p:sp>
              <p:nvSpPr>
                <p:cNvPr id="10" name="Oval 9"/>
                <p:cNvSpPr/>
                <p:nvPr/>
              </p:nvSpPr>
              <p:spPr>
                <a:xfrm>
                  <a:off x="3416532" y="4764919"/>
                  <a:ext cx="696793" cy="685519"/>
                </a:xfrm>
                <a:prstGeom prst="ellipse">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34656" y="501605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404607" y="526466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404607" y="4798633"/>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5400000">
                  <a:off x="3649304" y="5023547"/>
                  <a:ext cx="228355"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val 18"/>
              <p:cNvSpPr/>
              <p:nvPr/>
            </p:nvSpPr>
            <p:spPr>
              <a:xfrm>
                <a:off x="3522612" y="5008255"/>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522612" y="512785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17929" y="483762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739050" y="527590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5155" y="504138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85155" y="4865598"/>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85155" y="5221432"/>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113325" y="4737494"/>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2932585" y="4314228"/>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2971926" y="5236916"/>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TextBox 48"/>
            <p:cNvSpPr txBox="1"/>
            <p:nvPr/>
          </p:nvSpPr>
          <p:spPr>
            <a:xfrm>
              <a:off x="2652017" y="4012490"/>
              <a:ext cx="2933564" cy="923330"/>
            </a:xfrm>
            <a:prstGeom prst="rect">
              <a:avLst/>
            </a:prstGeom>
            <a:noFill/>
          </p:spPr>
          <p:txBody>
            <a:bodyPr wrap="square" rtlCol="0">
              <a:spAutoFit/>
            </a:bodyPr>
            <a:lstStyle/>
            <a:p>
              <a:r>
                <a:rPr lang="en-US" dirty="0" smtClean="0"/>
                <a:t>The plug is keyed, make sure you line it up correctly before plugging it  in</a:t>
              </a:r>
              <a:endParaRPr lang="en-US" dirty="0"/>
            </a:p>
          </p:txBody>
        </p:sp>
      </p:grpSp>
      <p:cxnSp>
        <p:nvCxnSpPr>
          <p:cNvPr id="51" name="Straight Arrow Connector 50"/>
          <p:cNvCxnSpPr>
            <a:stCxn id="45" idx="5"/>
          </p:cNvCxnSpPr>
          <p:nvPr/>
        </p:nvCxnSpPr>
        <p:spPr bwMode="auto">
          <a:xfrm>
            <a:off x="4070533" y="5230726"/>
            <a:ext cx="2254619" cy="7092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18146454"/>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 to get distance traveled</a:t>
            </a:r>
            <a:endParaRPr lang="en-US" dirty="0"/>
          </a:p>
        </p:txBody>
      </p:sp>
      <p:sp>
        <p:nvSpPr>
          <p:cNvPr id="3" name="Content Placeholder 2"/>
          <p:cNvSpPr>
            <a:spLocks noGrp="1"/>
          </p:cNvSpPr>
          <p:nvPr>
            <p:ph idx="1"/>
          </p:nvPr>
        </p:nvSpPr>
        <p:spPr>
          <a:xfrm>
            <a:off x="457200" y="1143000"/>
            <a:ext cx="8512175" cy="2169160"/>
          </a:xfrm>
        </p:spPr>
        <p:txBody>
          <a:bodyPr>
            <a:normAutofit fontScale="92500" lnSpcReduction="10000"/>
          </a:bodyPr>
          <a:lstStyle/>
          <a:p>
            <a:pPr marL="0" indent="0">
              <a:buNone/>
            </a:pPr>
            <a:r>
              <a:rPr lang="en-US" sz="2400" dirty="0" smtClean="0">
                <a:latin typeface="+mj-lt"/>
                <a:cs typeface="Courier"/>
              </a:rPr>
              <a:t>The Create has a built-in sensor that measures distance traveled in mm</a:t>
            </a:r>
          </a:p>
          <a:p>
            <a:pPr lvl="1"/>
            <a:r>
              <a:rPr lang="en-US" sz="2000" dirty="0" smtClean="0">
                <a:latin typeface="+mj-lt"/>
                <a:cs typeface="Courier"/>
              </a:rPr>
              <a:t>The </a:t>
            </a:r>
            <a:r>
              <a:rPr lang="en-US" sz="2000" dirty="0" smtClean="0">
                <a:latin typeface="Courier"/>
                <a:cs typeface="Courier"/>
              </a:rPr>
              <a:t>set_create_distance ();</a:t>
            </a:r>
            <a:r>
              <a:rPr lang="en-US" sz="2000" dirty="0" smtClean="0">
                <a:latin typeface="+mj-lt"/>
                <a:cs typeface="Courier"/>
              </a:rPr>
              <a:t> function allows you to reset the counter</a:t>
            </a:r>
          </a:p>
          <a:p>
            <a:pPr marL="0" indent="0">
              <a:buNone/>
            </a:pPr>
            <a:r>
              <a:rPr lang="en-US" sz="2400" dirty="0" smtClean="0">
                <a:latin typeface="+mj-lt"/>
                <a:cs typeface="Courier"/>
              </a:rPr>
              <a:t>The function </a:t>
            </a:r>
            <a:r>
              <a:rPr lang="en-US" sz="2400" dirty="0" smtClean="0">
                <a:latin typeface="Courier"/>
                <a:cs typeface="Courier"/>
              </a:rPr>
              <a:t>get_create_distance </a:t>
            </a:r>
            <a:r>
              <a:rPr lang="en-US" sz="2400" dirty="0">
                <a:latin typeface="Courier"/>
                <a:cs typeface="Courier"/>
              </a:rPr>
              <a:t>();</a:t>
            </a:r>
            <a:r>
              <a:rPr lang="en-US" sz="2400" dirty="0">
                <a:cs typeface="Courier"/>
              </a:rPr>
              <a:t> </a:t>
            </a:r>
            <a:r>
              <a:rPr lang="en-US" sz="2400" dirty="0" smtClean="0">
                <a:cs typeface="Courier"/>
              </a:rPr>
              <a:t>returns the </a:t>
            </a:r>
            <a:r>
              <a:rPr lang="en-US" sz="2400" dirty="0" smtClean="0">
                <a:latin typeface="+mj-lt"/>
                <a:cs typeface="Courier"/>
              </a:rPr>
              <a:t>recorded value (distance traveled in mm)</a:t>
            </a:r>
          </a:p>
          <a:p>
            <a:pPr marL="0" indent="0">
              <a:buNone/>
            </a:pPr>
            <a:r>
              <a:rPr lang="en-US" sz="2400" dirty="0">
                <a:latin typeface="+mj-lt"/>
                <a:cs typeface="Courier"/>
              </a:rPr>
              <a:t>	</a:t>
            </a:r>
          </a:p>
        </p:txBody>
      </p:sp>
      <p:sp>
        <p:nvSpPr>
          <p:cNvPr id="5" name="Rectangle 4"/>
          <p:cNvSpPr/>
          <p:nvPr/>
        </p:nvSpPr>
        <p:spPr>
          <a:xfrm>
            <a:off x="457200" y="3312160"/>
            <a:ext cx="8845551" cy="4647426"/>
          </a:xfrm>
          <a:prstGeom prst="rect">
            <a:avLst/>
          </a:prstGeom>
        </p:spPr>
        <p:txBody>
          <a:bodyPr wrap="square">
            <a:spAutoFit/>
          </a:bodyPr>
          <a:lstStyle/>
          <a:p>
            <a:pPr marL="457200" indent="-514350"/>
            <a:r>
              <a:rPr lang="en-US" sz="2400" b="1" dirty="0" smtClean="0">
                <a:latin typeface="Courier New" pitchFamily="49" charset="0"/>
                <a:cs typeface="Courier New" pitchFamily="49" charset="0"/>
              </a:rPr>
              <a:t>set_create_distance(</a:t>
            </a:r>
            <a:r>
              <a:rPr lang="en-US" sz="2400" b="1" dirty="0" smtClean="0">
                <a:solidFill>
                  <a:srgbClr val="31859C"/>
                </a:solidFill>
                <a:latin typeface="Courier New" pitchFamily="49" charset="0"/>
                <a:cs typeface="Courier New" pitchFamily="49" charset="0"/>
              </a:rPr>
              <a:t>0</a:t>
            </a:r>
            <a:r>
              <a:rPr lang="en-US" sz="2400" b="1" dirty="0" smtClean="0">
                <a:latin typeface="Courier New" pitchFamily="49" charset="0"/>
                <a:cs typeface="Courier New" pitchFamily="49" charset="0"/>
              </a:rPr>
              <a:t>);</a:t>
            </a:r>
            <a:r>
              <a:rPr lang="en-US" sz="1600" b="1" dirty="0" smtClean="0">
                <a:solidFill>
                  <a:srgbClr val="008000"/>
                </a:solidFill>
                <a:cs typeface="Courier New" pitchFamily="49" charset="0"/>
              </a:rPr>
              <a:t>//tells the Link to reset the distance to 0</a:t>
            </a:r>
          </a:p>
          <a:p>
            <a:pPr marL="457200" indent="-514350"/>
            <a:endParaRPr lang="en-US" sz="1600" b="1" dirty="0">
              <a:solidFill>
                <a:srgbClr val="008000"/>
              </a:solidFill>
              <a:cs typeface="Courier New" pitchFamily="49" charset="0"/>
            </a:endParaRPr>
          </a:p>
          <a:p>
            <a:pPr marL="457200" indent="-514350"/>
            <a:endParaRPr lang="en-US" sz="1600" b="1" dirty="0" smtClean="0">
              <a:solidFill>
                <a:srgbClr val="008000"/>
              </a:solidFill>
              <a:cs typeface="Courier New" pitchFamily="49" charset="0"/>
            </a:endParaRPr>
          </a:p>
          <a:p>
            <a:pPr marL="457200" indent="-514350"/>
            <a:r>
              <a:rPr lang="en-US" sz="2400" b="1" dirty="0" smtClean="0">
                <a:latin typeface="Courier New" pitchFamily="49" charset="0"/>
                <a:cs typeface="Courier New" pitchFamily="49" charset="0"/>
              </a:rPr>
              <a:t>get_create_distance()</a:t>
            </a:r>
            <a:r>
              <a:rPr lang="en-US" sz="2400" b="1" dirty="0">
                <a:latin typeface="Courier New" pitchFamily="49" charset="0"/>
                <a:cs typeface="Courier New" pitchFamily="49" charset="0"/>
              </a:rPr>
              <a:t>;</a:t>
            </a:r>
            <a:r>
              <a:rPr lang="en-US" sz="1600" b="1" dirty="0" smtClean="0">
                <a:solidFill>
                  <a:srgbClr val="008000"/>
                </a:solidFill>
                <a:cs typeface="Courier New" pitchFamily="49" charset="0"/>
              </a:rPr>
              <a:t>// gets the distance traveled in mm</a:t>
            </a:r>
          </a:p>
          <a:p>
            <a:pPr marL="457200" indent="-514350"/>
            <a:r>
              <a:rPr lang="en-US" sz="1600" b="1" dirty="0">
                <a:solidFill>
                  <a:srgbClr val="008000"/>
                </a:solidFill>
                <a:cs typeface="Courier New" pitchFamily="49" charset="0"/>
              </a:rPr>
              <a:t> </a:t>
            </a:r>
            <a:r>
              <a:rPr lang="en-US" sz="1600" b="1" dirty="0" smtClean="0">
                <a:solidFill>
                  <a:srgbClr val="008000"/>
                </a:solidFill>
                <a:cs typeface="Courier New" pitchFamily="49" charset="0"/>
              </a:rPr>
              <a:t>                                                                                </a:t>
            </a:r>
            <a:endParaRPr lang="en-US" b="1" dirty="0">
              <a:solidFill>
                <a:srgbClr val="008000"/>
              </a:solidFill>
              <a:cs typeface="Courier New" pitchFamily="49" charset="0"/>
            </a:endParaRPr>
          </a:p>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3779994105"/>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579"/>
            <a:ext cx="8229600" cy="1143000"/>
          </a:xfrm>
        </p:spPr>
        <p:txBody>
          <a:bodyPr>
            <a:normAutofit fontScale="90000"/>
          </a:bodyPr>
          <a:lstStyle/>
          <a:p>
            <a:r>
              <a:rPr lang="en-US" dirty="0" smtClean="0"/>
              <a:t>How accurate is the get_create_distance (); ?</a:t>
            </a:r>
            <a:endParaRPr lang="en-US" dirty="0"/>
          </a:p>
        </p:txBody>
      </p:sp>
      <p:sp>
        <p:nvSpPr>
          <p:cNvPr id="3" name="Content Placeholder 2"/>
          <p:cNvSpPr>
            <a:spLocks noGrp="1"/>
          </p:cNvSpPr>
          <p:nvPr>
            <p:ph idx="1"/>
          </p:nvPr>
        </p:nvSpPr>
        <p:spPr>
          <a:xfrm>
            <a:off x="457200" y="1368251"/>
            <a:ext cx="8371840" cy="4749302"/>
          </a:xfrm>
        </p:spPr>
        <p:txBody>
          <a:bodyPr>
            <a:normAutofit fontScale="92500" lnSpcReduction="10000"/>
          </a:bodyPr>
          <a:lstStyle/>
          <a:p>
            <a:pPr marL="0" indent="0">
              <a:buNone/>
            </a:pPr>
            <a:r>
              <a:rPr lang="en-US" sz="2600" dirty="0" smtClean="0">
                <a:cs typeface="Times New Roman" charset="0"/>
              </a:rPr>
              <a:t>Write a program for your robot to move forward for 1m = 100cm = 1000 mm</a:t>
            </a:r>
          </a:p>
          <a:p>
            <a:pPr marL="0" indent="0">
              <a:buNone/>
            </a:pP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connect to create</a:t>
            </a:r>
          </a:p>
          <a:p>
            <a:pPr marL="0" indent="0">
              <a:buNone/>
            </a:pPr>
            <a:r>
              <a:rPr lang="en-US" sz="2600" dirty="0">
                <a:solidFill>
                  <a:srgbClr val="008000"/>
                </a:solidFill>
                <a:latin typeface="Courier"/>
                <a:cs typeface="Courier"/>
              </a:rPr>
              <a:t>// 2. </a:t>
            </a:r>
            <a:r>
              <a:rPr lang="en-US" sz="2600" dirty="0" smtClean="0">
                <a:solidFill>
                  <a:srgbClr val="008000"/>
                </a:solidFill>
                <a:latin typeface="Courier"/>
                <a:cs typeface="Courier"/>
              </a:rPr>
              <a:t>Reset create distance traveled to 0</a:t>
            </a:r>
          </a:p>
          <a:p>
            <a:pPr marL="0" indent="0">
              <a:buNone/>
            </a:pPr>
            <a:r>
              <a:rPr lang="en-US" sz="2600" dirty="0" smtClean="0">
                <a:solidFill>
                  <a:srgbClr val="008000"/>
                </a:solidFill>
                <a:latin typeface="Courier"/>
                <a:cs typeface="Courier"/>
              </a:rPr>
              <a:t>// 3. Drive forward @ 500mm/second</a:t>
            </a:r>
          </a:p>
          <a:p>
            <a:pPr marL="0" indent="0">
              <a:buNone/>
            </a:pPr>
            <a:r>
              <a:rPr lang="en-US" sz="2600" dirty="0" smtClean="0">
                <a:solidFill>
                  <a:srgbClr val="008000"/>
                </a:solidFill>
                <a:latin typeface="Courier"/>
                <a:cs typeface="Courier"/>
              </a:rPr>
              <a:t>// 4. Pause program for 2 seconds to give 		   the robot time to move 1000mm</a:t>
            </a:r>
          </a:p>
          <a:p>
            <a:pPr marL="0" indent="0">
              <a:buNone/>
            </a:pPr>
            <a:r>
              <a:rPr lang="en-US" sz="2600" dirty="0" smtClean="0">
                <a:solidFill>
                  <a:srgbClr val="008000"/>
                </a:solidFill>
                <a:latin typeface="Courier"/>
                <a:cs typeface="Courier"/>
              </a:rPr>
              <a:t>// 5. stop the motors/create</a:t>
            </a:r>
          </a:p>
          <a:p>
            <a:pPr marL="0" indent="0">
              <a:buNone/>
            </a:pPr>
            <a:r>
              <a:rPr lang="en-US" sz="2600" dirty="0">
                <a:solidFill>
                  <a:srgbClr val="008000"/>
                </a:solidFill>
                <a:latin typeface="Courier"/>
                <a:cs typeface="Courier"/>
              </a:rPr>
              <a:t>// </a:t>
            </a:r>
            <a:r>
              <a:rPr lang="en-US" sz="2600" dirty="0" smtClean="0">
                <a:solidFill>
                  <a:srgbClr val="008000"/>
                </a:solidFill>
                <a:latin typeface="Courier"/>
                <a:cs typeface="Courier"/>
              </a:rPr>
              <a:t>6. print get_create_distance (); to 		   		 screen</a:t>
            </a:r>
          </a:p>
          <a:p>
            <a:pPr marL="0" indent="0">
              <a:buNone/>
            </a:pPr>
            <a:r>
              <a:rPr lang="en-US" sz="2600" dirty="0" smtClean="0">
                <a:solidFill>
                  <a:srgbClr val="008000"/>
                </a:solidFill>
                <a:latin typeface="Courier"/>
                <a:cs typeface="Courier"/>
              </a:rPr>
              <a:t>// 7. disconnect from create</a:t>
            </a:r>
            <a:endParaRPr lang="en-US" sz="2600" dirty="0"/>
          </a:p>
        </p:txBody>
      </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364556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2208" y="4610251"/>
            <a:ext cx="8831163" cy="1065161"/>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chemeClr val="tx1"/>
                </a:solidFill>
              </a:rPr>
              <a:t>Attach the motor bracket to the chassis using the short bolts and lock washer nuts. Tighten with the wrench and screwdriver.</a:t>
            </a:r>
            <a:endParaRPr lang="en-US" sz="2400" dirty="0">
              <a:solidFill>
                <a:schemeClr val="tx1"/>
              </a:solidFill>
            </a:endParaRPr>
          </a:p>
        </p:txBody>
      </p:sp>
      <p:pic>
        <p:nvPicPr>
          <p:cNvPr id="5" name="Picture 4" descr="2012 Demobot-0427.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48400" y="609600"/>
            <a:ext cx="2877127" cy="3390901"/>
          </a:xfrm>
          <a:prstGeom prst="rect">
            <a:avLst/>
          </a:prstGeom>
        </p:spPr>
      </p:pic>
      <p:pic>
        <p:nvPicPr>
          <p:cNvPr id="4" name="Picture 3" descr="2013 Demobot-0558.bmp"/>
          <p:cNvPicPr>
            <a:picLocks noChangeAspect="1"/>
          </p:cNvPicPr>
          <p:nvPr/>
        </p:nvPicPr>
        <p:blipFill rotWithShape="1">
          <a:blip r:embed="rId3" cstate="print">
            <a:extLst>
              <a:ext uri="{28A0092B-C50C-407E-A947-70E740481C1C}">
                <a14:useLocalDpi xmlns:a14="http://schemas.microsoft.com/office/drawing/2010/main"/>
              </a:ext>
            </a:extLst>
          </a:blip>
          <a:srcRect b="-4102"/>
          <a:stretch/>
        </p:blipFill>
        <p:spPr>
          <a:xfrm>
            <a:off x="26195" y="457200"/>
            <a:ext cx="5766375" cy="4092173"/>
          </a:xfrm>
          <a:prstGeom prst="rect">
            <a:avLst/>
          </a:prstGeom>
        </p:spPr>
      </p:pic>
      <p:sp>
        <p:nvSpPr>
          <p:cNvPr id="10" name="Right Arrow 9"/>
          <p:cNvSpPr/>
          <p:nvPr/>
        </p:nvSpPr>
        <p:spPr>
          <a:xfrm rot="5778138" flipV="1">
            <a:off x="3689173" y="2592611"/>
            <a:ext cx="1373987" cy="156792"/>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5636415" flipV="1">
            <a:off x="3838424" y="2419509"/>
            <a:ext cx="1358437" cy="16816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5879259" flipV="1">
            <a:off x="4111461" y="2432159"/>
            <a:ext cx="1366145" cy="128338"/>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914413"/>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a:bodyPr>
          <a:lstStyle/>
          <a:p>
            <a:r>
              <a:rPr lang="en-US" dirty="0" smtClean="0"/>
              <a:t>Activity  Solution</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3" name="Picture 2" descr="Screen Shot 2013-10-11 at 1.57.17 PM.png"/>
          <p:cNvPicPr>
            <a:picLocks noChangeAspect="1"/>
          </p:cNvPicPr>
          <p:nvPr/>
        </p:nvPicPr>
        <p:blipFill rotWithShape="1">
          <a:blip r:embed="rId3" cstate="print">
            <a:extLst>
              <a:ext uri="{28A0092B-C50C-407E-A947-70E740481C1C}">
                <a14:useLocalDpi xmlns:a14="http://schemas.microsoft.com/office/drawing/2010/main"/>
              </a:ext>
            </a:extLst>
          </a:blip>
          <a:srcRect l="524" t="2617" b="1513"/>
          <a:stretch/>
        </p:blipFill>
        <p:spPr>
          <a:xfrm>
            <a:off x="457201" y="947651"/>
            <a:ext cx="7159410" cy="5261956"/>
          </a:xfrm>
          <a:prstGeom prst="rect">
            <a:avLst/>
          </a:prstGeom>
        </p:spPr>
      </p:pic>
    </p:spTree>
    <p:extLst>
      <p:ext uri="{BB962C8B-B14F-4D97-AF65-F5344CB8AC3E}">
        <p14:creationId xmlns:p14="http://schemas.microsoft.com/office/powerpoint/2010/main" val="3216800544"/>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2" y="0"/>
            <a:ext cx="8229600" cy="1143000"/>
          </a:xfrm>
        </p:spPr>
        <p:txBody>
          <a:bodyPr>
            <a:normAutofit fontScale="90000"/>
          </a:bodyPr>
          <a:lstStyle/>
          <a:p>
            <a:r>
              <a:rPr lang="en-US" dirty="0" smtClean="0"/>
              <a:t>Checking the distance traveled value returned with an actual measurement</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
        <p:nvSpPr>
          <p:cNvPr id="5" name="Content Placeholder 2"/>
          <p:cNvSpPr>
            <a:spLocks noGrp="1"/>
          </p:cNvSpPr>
          <p:nvPr>
            <p:ph idx="1"/>
          </p:nvPr>
        </p:nvSpPr>
        <p:spPr>
          <a:xfrm>
            <a:off x="67355" y="1356728"/>
            <a:ext cx="8512175" cy="2169160"/>
          </a:xfrm>
        </p:spPr>
        <p:txBody>
          <a:bodyPr>
            <a:normAutofit fontScale="25000" lnSpcReduction="20000"/>
          </a:bodyPr>
          <a:lstStyle/>
          <a:p>
            <a:pPr marL="0" indent="0">
              <a:buNone/>
            </a:pPr>
            <a:r>
              <a:rPr lang="en-US" sz="8000" dirty="0" smtClean="0">
                <a:latin typeface="+mj-lt"/>
                <a:cs typeface="Courier"/>
              </a:rPr>
              <a:t>If you place the Create at a starting line and run the program in a perfect world it should go 1000mm or 1 m, BUT this isn’t a perfect world</a:t>
            </a:r>
          </a:p>
          <a:p>
            <a:pPr marL="0" indent="0">
              <a:buNone/>
            </a:pPr>
            <a:endParaRPr lang="en-US" sz="6200" dirty="0">
              <a:latin typeface="+mj-lt"/>
              <a:cs typeface="Courier"/>
            </a:endParaRPr>
          </a:p>
          <a:p>
            <a:pPr marL="0" indent="0">
              <a:buNone/>
            </a:pPr>
            <a:r>
              <a:rPr lang="en-US" sz="6200" dirty="0" smtClean="0">
                <a:latin typeface="+mj-lt"/>
                <a:cs typeface="Courier"/>
              </a:rPr>
              <a:t>In reality it will go something less (friction, motors are different </a:t>
            </a:r>
            <a:r>
              <a:rPr lang="en-US" sz="6200" dirty="0" err="1" smtClean="0">
                <a:latin typeface="+mj-lt"/>
                <a:cs typeface="Courier"/>
              </a:rPr>
              <a:t>etc</a:t>
            </a:r>
            <a:r>
              <a:rPr lang="en-US" sz="6200" dirty="0" smtClean="0">
                <a:latin typeface="+mj-lt"/>
                <a:cs typeface="Courier"/>
              </a:rPr>
              <a:t>)</a:t>
            </a:r>
          </a:p>
          <a:p>
            <a:pPr marL="0" indent="0">
              <a:buNone/>
            </a:pPr>
            <a:endParaRPr lang="en-US" sz="6200" dirty="0" smtClean="0">
              <a:latin typeface="+mj-lt"/>
              <a:cs typeface="Courier"/>
            </a:endParaRPr>
          </a:p>
          <a:p>
            <a:r>
              <a:rPr lang="en-US" sz="6200" dirty="0" smtClean="0">
                <a:latin typeface="+mj-lt"/>
                <a:cs typeface="Courier"/>
              </a:rPr>
              <a:t>In the previous example our Create printed out it had gone 848mm</a:t>
            </a:r>
          </a:p>
          <a:p>
            <a:r>
              <a:rPr lang="en-US" sz="6200" dirty="0" smtClean="0">
                <a:latin typeface="+mj-lt"/>
                <a:cs typeface="Courier"/>
              </a:rPr>
              <a:t>The actual physical measurement with a meter stick was 870 mm</a:t>
            </a:r>
          </a:p>
          <a:p>
            <a:pPr marL="0" indent="0">
              <a:buNone/>
            </a:pPr>
            <a:endParaRPr lang="en-US" sz="6200" dirty="0" smtClean="0">
              <a:latin typeface="+mj-lt"/>
              <a:cs typeface="Courier"/>
            </a:endParaRPr>
          </a:p>
          <a:p>
            <a:pPr marL="0" indent="0">
              <a:buNone/>
            </a:pPr>
            <a:r>
              <a:rPr lang="en-US" sz="6200" dirty="0">
                <a:latin typeface="+mj-lt"/>
                <a:cs typeface="Courier"/>
              </a:rPr>
              <a:t> </a:t>
            </a:r>
            <a:r>
              <a:rPr lang="en-US" sz="6200" dirty="0" smtClean="0">
                <a:latin typeface="+mj-lt"/>
                <a:cs typeface="Courier"/>
              </a:rPr>
              <a:t>Both were ~ 140mm less than the predicted 1000mm, but you can figure out the differences and account for this when programming the robot (a data table with conversions would be helpful)</a:t>
            </a:r>
          </a:p>
          <a:p>
            <a:pPr marL="0" indent="0">
              <a:buNone/>
            </a:pPr>
            <a:endParaRPr lang="en-US" sz="2400" dirty="0" smtClean="0">
              <a:latin typeface="+mj-lt"/>
              <a:cs typeface="Courier"/>
            </a:endParaRPr>
          </a:p>
          <a:p>
            <a:pPr marL="0" indent="0">
              <a:buNone/>
            </a:pPr>
            <a:endParaRPr lang="en-US" sz="2400" dirty="0" smtClean="0">
              <a:latin typeface="+mj-lt"/>
              <a:cs typeface="Courier"/>
            </a:endParaRPr>
          </a:p>
          <a:p>
            <a:pPr marL="0" indent="0">
              <a:buNone/>
            </a:pPr>
            <a:r>
              <a:rPr lang="en-US" sz="2400" dirty="0">
                <a:latin typeface="+mj-lt"/>
                <a:cs typeface="Courier"/>
              </a:rPr>
              <a:t>	</a:t>
            </a:r>
          </a:p>
        </p:txBody>
      </p:sp>
      <p:grpSp>
        <p:nvGrpSpPr>
          <p:cNvPr id="26" name="Group 25"/>
          <p:cNvGrpSpPr/>
          <p:nvPr/>
        </p:nvGrpSpPr>
        <p:grpSpPr>
          <a:xfrm>
            <a:off x="148635" y="3881488"/>
            <a:ext cx="3073990" cy="2315213"/>
            <a:chOff x="148635" y="3881488"/>
            <a:chExt cx="3073990" cy="2315213"/>
          </a:xfrm>
        </p:grpSpPr>
        <p:grpSp>
          <p:nvGrpSpPr>
            <p:cNvPr id="7" name="Group 6"/>
            <p:cNvGrpSpPr/>
            <p:nvPr/>
          </p:nvGrpSpPr>
          <p:grpSpPr>
            <a:xfrm>
              <a:off x="174625" y="3881488"/>
              <a:ext cx="3048000" cy="2315213"/>
              <a:chOff x="2349500" y="1577338"/>
              <a:chExt cx="3048000" cy="2315213"/>
            </a:xfrm>
          </p:grpSpPr>
          <p:sp>
            <p:nvSpPr>
              <p:cNvPr id="10" name="Rectangle 9"/>
              <p:cNvSpPr/>
              <p:nvPr/>
            </p:nvSpPr>
            <p:spPr>
              <a:xfrm>
                <a:off x="2349500" y="1577338"/>
                <a:ext cx="3048000" cy="2315213"/>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2952750" y="1577338"/>
                <a:ext cx="0" cy="2312036"/>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9576" y="5108646"/>
              <a:ext cx="1029840" cy="930275"/>
            </a:xfrm>
            <a:prstGeom prst="rect">
              <a:avLst/>
            </a:prstGeom>
          </p:spPr>
        </p:pic>
        <p:cxnSp>
          <p:nvCxnSpPr>
            <p:cNvPr id="15" name="Straight Connector 14"/>
            <p:cNvCxnSpPr/>
            <p:nvPr/>
          </p:nvCxnSpPr>
          <p:spPr>
            <a:xfrm>
              <a:off x="833120" y="5019040"/>
              <a:ext cx="2369185" cy="0"/>
            </a:xfrm>
            <a:prstGeom prst="line">
              <a:avLst/>
            </a:prstGeom>
            <a:ln>
              <a:solidFill>
                <a:schemeClr val="tx1"/>
              </a:solidFill>
              <a:prstDash val="sysDash"/>
              <a:headEnd type="diamond"/>
              <a:tailEnd type="diamond"/>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54864" y="5164314"/>
              <a:ext cx="1993265" cy="276999"/>
            </a:xfrm>
            <a:prstGeom prst="rect">
              <a:avLst/>
            </a:prstGeom>
            <a:noFill/>
          </p:spPr>
          <p:txBody>
            <a:bodyPr wrap="square" rtlCol="0">
              <a:spAutoFit/>
            </a:bodyPr>
            <a:lstStyle/>
            <a:p>
              <a:r>
                <a:rPr lang="en-US" sz="1200" dirty="0" smtClean="0"/>
                <a:t>1000 mm or 1 m</a:t>
              </a:r>
              <a:endParaRPr lang="en-US" sz="1200" dirty="0"/>
            </a:p>
          </p:txBody>
        </p:sp>
        <p:grpSp>
          <p:nvGrpSpPr>
            <p:cNvPr id="19" name="Group 18"/>
            <p:cNvGrpSpPr/>
            <p:nvPr/>
          </p:nvGrpSpPr>
          <p:grpSpPr>
            <a:xfrm>
              <a:off x="148635" y="4676984"/>
              <a:ext cx="629240" cy="699381"/>
              <a:chOff x="2494078" y="3396827"/>
              <a:chExt cx="607082" cy="812378"/>
            </a:xfrm>
          </p:grpSpPr>
          <p:sp>
            <p:nvSpPr>
              <p:cNvPr id="20" name="Oval 19"/>
              <p:cNvSpPr/>
              <p:nvPr/>
            </p:nvSpPr>
            <p:spPr>
              <a:xfrm>
                <a:off x="2494078" y="3396829"/>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2517959" y="3637740"/>
                <a:ext cx="206211" cy="332606"/>
                <a:chOff x="5113641" y="2097861"/>
                <a:chExt cx="317500" cy="412750"/>
              </a:xfrm>
            </p:grpSpPr>
            <p:sp>
              <p:nvSpPr>
                <p:cNvPr id="23" name="Rectangle 22"/>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2" name="Straight Connector 21"/>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882144" y="4295557"/>
              <a:ext cx="2174240" cy="461665"/>
            </a:xfrm>
            <a:prstGeom prst="rect">
              <a:avLst/>
            </a:prstGeom>
            <a:noFill/>
          </p:spPr>
          <p:txBody>
            <a:bodyPr wrap="square" rtlCol="0">
              <a:spAutoFit/>
            </a:bodyPr>
            <a:lstStyle/>
            <a:p>
              <a:r>
                <a:rPr lang="en-US" sz="1200" b="1" dirty="0" smtClean="0"/>
                <a:t>Predicted Distance</a:t>
              </a:r>
            </a:p>
            <a:p>
              <a:r>
                <a:rPr lang="en-US" sz="1200" dirty="0" smtClean="0"/>
                <a:t>500mm/second for 2 seconds</a:t>
              </a:r>
              <a:endParaRPr lang="en-US" sz="1200" dirty="0"/>
            </a:p>
          </p:txBody>
        </p:sp>
      </p:grpSp>
      <p:grpSp>
        <p:nvGrpSpPr>
          <p:cNvPr id="41" name="Group 40"/>
          <p:cNvGrpSpPr/>
          <p:nvPr/>
        </p:nvGrpSpPr>
        <p:grpSpPr>
          <a:xfrm>
            <a:off x="3414068" y="3884665"/>
            <a:ext cx="3048000" cy="2325005"/>
            <a:chOff x="4096385" y="3871696"/>
            <a:chExt cx="3048000" cy="2325005"/>
          </a:xfrm>
        </p:grpSpPr>
        <p:sp>
          <p:nvSpPr>
            <p:cNvPr id="27" name="Rectangle 26"/>
            <p:cNvSpPr/>
            <p:nvPr/>
          </p:nvSpPr>
          <p:spPr>
            <a:xfrm>
              <a:off x="4096385" y="3871696"/>
              <a:ext cx="3048000" cy="2315213"/>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p:cNvCxnSpPr/>
            <p:nvPr/>
          </p:nvCxnSpPr>
          <p:spPr>
            <a:xfrm>
              <a:off x="4719955" y="3884665"/>
              <a:ext cx="0" cy="2312036"/>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754880" y="5457186"/>
              <a:ext cx="2369185" cy="0"/>
            </a:xfrm>
            <a:prstGeom prst="line">
              <a:avLst/>
            </a:prstGeom>
            <a:ln>
              <a:solidFill>
                <a:schemeClr val="tx1"/>
              </a:solidFill>
              <a:prstDash val="sysDash"/>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775200" y="4471666"/>
              <a:ext cx="2021840" cy="0"/>
            </a:xfrm>
            <a:prstGeom prst="line">
              <a:avLst/>
            </a:prstGeom>
            <a:ln>
              <a:solidFill>
                <a:srgbClr val="FF0000"/>
              </a:solidFill>
              <a:prstDash val="sysDash"/>
              <a:headEnd type="diamond"/>
              <a:tailEnd type="diamond"/>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4704" y="5495703"/>
              <a:ext cx="2174240" cy="276999"/>
            </a:xfrm>
            <a:prstGeom prst="rect">
              <a:avLst/>
            </a:prstGeom>
            <a:noFill/>
          </p:spPr>
          <p:txBody>
            <a:bodyPr wrap="square" rtlCol="0">
              <a:spAutoFit/>
            </a:bodyPr>
            <a:lstStyle/>
            <a:p>
              <a:r>
                <a:rPr lang="en-US" sz="1200" b="1" dirty="0" smtClean="0"/>
                <a:t>Predicted Distance 1000 mm</a:t>
              </a:r>
            </a:p>
          </p:txBody>
        </p:sp>
        <p:sp>
          <p:nvSpPr>
            <p:cNvPr id="33" name="TextBox 32"/>
            <p:cNvSpPr txBox="1"/>
            <p:nvPr/>
          </p:nvSpPr>
          <p:spPr>
            <a:xfrm>
              <a:off x="4754880" y="4157057"/>
              <a:ext cx="2174240" cy="276999"/>
            </a:xfrm>
            <a:prstGeom prst="rect">
              <a:avLst/>
            </a:prstGeom>
            <a:noFill/>
          </p:spPr>
          <p:txBody>
            <a:bodyPr wrap="square" rtlCol="0">
              <a:spAutoFit/>
            </a:bodyPr>
            <a:lstStyle/>
            <a:p>
              <a:r>
                <a:rPr lang="en-US" sz="1200" b="1" dirty="0" smtClean="0"/>
                <a:t>Actual Distance 843 mm</a:t>
              </a:r>
            </a:p>
          </p:txBody>
        </p:sp>
        <p:grpSp>
          <p:nvGrpSpPr>
            <p:cNvPr id="35" name="Group 34"/>
            <p:cNvGrpSpPr/>
            <p:nvPr/>
          </p:nvGrpSpPr>
          <p:grpSpPr>
            <a:xfrm>
              <a:off x="6218600" y="4534697"/>
              <a:ext cx="629240" cy="699380"/>
              <a:chOff x="2494078" y="3396827"/>
              <a:chExt cx="607082" cy="812376"/>
            </a:xfrm>
          </p:grpSpPr>
          <p:sp>
            <p:nvSpPr>
              <p:cNvPr id="36" name="Oval 35"/>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7" name="Group 36"/>
              <p:cNvGrpSpPr/>
              <p:nvPr/>
            </p:nvGrpSpPr>
            <p:grpSpPr>
              <a:xfrm>
                <a:off x="2517959" y="3637740"/>
                <a:ext cx="206211" cy="332606"/>
                <a:chOff x="5113641" y="2097861"/>
                <a:chExt cx="317500" cy="412750"/>
              </a:xfrm>
            </p:grpSpPr>
            <p:sp>
              <p:nvSpPr>
                <p:cNvPr id="39" name="Rectangle 38"/>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8" name="Straight Connector 37"/>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218592485"/>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Function to get angle turned</a:t>
            </a:r>
            <a:endParaRPr lang="en-US" dirty="0"/>
          </a:p>
        </p:txBody>
      </p:sp>
      <p:sp>
        <p:nvSpPr>
          <p:cNvPr id="3" name="Content Placeholder 2"/>
          <p:cNvSpPr>
            <a:spLocks noGrp="1"/>
          </p:cNvSpPr>
          <p:nvPr>
            <p:ph idx="1"/>
          </p:nvPr>
        </p:nvSpPr>
        <p:spPr>
          <a:xfrm>
            <a:off x="457200" y="1143000"/>
            <a:ext cx="8512175" cy="2169160"/>
          </a:xfrm>
        </p:spPr>
        <p:txBody>
          <a:bodyPr>
            <a:normAutofit fontScale="92500" lnSpcReduction="10000"/>
          </a:bodyPr>
          <a:lstStyle/>
          <a:p>
            <a:pPr marL="0" indent="0">
              <a:buNone/>
            </a:pPr>
            <a:r>
              <a:rPr lang="en-US" sz="2400" dirty="0" smtClean="0">
                <a:latin typeface="+mj-lt"/>
                <a:cs typeface="Courier"/>
              </a:rPr>
              <a:t>The Create has a built-in sensor that measures angle turned in degrees</a:t>
            </a:r>
          </a:p>
          <a:p>
            <a:pPr lvl="1"/>
            <a:r>
              <a:rPr lang="en-US" sz="2000" dirty="0" smtClean="0">
                <a:latin typeface="+mj-lt"/>
                <a:cs typeface="Courier"/>
              </a:rPr>
              <a:t>The </a:t>
            </a:r>
            <a:r>
              <a:rPr lang="en-US" sz="2000" dirty="0" smtClean="0">
                <a:latin typeface="Courier"/>
                <a:cs typeface="Courier"/>
              </a:rPr>
              <a:t>set_create_total_angle ();</a:t>
            </a:r>
            <a:r>
              <a:rPr lang="en-US" sz="2000" dirty="0" smtClean="0">
                <a:latin typeface="+mj-lt"/>
                <a:cs typeface="Courier"/>
              </a:rPr>
              <a:t> function allows you to reset the counter</a:t>
            </a:r>
          </a:p>
          <a:p>
            <a:pPr marL="0" indent="0">
              <a:buNone/>
            </a:pPr>
            <a:r>
              <a:rPr lang="en-US" sz="2400" dirty="0" smtClean="0">
                <a:latin typeface="+mj-lt"/>
                <a:cs typeface="Courier"/>
              </a:rPr>
              <a:t>The function </a:t>
            </a:r>
            <a:r>
              <a:rPr lang="en-US" sz="2400" dirty="0" smtClean="0">
                <a:latin typeface="Courier"/>
                <a:cs typeface="Courier"/>
              </a:rPr>
              <a:t>get_create_total_angle </a:t>
            </a:r>
            <a:r>
              <a:rPr lang="en-US" sz="2400" dirty="0">
                <a:latin typeface="Courier"/>
                <a:cs typeface="Courier"/>
              </a:rPr>
              <a:t>();</a:t>
            </a:r>
            <a:r>
              <a:rPr lang="en-US" sz="2400" dirty="0">
                <a:cs typeface="Courier"/>
              </a:rPr>
              <a:t> </a:t>
            </a:r>
            <a:r>
              <a:rPr lang="en-US" sz="2400" dirty="0" smtClean="0">
                <a:cs typeface="Courier"/>
              </a:rPr>
              <a:t>returns the </a:t>
            </a:r>
            <a:r>
              <a:rPr lang="en-US" sz="2400" dirty="0" smtClean="0">
                <a:latin typeface="+mj-lt"/>
                <a:cs typeface="Courier"/>
              </a:rPr>
              <a:t>recorded value (angle turned in degrees)</a:t>
            </a:r>
          </a:p>
          <a:p>
            <a:pPr marL="0" indent="0">
              <a:buNone/>
            </a:pPr>
            <a:r>
              <a:rPr lang="en-US" sz="2400" dirty="0">
                <a:latin typeface="+mj-lt"/>
                <a:cs typeface="Courier"/>
              </a:rPr>
              <a:t>	</a:t>
            </a:r>
          </a:p>
        </p:txBody>
      </p:sp>
      <p:sp>
        <p:nvSpPr>
          <p:cNvPr id="5" name="Rectangle 4"/>
          <p:cNvSpPr/>
          <p:nvPr/>
        </p:nvSpPr>
        <p:spPr>
          <a:xfrm>
            <a:off x="457200" y="3312160"/>
            <a:ext cx="8845551" cy="4370427"/>
          </a:xfrm>
          <a:prstGeom prst="rect">
            <a:avLst/>
          </a:prstGeom>
        </p:spPr>
        <p:txBody>
          <a:bodyPr wrap="square">
            <a:spAutoFit/>
          </a:bodyPr>
          <a:lstStyle/>
          <a:p>
            <a:pPr marL="457200" indent="-514350"/>
            <a:r>
              <a:rPr lang="en-US" sz="2400" b="1" dirty="0" smtClean="0">
                <a:latin typeface="Courier New" pitchFamily="49" charset="0"/>
                <a:cs typeface="Courier New" pitchFamily="49" charset="0"/>
              </a:rPr>
              <a:t>set_create_total_angle(</a:t>
            </a:r>
            <a:r>
              <a:rPr lang="en-US" sz="2400" b="1" dirty="0" smtClean="0">
                <a:solidFill>
                  <a:srgbClr val="31859C"/>
                </a:solidFill>
                <a:latin typeface="Courier New" pitchFamily="49" charset="0"/>
                <a:cs typeface="Courier New" pitchFamily="49" charset="0"/>
              </a:rPr>
              <a:t>0</a:t>
            </a:r>
            <a:r>
              <a:rPr lang="en-US" sz="2400" b="1" dirty="0" smtClean="0">
                <a:latin typeface="Courier New" pitchFamily="49" charset="0"/>
                <a:cs typeface="Courier New" pitchFamily="49" charset="0"/>
              </a:rPr>
              <a:t>);</a:t>
            </a:r>
            <a:r>
              <a:rPr lang="en-US" sz="1600" b="1" dirty="0" smtClean="0">
                <a:solidFill>
                  <a:srgbClr val="008000"/>
                </a:solidFill>
                <a:cs typeface="Courier New" pitchFamily="49" charset="0"/>
              </a:rPr>
              <a:t>//tells the Link to reset the angle turned to 0</a:t>
            </a:r>
          </a:p>
          <a:p>
            <a:pPr marL="457200" indent="-514350"/>
            <a:endParaRPr lang="en-US" sz="1600" b="1" dirty="0">
              <a:solidFill>
                <a:srgbClr val="008000"/>
              </a:solidFill>
              <a:cs typeface="Courier New" pitchFamily="49" charset="0"/>
            </a:endParaRPr>
          </a:p>
          <a:p>
            <a:pPr marL="457200" indent="-514350"/>
            <a:endParaRPr lang="en-US" sz="1600" b="1" dirty="0" smtClean="0">
              <a:solidFill>
                <a:srgbClr val="008000"/>
              </a:solidFill>
              <a:cs typeface="Courier New" pitchFamily="49" charset="0"/>
            </a:endParaRPr>
          </a:p>
          <a:p>
            <a:pPr marL="457200" indent="-514350"/>
            <a:r>
              <a:rPr lang="en-US" sz="2400" b="1" dirty="0" smtClean="0">
                <a:latin typeface="Courier New" pitchFamily="49" charset="0"/>
                <a:cs typeface="Courier New" pitchFamily="49" charset="0"/>
              </a:rPr>
              <a:t>get_create_total_angle()</a:t>
            </a:r>
            <a:r>
              <a:rPr lang="en-US" sz="2400" b="1" dirty="0">
                <a:latin typeface="Courier New" pitchFamily="49" charset="0"/>
                <a:cs typeface="Courier New" pitchFamily="49" charset="0"/>
              </a:rPr>
              <a:t>;</a:t>
            </a:r>
            <a:r>
              <a:rPr lang="en-US" sz="1600" b="1" dirty="0" smtClean="0">
                <a:solidFill>
                  <a:srgbClr val="008000"/>
                </a:solidFill>
                <a:cs typeface="Courier New" pitchFamily="49" charset="0"/>
              </a:rPr>
              <a:t>// gets the angle turned in degrees</a:t>
            </a:r>
            <a:endParaRPr lang="en-US" b="1" dirty="0">
              <a:solidFill>
                <a:srgbClr val="008000"/>
              </a:solidFill>
              <a:cs typeface="Courier New" pitchFamily="49" charset="0"/>
            </a:endParaRPr>
          </a:p>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672723080"/>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579"/>
            <a:ext cx="8229600" cy="1143000"/>
          </a:xfrm>
        </p:spPr>
        <p:txBody>
          <a:bodyPr>
            <a:normAutofit fontScale="90000"/>
          </a:bodyPr>
          <a:lstStyle/>
          <a:p>
            <a:r>
              <a:rPr lang="en-US" dirty="0" smtClean="0"/>
              <a:t>How accurate is the get_create_total_angle (); ?</a:t>
            </a:r>
            <a:endParaRPr lang="en-US" dirty="0"/>
          </a:p>
        </p:txBody>
      </p:sp>
      <p:sp>
        <p:nvSpPr>
          <p:cNvPr id="3" name="Content Placeholder 2"/>
          <p:cNvSpPr>
            <a:spLocks noGrp="1"/>
          </p:cNvSpPr>
          <p:nvPr>
            <p:ph idx="1"/>
          </p:nvPr>
        </p:nvSpPr>
        <p:spPr>
          <a:xfrm>
            <a:off x="457200" y="1368251"/>
            <a:ext cx="8371840" cy="4749302"/>
          </a:xfrm>
        </p:spPr>
        <p:txBody>
          <a:bodyPr>
            <a:normAutofit fontScale="92500" lnSpcReduction="10000"/>
          </a:bodyPr>
          <a:lstStyle/>
          <a:p>
            <a:pPr marL="0" indent="0">
              <a:buNone/>
            </a:pPr>
            <a:r>
              <a:rPr lang="en-US" sz="2600" dirty="0" smtClean="0">
                <a:cs typeface="Times New Roman" charset="0"/>
              </a:rPr>
              <a:t>Write a program for your robot to turn 180 degrees</a:t>
            </a:r>
          </a:p>
          <a:p>
            <a:pPr marL="0" indent="0">
              <a:buNone/>
            </a:pP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connect to create</a:t>
            </a:r>
          </a:p>
          <a:p>
            <a:pPr marL="0" indent="0">
              <a:buNone/>
            </a:pPr>
            <a:r>
              <a:rPr lang="en-US" sz="2600" dirty="0">
                <a:solidFill>
                  <a:srgbClr val="008000"/>
                </a:solidFill>
                <a:latin typeface="Courier"/>
                <a:cs typeface="Courier"/>
              </a:rPr>
              <a:t>// 2. </a:t>
            </a:r>
            <a:r>
              <a:rPr lang="en-US" sz="2600" dirty="0" smtClean="0">
                <a:solidFill>
                  <a:srgbClr val="008000"/>
                </a:solidFill>
                <a:latin typeface="Courier"/>
                <a:cs typeface="Courier"/>
              </a:rPr>
              <a:t>Reset create total angle turned to 0</a:t>
            </a:r>
          </a:p>
          <a:p>
            <a:pPr marL="0" indent="0">
              <a:buNone/>
            </a:pPr>
            <a:r>
              <a:rPr lang="en-US" sz="2600" dirty="0" smtClean="0">
                <a:solidFill>
                  <a:srgbClr val="008000"/>
                </a:solidFill>
                <a:latin typeface="Courier"/>
                <a:cs typeface="Courier"/>
              </a:rPr>
              <a:t>// 3. Turn left or counter clockwise 		</a:t>
            </a:r>
            <a:endParaRPr lang="en-US" sz="2600" dirty="0">
              <a:solidFill>
                <a:srgbClr val="008000"/>
              </a:solidFill>
              <a:latin typeface="Courier"/>
              <a:cs typeface="Courier"/>
            </a:endParaRPr>
          </a:p>
          <a:p>
            <a:pPr marL="0" indent="0">
              <a:buNone/>
            </a:pPr>
            <a:r>
              <a:rPr lang="en-US" sz="2600" dirty="0" smtClean="0">
                <a:solidFill>
                  <a:srgbClr val="008000"/>
                </a:solidFill>
                <a:latin typeface="Courier"/>
                <a:cs typeface="Courier"/>
              </a:rPr>
              <a:t>// 4. Pause program for </a:t>
            </a:r>
            <a:r>
              <a:rPr lang="en-US" sz="2600" dirty="0">
                <a:solidFill>
                  <a:srgbClr val="008000"/>
                </a:solidFill>
                <a:latin typeface="Courier"/>
                <a:cs typeface="Courier"/>
              </a:rPr>
              <a:t>2</a:t>
            </a:r>
            <a:r>
              <a:rPr lang="en-US" sz="2600" dirty="0" smtClean="0">
                <a:solidFill>
                  <a:srgbClr val="008000"/>
                </a:solidFill>
                <a:latin typeface="Courier"/>
                <a:cs typeface="Courier"/>
              </a:rPr>
              <a:t> seconds to give 		    the robot time to turn</a:t>
            </a:r>
          </a:p>
          <a:p>
            <a:pPr marL="0" indent="0">
              <a:buNone/>
            </a:pPr>
            <a:r>
              <a:rPr lang="en-US" sz="2600" dirty="0" smtClean="0">
                <a:solidFill>
                  <a:srgbClr val="008000"/>
                </a:solidFill>
                <a:latin typeface="Courier"/>
                <a:cs typeface="Courier"/>
              </a:rPr>
              <a:t>// 5. stop the motors/create</a:t>
            </a:r>
          </a:p>
          <a:p>
            <a:pPr marL="0" indent="0">
              <a:buNone/>
            </a:pPr>
            <a:r>
              <a:rPr lang="en-US" sz="2600" dirty="0">
                <a:solidFill>
                  <a:srgbClr val="008000"/>
                </a:solidFill>
                <a:latin typeface="Courier"/>
                <a:cs typeface="Courier"/>
              </a:rPr>
              <a:t>// </a:t>
            </a:r>
            <a:r>
              <a:rPr lang="en-US" sz="2600" dirty="0" smtClean="0">
                <a:solidFill>
                  <a:srgbClr val="008000"/>
                </a:solidFill>
                <a:latin typeface="Courier"/>
                <a:cs typeface="Courier"/>
              </a:rPr>
              <a:t>6. print get_create_total_angle (); to 		    screen</a:t>
            </a:r>
          </a:p>
          <a:p>
            <a:pPr marL="0" indent="0">
              <a:buNone/>
            </a:pPr>
            <a:r>
              <a:rPr lang="en-US" sz="2600" dirty="0" smtClean="0">
                <a:solidFill>
                  <a:srgbClr val="008000"/>
                </a:solidFill>
                <a:latin typeface="Courier"/>
                <a:cs typeface="Courier"/>
              </a:rPr>
              <a:t>// 7. disconnect from create</a:t>
            </a:r>
            <a:endParaRPr lang="en-US" sz="2600" dirty="0"/>
          </a:p>
        </p:txBody>
      </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949371209"/>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a:bodyPr>
          <a:lstStyle/>
          <a:p>
            <a:r>
              <a:rPr lang="en-US" dirty="0" smtClean="0"/>
              <a:t>Activity  Solution</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4" name="Picture 3" descr="Screen Shot 2013-10-11 at 2.28.11 PM.png"/>
          <p:cNvPicPr>
            <a:picLocks noChangeAspect="1"/>
          </p:cNvPicPr>
          <p:nvPr/>
        </p:nvPicPr>
        <p:blipFill rotWithShape="1">
          <a:blip r:embed="rId3">
            <a:extLst>
              <a:ext uri="{28A0092B-C50C-407E-A947-70E740481C1C}">
                <a14:useLocalDpi xmlns:a14="http://schemas.microsoft.com/office/drawing/2010/main"/>
              </a:ext>
            </a:extLst>
          </a:blip>
          <a:srcRect l="481" t="1918" r="7190" b="3322"/>
          <a:stretch/>
        </p:blipFill>
        <p:spPr>
          <a:xfrm>
            <a:off x="565265" y="947650"/>
            <a:ext cx="6425740" cy="5145579"/>
          </a:xfrm>
          <a:prstGeom prst="rect">
            <a:avLst/>
          </a:prstGeom>
        </p:spPr>
      </p:pic>
    </p:spTree>
    <p:extLst>
      <p:ext uri="{BB962C8B-B14F-4D97-AF65-F5344CB8AC3E}">
        <p14:creationId xmlns:p14="http://schemas.microsoft.com/office/powerpoint/2010/main" val="2240813916"/>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2" y="0"/>
            <a:ext cx="8229600" cy="1143000"/>
          </a:xfrm>
        </p:spPr>
        <p:txBody>
          <a:bodyPr>
            <a:normAutofit fontScale="90000"/>
          </a:bodyPr>
          <a:lstStyle/>
          <a:p>
            <a:r>
              <a:rPr lang="en-US" dirty="0" smtClean="0"/>
              <a:t>Checking the total angle turned value returned with an actual measurement</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
        <p:nvSpPr>
          <p:cNvPr id="5" name="Content Placeholder 2"/>
          <p:cNvSpPr>
            <a:spLocks noGrp="1"/>
          </p:cNvSpPr>
          <p:nvPr>
            <p:ph idx="1"/>
          </p:nvPr>
        </p:nvSpPr>
        <p:spPr>
          <a:xfrm>
            <a:off x="67355" y="1356728"/>
            <a:ext cx="8512175" cy="2169160"/>
          </a:xfrm>
        </p:spPr>
        <p:txBody>
          <a:bodyPr>
            <a:normAutofit fontScale="25000" lnSpcReduction="20000"/>
          </a:bodyPr>
          <a:lstStyle/>
          <a:p>
            <a:pPr marL="0" indent="0">
              <a:buNone/>
            </a:pPr>
            <a:r>
              <a:rPr lang="en-US" sz="8000" dirty="0" smtClean="0">
                <a:latin typeface="+mj-lt"/>
                <a:cs typeface="Courier"/>
              </a:rPr>
              <a:t>If you place the Create on a starting line and run the program in a perfect world it should turn ~180 degrees BUT this often isn’t a perfect world</a:t>
            </a:r>
          </a:p>
          <a:p>
            <a:pPr marL="0" indent="0">
              <a:buNone/>
            </a:pPr>
            <a:endParaRPr lang="en-US" sz="6200" dirty="0">
              <a:latin typeface="+mj-lt"/>
              <a:cs typeface="Courier"/>
            </a:endParaRPr>
          </a:p>
          <a:p>
            <a:pPr marL="0" indent="0">
              <a:buNone/>
            </a:pPr>
            <a:r>
              <a:rPr lang="en-US" sz="6200" dirty="0" smtClean="0">
                <a:latin typeface="+mj-lt"/>
                <a:cs typeface="Courier"/>
              </a:rPr>
              <a:t>In reality it may go something less (friction, motors are different </a:t>
            </a:r>
            <a:r>
              <a:rPr lang="en-US" sz="6200" dirty="0" err="1" smtClean="0">
                <a:latin typeface="+mj-lt"/>
                <a:cs typeface="Courier"/>
              </a:rPr>
              <a:t>etc</a:t>
            </a:r>
            <a:r>
              <a:rPr lang="en-US" sz="6200" dirty="0" smtClean="0">
                <a:latin typeface="+mj-lt"/>
                <a:cs typeface="Courier"/>
              </a:rPr>
              <a:t>) or more</a:t>
            </a:r>
          </a:p>
          <a:p>
            <a:pPr marL="0" indent="0">
              <a:buNone/>
            </a:pPr>
            <a:endParaRPr lang="en-US" sz="6200" dirty="0" smtClean="0">
              <a:latin typeface="+mj-lt"/>
              <a:cs typeface="Courier"/>
            </a:endParaRPr>
          </a:p>
          <a:p>
            <a:r>
              <a:rPr lang="en-US" sz="6200" dirty="0" smtClean="0">
                <a:latin typeface="+mj-lt"/>
                <a:cs typeface="Courier"/>
              </a:rPr>
              <a:t>In the previous example our Create printed out it had gone 180 degrees</a:t>
            </a:r>
          </a:p>
          <a:p>
            <a:r>
              <a:rPr lang="en-US" sz="6200" dirty="0" smtClean="0">
                <a:latin typeface="+mj-lt"/>
                <a:cs typeface="Courier"/>
              </a:rPr>
              <a:t>The actual physical measurement with a protractor was 182 degrees</a:t>
            </a:r>
          </a:p>
          <a:p>
            <a:pPr marL="0" indent="0">
              <a:buNone/>
            </a:pPr>
            <a:r>
              <a:rPr lang="en-US" sz="6200" dirty="0" smtClean="0">
                <a:latin typeface="+mj-lt"/>
                <a:cs typeface="Courier"/>
              </a:rPr>
              <a:t>With a little work, you can figure out the differences and account for this when programming the robot (a data table with conversions would be helpful)</a:t>
            </a:r>
          </a:p>
          <a:p>
            <a:pPr marL="0" indent="0">
              <a:buNone/>
            </a:pPr>
            <a:endParaRPr lang="en-US" sz="6400" dirty="0" smtClean="0">
              <a:latin typeface="+mj-lt"/>
              <a:cs typeface="Courier"/>
            </a:endParaRPr>
          </a:p>
          <a:p>
            <a:pPr marL="0" indent="0">
              <a:buNone/>
            </a:pPr>
            <a:r>
              <a:rPr lang="en-US" sz="6400" dirty="0" smtClean="0">
                <a:latin typeface="+mj-lt"/>
                <a:cs typeface="Courier"/>
              </a:rPr>
              <a:t>* You many need to put a mark on the create so you know where to start </a:t>
            </a:r>
            <a:r>
              <a:rPr lang="en-US" sz="5600" dirty="0" smtClean="0">
                <a:latin typeface="+mj-lt"/>
                <a:cs typeface="Courier"/>
              </a:rPr>
              <a:t>(it is hard to keep this consistent without a mark) </a:t>
            </a:r>
            <a:r>
              <a:rPr lang="en-US" sz="5600" dirty="0">
                <a:latin typeface="+mj-lt"/>
                <a:cs typeface="Courier"/>
              </a:rPr>
              <a:t>	</a:t>
            </a:r>
          </a:p>
        </p:txBody>
      </p:sp>
      <p:grpSp>
        <p:nvGrpSpPr>
          <p:cNvPr id="62" name="Group 61"/>
          <p:cNvGrpSpPr/>
          <p:nvPr/>
        </p:nvGrpSpPr>
        <p:grpSpPr>
          <a:xfrm>
            <a:off x="2725791" y="4354320"/>
            <a:ext cx="2377000" cy="1608639"/>
            <a:chOff x="705799" y="4368493"/>
            <a:chExt cx="3421066" cy="2315213"/>
          </a:xfrm>
        </p:grpSpPr>
        <p:grpSp>
          <p:nvGrpSpPr>
            <p:cNvPr id="7" name="Group 6"/>
            <p:cNvGrpSpPr/>
            <p:nvPr/>
          </p:nvGrpSpPr>
          <p:grpSpPr>
            <a:xfrm>
              <a:off x="1078865" y="4368493"/>
              <a:ext cx="3048000" cy="2315213"/>
              <a:chOff x="2349500" y="1577338"/>
              <a:chExt cx="3048000" cy="2315213"/>
            </a:xfrm>
          </p:grpSpPr>
          <p:sp>
            <p:nvSpPr>
              <p:cNvPr id="10" name="Rectangle 9"/>
              <p:cNvSpPr/>
              <p:nvPr/>
            </p:nvSpPr>
            <p:spPr>
              <a:xfrm>
                <a:off x="2349500" y="1577338"/>
                <a:ext cx="3048000" cy="2315213"/>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2952750" y="1577338"/>
                <a:ext cx="0" cy="2312036"/>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05799" y="4660676"/>
              <a:ext cx="1392559" cy="1901514"/>
              <a:chOff x="29840" y="4660677"/>
              <a:chExt cx="1392559" cy="1901514"/>
            </a:xfrm>
          </p:grpSpPr>
          <p:pic>
            <p:nvPicPr>
              <p:cNvPr id="53" name="Picture 5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438316" y="5128833"/>
                <a:ext cx="1901514" cy="965201"/>
              </a:xfrm>
              <a:prstGeom prst="rect">
                <a:avLst/>
              </a:prstGeom>
            </p:spPr>
          </p:pic>
          <p:sp>
            <p:nvSpPr>
              <p:cNvPr id="9" name="Oval 8"/>
              <p:cNvSpPr/>
              <p:nvPr/>
            </p:nvSpPr>
            <p:spPr>
              <a:xfrm>
                <a:off x="367224" y="5005765"/>
                <a:ext cx="1055175" cy="1223685"/>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332425" y="5256275"/>
              <a:ext cx="699380" cy="629240"/>
              <a:chOff x="1332425" y="5256275"/>
              <a:chExt cx="699380" cy="629240"/>
            </a:xfrm>
          </p:grpSpPr>
          <p:grpSp>
            <p:nvGrpSpPr>
              <p:cNvPr id="34" name="Group 33"/>
              <p:cNvGrpSpPr/>
              <p:nvPr/>
            </p:nvGrpSpPr>
            <p:grpSpPr>
              <a:xfrm rot="16200000">
                <a:off x="1367495" y="5221205"/>
                <a:ext cx="629240" cy="699380"/>
                <a:chOff x="2494078" y="3396827"/>
                <a:chExt cx="607082" cy="812376"/>
              </a:xfrm>
            </p:grpSpPr>
            <p:sp>
              <p:nvSpPr>
                <p:cNvPr id="42" name="Oval 41"/>
                <p:cNvSpPr/>
                <p:nvPr/>
              </p:nvSpPr>
              <p:spPr>
                <a:xfrm>
                  <a:off x="2494078" y="3396827"/>
                  <a:ext cx="607082" cy="81237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3" name="Group 42"/>
                <p:cNvGrpSpPr/>
                <p:nvPr/>
              </p:nvGrpSpPr>
              <p:grpSpPr>
                <a:xfrm>
                  <a:off x="2517959" y="3637740"/>
                  <a:ext cx="206211" cy="332606"/>
                  <a:chOff x="5113641" y="2097861"/>
                  <a:chExt cx="317500" cy="412750"/>
                </a:xfrm>
              </p:grpSpPr>
              <p:sp>
                <p:nvSpPr>
                  <p:cNvPr id="45" name="Rectangle 44"/>
                  <p:cNvSpPr/>
                  <p:nvPr/>
                </p:nvSpPr>
                <p:spPr>
                  <a:xfrm>
                    <a:off x="5113641" y="2097861"/>
                    <a:ext cx="317500" cy="41275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5163141" y="2176640"/>
                    <a:ext cx="206375" cy="244475"/>
                  </a:xfrm>
                  <a:prstGeom prst="rect">
                    <a:avLst/>
                  </a:prstGeom>
                  <a:solidFill>
                    <a:schemeClr val="bg1">
                      <a:lumMod val="85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4" name="Straight Connector 43"/>
                <p:cNvCxnSpPr/>
                <p:nvPr/>
              </p:nvCxnSpPr>
              <p:spPr>
                <a:xfrm>
                  <a:off x="2728973" y="3396827"/>
                  <a:ext cx="0" cy="812376"/>
                </a:xfrm>
                <a:prstGeom prst="line">
                  <a:avLst/>
                </a:prstGeom>
                <a:ln w="9525">
                  <a:solidFill>
                    <a:schemeClr val="bg1">
                      <a:lumMod val="50000"/>
                      <a:alpha val="73000"/>
                    </a:schemeClr>
                  </a:solidFill>
                </a:ln>
              </p:spPr>
              <p:style>
                <a:lnRef idx="2">
                  <a:schemeClr val="accent1"/>
                </a:lnRef>
                <a:fillRef idx="0">
                  <a:schemeClr val="accent1"/>
                </a:fillRef>
                <a:effectRef idx="1">
                  <a:schemeClr val="accent1"/>
                </a:effectRef>
                <a:fontRef idx="minor">
                  <a:schemeClr val="tx1"/>
                </a:fontRef>
              </p:style>
            </p:cxnSp>
          </p:grpSp>
          <p:cxnSp>
            <p:nvCxnSpPr>
              <p:cNvPr id="4" name="Straight Connector 3"/>
              <p:cNvCxnSpPr>
                <a:stCxn id="42" idx="6"/>
              </p:cNvCxnSpPr>
              <p:nvPr/>
            </p:nvCxnSpPr>
            <p:spPr>
              <a:xfrm>
                <a:off x="1682115" y="5256275"/>
                <a:ext cx="0" cy="19964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58" name="Straight Connector 57"/>
            <p:cNvCxnSpPr>
              <a:endCxn id="42" idx="6"/>
            </p:cNvCxnSpPr>
            <p:nvPr/>
          </p:nvCxnSpPr>
          <p:spPr>
            <a:xfrm>
              <a:off x="1682115" y="4894005"/>
              <a:ext cx="0" cy="36227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682115" y="5914051"/>
              <a:ext cx="0" cy="362270"/>
            </a:xfrm>
            <a:prstGeom prst="line">
              <a:avLst/>
            </a:prstGeom>
            <a:ln w="476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Circular Arrow 2"/>
          <p:cNvSpPr/>
          <p:nvPr/>
        </p:nvSpPr>
        <p:spPr>
          <a:xfrm rot="10485202" flipV="1">
            <a:off x="2924129" y="4746401"/>
            <a:ext cx="1037383" cy="858309"/>
          </a:xfrm>
          <a:prstGeom prst="circularArrow">
            <a:avLst>
              <a:gd name="adj1" fmla="val 12500"/>
              <a:gd name="adj2" fmla="val 1142319"/>
              <a:gd name="adj3" fmla="val 20457681"/>
              <a:gd name="adj4" fmla="val 10391668"/>
              <a:gd name="adj5" fmla="val 12500"/>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9920573"/>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23"/>
            <a:ext cx="8229600" cy="650596"/>
          </a:xfrm>
        </p:spPr>
        <p:txBody>
          <a:bodyPr>
            <a:normAutofit/>
          </a:bodyPr>
          <a:lstStyle/>
          <a:p>
            <a:r>
              <a:rPr lang="en-US" sz="3600" dirty="0" smtClean="0"/>
              <a:t>Using the </a:t>
            </a:r>
            <a:r>
              <a:rPr lang="en-US" sz="3600" i="1" dirty="0" smtClean="0"/>
              <a:t>Create </a:t>
            </a:r>
            <a:r>
              <a:rPr lang="en-US" sz="3600" dirty="0" smtClean="0"/>
              <a:t>bump sensors</a:t>
            </a:r>
            <a:endParaRPr lang="en-US" sz="3600" dirty="0"/>
          </a:p>
        </p:txBody>
      </p:sp>
      <p:sp>
        <p:nvSpPr>
          <p:cNvPr id="4" name="Rectangle 3"/>
          <p:cNvSpPr/>
          <p:nvPr/>
        </p:nvSpPr>
        <p:spPr>
          <a:xfrm>
            <a:off x="366489" y="661388"/>
            <a:ext cx="8549114" cy="3970318"/>
          </a:xfrm>
          <a:prstGeom prst="rect">
            <a:avLst/>
          </a:prstGeom>
        </p:spPr>
        <p:txBody>
          <a:bodyPr wrap="square">
            <a:spAutoFit/>
          </a:bodyPr>
          <a:lstStyle/>
          <a:p>
            <a:pPr lvl="0"/>
            <a:endParaRPr lang="en-US" b="1" dirty="0" smtClean="0"/>
          </a:p>
          <a:p>
            <a:pPr lvl="0"/>
            <a:r>
              <a:rPr lang="en-US" b="1" dirty="0" smtClean="0"/>
              <a:t>Goals</a:t>
            </a:r>
          </a:p>
          <a:p>
            <a:pPr marL="285750" lvl="0" indent="-285750">
              <a:buFont typeface="Arial"/>
              <a:buChar char="•"/>
            </a:pPr>
            <a:r>
              <a:rPr lang="en-US" dirty="0" smtClean="0"/>
              <a:t>To learn and use the functions for connecting to and moving the Create</a:t>
            </a:r>
          </a:p>
          <a:p>
            <a:pPr marL="285750" lvl="0" indent="-285750">
              <a:buFont typeface="Arial"/>
              <a:buChar char="•"/>
            </a:pPr>
            <a:r>
              <a:rPr lang="en-US" dirty="0" smtClean="0"/>
              <a:t>To learn the functions used to access sensors built into the Create</a:t>
            </a:r>
          </a:p>
          <a:p>
            <a:pPr marL="285750" lvl="0" indent="-285750">
              <a:buFont typeface="Arial"/>
              <a:buChar char="•"/>
            </a:pPr>
            <a:r>
              <a:rPr lang="en-US" dirty="0" smtClean="0"/>
              <a:t>To learn how to use the </a:t>
            </a:r>
            <a:r>
              <a:rPr lang="en-US" dirty="0" err="1" smtClean="0"/>
              <a:t>Create’s</a:t>
            </a:r>
            <a:r>
              <a:rPr lang="en-US" dirty="0" smtClean="0"/>
              <a:t> bump sensors</a:t>
            </a:r>
          </a:p>
          <a:p>
            <a:pPr lvl="0"/>
            <a:r>
              <a:rPr lang="en-US" b="1" dirty="0" smtClean="0"/>
              <a:t>Preparation</a:t>
            </a:r>
          </a:p>
          <a:p>
            <a:pPr marL="285750" lvl="0" indent="-285750">
              <a:buFont typeface="Arial"/>
              <a:buChar char="•"/>
            </a:pPr>
            <a:r>
              <a:rPr lang="en-US" dirty="0" smtClean="0"/>
              <a:t>You will need a charged Create and Link + the serial cable to connect them</a:t>
            </a:r>
          </a:p>
          <a:p>
            <a:pPr marL="285750" lvl="0" indent="-285750">
              <a:buFont typeface="Arial"/>
              <a:buChar char="•"/>
            </a:pPr>
            <a:r>
              <a:rPr lang="en-US" dirty="0" smtClean="0"/>
              <a:t>You will need computers with the KISS IDE </a:t>
            </a:r>
          </a:p>
          <a:p>
            <a:pPr marL="285750" lvl="0" indent="-285750">
              <a:buFont typeface="Arial"/>
              <a:buChar char="•"/>
            </a:pPr>
            <a:r>
              <a:rPr lang="en-US" dirty="0" smtClean="0"/>
              <a:t>You will need the USB download cable</a:t>
            </a:r>
          </a:p>
          <a:p>
            <a:pPr marL="285750" lvl="0" indent="-285750">
              <a:buFont typeface="Arial"/>
              <a:buChar char="•"/>
            </a:pPr>
            <a:r>
              <a:rPr lang="en-US" dirty="0" smtClean="0"/>
              <a:t>You need a solid object for the create to bump into</a:t>
            </a:r>
          </a:p>
          <a:p>
            <a:pPr marL="742950" lvl="1" indent="-285750">
              <a:buFont typeface="Arial"/>
              <a:buChar char="•"/>
            </a:pPr>
            <a:r>
              <a:rPr lang="en-US" dirty="0" smtClean="0"/>
              <a:t>In Botball teams use the </a:t>
            </a:r>
            <a:r>
              <a:rPr lang="en-US" dirty="0" err="1" smtClean="0"/>
              <a:t>pvc</a:t>
            </a:r>
            <a:r>
              <a:rPr lang="en-US" dirty="0" smtClean="0"/>
              <a:t> around the edge of the game board to trigger the </a:t>
            </a:r>
            <a:r>
              <a:rPr lang="en-US" dirty="0" err="1" smtClean="0"/>
              <a:t>Create’s</a:t>
            </a:r>
            <a:r>
              <a:rPr lang="en-US" dirty="0" smtClean="0"/>
              <a:t> bump sensors</a:t>
            </a:r>
          </a:p>
          <a:p>
            <a:pPr lvl="0"/>
            <a:r>
              <a:rPr lang="en-US" b="1" dirty="0" smtClean="0"/>
              <a:t>Activity</a:t>
            </a:r>
          </a:p>
          <a:p>
            <a:pPr lvl="0"/>
            <a:r>
              <a:rPr lang="en-US" dirty="0" smtClean="0"/>
              <a:t>Follow the slides</a:t>
            </a:r>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0502075"/>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3</a:t>
            </a:r>
            <a:br>
              <a:rPr lang="en-US" dirty="0" smtClean="0"/>
            </a:br>
            <a:r>
              <a:rPr lang="en-US" sz="3600" dirty="0" smtClean="0"/>
              <a:t>Lets use the </a:t>
            </a:r>
            <a:r>
              <a:rPr lang="en-US" sz="3600" dirty="0" err="1" smtClean="0"/>
              <a:t>Create’s</a:t>
            </a:r>
            <a:r>
              <a:rPr lang="en-US" sz="3600" dirty="0" smtClean="0"/>
              <a:t> built-in sensors!</a:t>
            </a:r>
            <a:endParaRPr lang="en-US" sz="3600" dirty="0"/>
          </a:p>
        </p:txBody>
      </p:sp>
      <p:sp>
        <p:nvSpPr>
          <p:cNvPr id="3" name="Content Placeholder 2"/>
          <p:cNvSpPr>
            <a:spLocks noGrp="1"/>
          </p:cNvSpPr>
          <p:nvPr>
            <p:ph idx="1"/>
          </p:nvPr>
        </p:nvSpPr>
        <p:spPr>
          <a:xfrm>
            <a:off x="457200" y="1600200"/>
            <a:ext cx="8229600" cy="2384425"/>
          </a:xfrm>
        </p:spPr>
        <p:txBody>
          <a:bodyPr>
            <a:normAutofit/>
          </a:bodyPr>
          <a:lstStyle/>
          <a:p>
            <a:pPr marL="0" indent="0">
              <a:buNone/>
            </a:pPr>
            <a:r>
              <a:rPr lang="en-US" sz="2400" dirty="0" smtClean="0"/>
              <a:t>Use the Create with a Link controller in the cargo bay connected with a serial cable</a:t>
            </a:r>
            <a:endParaRPr lang="en-US" sz="2400" b="1" dirty="0"/>
          </a:p>
        </p:txBody>
      </p:sp>
      <p:pic>
        <p:nvPicPr>
          <p:cNvPr id="6" name="Picture 5"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7" name="Picture 2" descr="G:\LinkInCreateBay.jpg"/>
          <p:cNvPicPr>
            <a:picLocks noChangeAspect="1" noChangeArrowheads="1"/>
          </p:cNvPicPr>
          <p:nvPr/>
        </p:nvPicPr>
        <p:blipFill>
          <a:blip r:embed="rId3" cstate="print"/>
          <a:srcRect/>
          <a:stretch>
            <a:fillRect/>
          </a:stretch>
        </p:blipFill>
        <p:spPr bwMode="auto">
          <a:xfrm>
            <a:off x="3111137" y="2423160"/>
            <a:ext cx="3167743" cy="2529376"/>
          </a:xfrm>
          <a:prstGeom prst="rect">
            <a:avLst/>
          </a:prstGeom>
          <a:noFill/>
        </p:spPr>
      </p:pic>
    </p:spTree>
    <p:extLst>
      <p:ext uri="{BB962C8B-B14F-4D97-AF65-F5344CB8AC3E}">
        <p14:creationId xmlns:p14="http://schemas.microsoft.com/office/powerpoint/2010/main" val="177855794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Connect the Link to your computer</a:t>
            </a:r>
            <a:endParaRPr lang="en-US" dirty="0"/>
          </a:p>
        </p:txBody>
      </p:sp>
      <p:sp>
        <p:nvSpPr>
          <p:cNvPr id="3" name="Content Placeholder 2"/>
          <p:cNvSpPr>
            <a:spLocks noGrp="1"/>
          </p:cNvSpPr>
          <p:nvPr>
            <p:ph idx="1"/>
          </p:nvPr>
        </p:nvSpPr>
        <p:spPr/>
        <p:txBody>
          <a:bodyPr/>
          <a:lstStyle/>
          <a:p>
            <a:r>
              <a:rPr lang="en-US" sz="2400" dirty="0" smtClean="0"/>
              <a:t>Using the USB cable connect to the Link (micro usb port)</a:t>
            </a:r>
          </a:p>
          <a:p>
            <a:r>
              <a:rPr lang="en-US" sz="2400" dirty="0" smtClean="0"/>
              <a:t>Turn the Link on with the black switch on the side</a:t>
            </a:r>
            <a:endParaRPr lang="en-US" sz="2400" dirty="0"/>
          </a:p>
        </p:txBody>
      </p:sp>
      <p:grpSp>
        <p:nvGrpSpPr>
          <p:cNvPr id="4" name="Group 3"/>
          <p:cNvGrpSpPr/>
          <p:nvPr/>
        </p:nvGrpSpPr>
        <p:grpSpPr>
          <a:xfrm>
            <a:off x="212975" y="3391933"/>
            <a:ext cx="5222875" cy="2734230"/>
            <a:chOff x="0" y="1840523"/>
            <a:chExt cx="9018129" cy="3767082"/>
          </a:xfrm>
        </p:grpSpPr>
        <p:pic>
          <p:nvPicPr>
            <p:cNvPr id="5" name="Picture 4" descr="laptop-comput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50168"/>
              <a:ext cx="4293713" cy="3657437"/>
            </a:xfrm>
            <a:prstGeom prst="rect">
              <a:avLst/>
            </a:prstGeom>
          </p:spPr>
        </p:pic>
        <p:pic>
          <p:nvPicPr>
            <p:cNvPr id="6" name="Picture 5" descr="KIPRLink.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4876800" y="1981200"/>
              <a:ext cx="4141329" cy="3581400"/>
            </a:xfrm>
            <a:prstGeom prst="rect">
              <a:avLst/>
            </a:prstGeom>
          </p:spPr>
        </p:pic>
        <p:sp>
          <p:nvSpPr>
            <p:cNvPr id="7" name="Freeform 6"/>
            <p:cNvSpPr/>
            <p:nvPr/>
          </p:nvSpPr>
          <p:spPr bwMode="auto">
            <a:xfrm>
              <a:off x="3739662" y="1840523"/>
              <a:ext cx="3030415" cy="2819400"/>
            </a:xfrm>
            <a:custGeom>
              <a:avLst/>
              <a:gdLst>
                <a:gd name="connsiteX0" fmla="*/ 0 w 3411415"/>
                <a:gd name="connsiteY0" fmla="*/ 1907930 h 1907930"/>
                <a:gd name="connsiteX1" fmla="*/ 545123 w 3411415"/>
                <a:gd name="connsiteY1" fmla="*/ 1802422 h 1907930"/>
                <a:gd name="connsiteX2" fmla="*/ 685800 w 3411415"/>
                <a:gd name="connsiteY2" fmla="*/ 1485899 h 1907930"/>
                <a:gd name="connsiteX3" fmla="*/ 650630 w 3411415"/>
                <a:gd name="connsiteY3" fmla="*/ 800099 h 1907930"/>
                <a:gd name="connsiteX4" fmla="*/ 861646 w 3411415"/>
                <a:gd name="connsiteY4" fmla="*/ 536330 h 1907930"/>
                <a:gd name="connsiteX5" fmla="*/ 1459523 w 3411415"/>
                <a:gd name="connsiteY5" fmla="*/ 360484 h 1907930"/>
                <a:gd name="connsiteX6" fmla="*/ 2004646 w 3411415"/>
                <a:gd name="connsiteY6" fmla="*/ 307730 h 1907930"/>
                <a:gd name="connsiteX7" fmla="*/ 2479430 w 3411415"/>
                <a:gd name="connsiteY7" fmla="*/ 43961 h 1907930"/>
                <a:gd name="connsiteX8" fmla="*/ 2954215 w 3411415"/>
                <a:gd name="connsiteY8" fmla="*/ 43961 h 1907930"/>
                <a:gd name="connsiteX9" fmla="*/ 3411415 w 3411415"/>
                <a:gd name="connsiteY9" fmla="*/ 290145 h 1907930"/>
                <a:gd name="connsiteX0" fmla="*/ 0 w 3030415"/>
                <a:gd name="connsiteY0" fmla="*/ 2898530 h 2898530"/>
                <a:gd name="connsiteX1" fmla="*/ 164123 w 3030415"/>
                <a:gd name="connsiteY1" fmla="*/ 18024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3048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2696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4806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0785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8530 h 2898530"/>
                <a:gd name="connsiteX1" fmla="*/ 621323 w 3030415"/>
                <a:gd name="connsiteY1" fmla="*/ 2031022 h 2898530"/>
                <a:gd name="connsiteX2" fmla="*/ 762000 w 3030415"/>
                <a:gd name="connsiteY2" fmla="*/ 1485899 h 2898530"/>
                <a:gd name="connsiteX3" fmla="*/ 803030 w 3030415"/>
                <a:gd name="connsiteY3" fmla="*/ 800099 h 2898530"/>
                <a:gd name="connsiteX4" fmla="*/ 937846 w 3030415"/>
                <a:gd name="connsiteY4" fmla="*/ 536330 h 2898530"/>
                <a:gd name="connsiteX5" fmla="*/ 1230923 w 3030415"/>
                <a:gd name="connsiteY5" fmla="*/ 360484 h 2898530"/>
                <a:gd name="connsiteX6" fmla="*/ 1623646 w 3030415"/>
                <a:gd name="connsiteY6" fmla="*/ 307730 h 2898530"/>
                <a:gd name="connsiteX7" fmla="*/ 2098430 w 3030415"/>
                <a:gd name="connsiteY7" fmla="*/ 43961 h 2898530"/>
                <a:gd name="connsiteX8" fmla="*/ 2573215 w 3030415"/>
                <a:gd name="connsiteY8" fmla="*/ 43961 h 2898530"/>
                <a:gd name="connsiteX9" fmla="*/ 3030415 w 3030415"/>
                <a:gd name="connsiteY9" fmla="*/ 290145 h 289853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236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144487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426698 w 3030415"/>
                <a:gd name="connsiteY7" fmla="*/ 146734 h 2897847"/>
                <a:gd name="connsiteX8" fmla="*/ 1655298 w 3030415"/>
                <a:gd name="connsiteY8" fmla="*/ 302944 h 2897847"/>
                <a:gd name="connsiteX9" fmla="*/ 2098430 w 3030415"/>
                <a:gd name="connsiteY9" fmla="*/ 43278 h 2897847"/>
                <a:gd name="connsiteX10" fmla="*/ 2573215 w 3030415"/>
                <a:gd name="connsiteY10" fmla="*/ 43278 h 2897847"/>
                <a:gd name="connsiteX11" fmla="*/ 3030415 w 3030415"/>
                <a:gd name="connsiteY11" fmla="*/ 289462 h 2897847"/>
                <a:gd name="connsiteX0" fmla="*/ 0 w 3030415"/>
                <a:gd name="connsiteY0" fmla="*/ 2897847 h 2897847"/>
                <a:gd name="connsiteX1" fmla="*/ 621323 w 3030415"/>
                <a:gd name="connsiteY1" fmla="*/ 2030339 h 2897847"/>
                <a:gd name="connsiteX2" fmla="*/ 762000 w 3030415"/>
                <a:gd name="connsiteY2" fmla="*/ 1485216 h 2897847"/>
                <a:gd name="connsiteX3" fmla="*/ 803030 w 3030415"/>
                <a:gd name="connsiteY3" fmla="*/ 799416 h 2897847"/>
                <a:gd name="connsiteX4" fmla="*/ 937846 w 3030415"/>
                <a:gd name="connsiteY4" fmla="*/ 535647 h 2897847"/>
                <a:gd name="connsiteX5" fmla="*/ 1230923 w 3030415"/>
                <a:gd name="connsiteY5" fmla="*/ 359801 h 2897847"/>
                <a:gd name="connsiteX6" fmla="*/ 1395046 w 3030415"/>
                <a:gd name="connsiteY6" fmla="*/ 307047 h 2897847"/>
                <a:gd name="connsiteX7" fmla="*/ 1655298 w 3030415"/>
                <a:gd name="connsiteY7" fmla="*/ 302944 h 2897847"/>
                <a:gd name="connsiteX8" fmla="*/ 2098430 w 3030415"/>
                <a:gd name="connsiteY8" fmla="*/ 43278 h 2897847"/>
                <a:gd name="connsiteX9" fmla="*/ 2573215 w 3030415"/>
                <a:gd name="connsiteY9" fmla="*/ 43278 h 2897847"/>
                <a:gd name="connsiteX10" fmla="*/ 3030415 w 3030415"/>
                <a:gd name="connsiteY10" fmla="*/ 289462 h 2897847"/>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395046 w 3030415"/>
                <a:gd name="connsiteY6" fmla="*/ 304800 h 2895600"/>
                <a:gd name="connsiteX7" fmla="*/ 1655298 w 3030415"/>
                <a:gd name="connsiteY7" fmla="*/ 300697 h 2895600"/>
                <a:gd name="connsiteX8" fmla="*/ 1678158 w 3030415"/>
                <a:gd name="connsiteY8" fmla="*/ 285458 h 2895600"/>
                <a:gd name="connsiteX9" fmla="*/ 2098430 w 3030415"/>
                <a:gd name="connsiteY9" fmla="*/ 41031 h 2895600"/>
                <a:gd name="connsiteX10" fmla="*/ 2573215 w 3030415"/>
                <a:gd name="connsiteY10" fmla="*/ 41031 h 2895600"/>
                <a:gd name="connsiteX11" fmla="*/ 3030415 w 3030415"/>
                <a:gd name="connsiteY11"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2854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55298 w 3030415"/>
                <a:gd name="connsiteY6" fmla="*/ 300697 h 2895600"/>
                <a:gd name="connsiteX7" fmla="*/ 1678158 w 3030415"/>
                <a:gd name="connsiteY7" fmla="*/ 133058 h 2895600"/>
                <a:gd name="connsiteX8" fmla="*/ 2098430 w 3030415"/>
                <a:gd name="connsiteY8" fmla="*/ 41031 h 2895600"/>
                <a:gd name="connsiteX9" fmla="*/ 2573215 w 3030415"/>
                <a:gd name="connsiteY9" fmla="*/ 41031 h 2895600"/>
                <a:gd name="connsiteX10" fmla="*/ 3030415 w 3030415"/>
                <a:gd name="connsiteY10" fmla="*/ 287215 h 2895600"/>
                <a:gd name="connsiteX0" fmla="*/ 0 w 3030415"/>
                <a:gd name="connsiteY0" fmla="*/ 2895600 h 2895600"/>
                <a:gd name="connsiteX1" fmla="*/ 621323 w 3030415"/>
                <a:gd name="connsiteY1" fmla="*/ 2028092 h 2895600"/>
                <a:gd name="connsiteX2" fmla="*/ 762000 w 3030415"/>
                <a:gd name="connsiteY2" fmla="*/ 1482969 h 2895600"/>
                <a:gd name="connsiteX3" fmla="*/ 803030 w 3030415"/>
                <a:gd name="connsiteY3" fmla="*/ 797169 h 2895600"/>
                <a:gd name="connsiteX4" fmla="*/ 937846 w 3030415"/>
                <a:gd name="connsiteY4" fmla="*/ 533400 h 2895600"/>
                <a:gd name="connsiteX5" fmla="*/ 1230923 w 3030415"/>
                <a:gd name="connsiteY5" fmla="*/ 357554 h 2895600"/>
                <a:gd name="connsiteX6" fmla="*/ 1678158 w 3030415"/>
                <a:gd name="connsiteY6" fmla="*/ 133058 h 2895600"/>
                <a:gd name="connsiteX7" fmla="*/ 2098430 w 3030415"/>
                <a:gd name="connsiteY7" fmla="*/ 41031 h 2895600"/>
                <a:gd name="connsiteX8" fmla="*/ 2573215 w 3030415"/>
                <a:gd name="connsiteY8" fmla="*/ 41031 h 2895600"/>
                <a:gd name="connsiteX9" fmla="*/ 3030415 w 3030415"/>
                <a:gd name="connsiteY9" fmla="*/ 287215 h 2895600"/>
                <a:gd name="connsiteX0" fmla="*/ 0 w 3030415"/>
                <a:gd name="connsiteY0" fmla="*/ 2819400 h 2819400"/>
                <a:gd name="connsiteX1" fmla="*/ 621323 w 3030415"/>
                <a:gd name="connsiteY1" fmla="*/ 2028092 h 2819400"/>
                <a:gd name="connsiteX2" fmla="*/ 762000 w 3030415"/>
                <a:gd name="connsiteY2" fmla="*/ 1482969 h 2819400"/>
                <a:gd name="connsiteX3" fmla="*/ 803030 w 3030415"/>
                <a:gd name="connsiteY3" fmla="*/ 797169 h 2819400"/>
                <a:gd name="connsiteX4" fmla="*/ 937846 w 3030415"/>
                <a:gd name="connsiteY4" fmla="*/ 533400 h 2819400"/>
                <a:gd name="connsiteX5" fmla="*/ 1230923 w 3030415"/>
                <a:gd name="connsiteY5" fmla="*/ 357554 h 2819400"/>
                <a:gd name="connsiteX6" fmla="*/ 1678158 w 3030415"/>
                <a:gd name="connsiteY6" fmla="*/ 133058 h 2819400"/>
                <a:gd name="connsiteX7" fmla="*/ 2098430 w 3030415"/>
                <a:gd name="connsiteY7" fmla="*/ 41031 h 2819400"/>
                <a:gd name="connsiteX8" fmla="*/ 2573215 w 3030415"/>
                <a:gd name="connsiteY8" fmla="*/ 41031 h 2819400"/>
                <a:gd name="connsiteX9" fmla="*/ 3030415 w 3030415"/>
                <a:gd name="connsiteY9" fmla="*/ 28721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0415" h="2819400">
                  <a:moveTo>
                    <a:pt x="0" y="2819400"/>
                  </a:moveTo>
                  <a:cubicBezTo>
                    <a:pt x="215411" y="2801815"/>
                    <a:pt x="494323" y="2250830"/>
                    <a:pt x="621323" y="2028092"/>
                  </a:cubicBezTo>
                  <a:cubicBezTo>
                    <a:pt x="748323" y="1805354"/>
                    <a:pt x="731716" y="1688123"/>
                    <a:pt x="762000" y="1482969"/>
                  </a:cubicBezTo>
                  <a:cubicBezTo>
                    <a:pt x="792285" y="1277815"/>
                    <a:pt x="773722" y="955430"/>
                    <a:pt x="803030" y="797169"/>
                  </a:cubicBezTo>
                  <a:cubicBezTo>
                    <a:pt x="832338" y="638908"/>
                    <a:pt x="866531" y="606669"/>
                    <a:pt x="937846" y="533400"/>
                  </a:cubicBezTo>
                  <a:cubicBezTo>
                    <a:pt x="1009161" y="460131"/>
                    <a:pt x="1107538" y="424278"/>
                    <a:pt x="1230923" y="357554"/>
                  </a:cubicBezTo>
                  <a:cubicBezTo>
                    <a:pt x="1354308" y="290830"/>
                    <a:pt x="1533573" y="185812"/>
                    <a:pt x="1678158" y="133058"/>
                  </a:cubicBezTo>
                  <a:cubicBezTo>
                    <a:pt x="1822743" y="80304"/>
                    <a:pt x="1949254" y="56369"/>
                    <a:pt x="2098430" y="41031"/>
                  </a:cubicBezTo>
                  <a:cubicBezTo>
                    <a:pt x="2247606" y="25693"/>
                    <a:pt x="2417884" y="0"/>
                    <a:pt x="2573215" y="41031"/>
                  </a:cubicBezTo>
                  <a:cubicBezTo>
                    <a:pt x="2728546" y="82062"/>
                    <a:pt x="2879480" y="184638"/>
                    <a:pt x="3030415" y="287215"/>
                  </a:cubicBezTo>
                </a:path>
              </a:pathLst>
            </a:custGeom>
            <a:noFill/>
            <a:ln w="762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pitchFamily="-64" charset="0"/>
              </a:endParaRPr>
            </a:p>
          </p:txBody>
        </p:sp>
      </p:grpSp>
      <p:pic>
        <p:nvPicPr>
          <p:cNvPr id="8" name="Picture 7" descr="LinkBack.jpg"/>
          <p:cNvPicPr>
            <a:picLocks noChangeAspect="1"/>
          </p:cNvPicPr>
          <p:nvPr/>
        </p:nvPicPr>
        <p:blipFill>
          <a:blip r:embed="rId4" cstate="print"/>
          <a:stretch>
            <a:fillRect/>
          </a:stretch>
        </p:blipFill>
        <p:spPr>
          <a:xfrm>
            <a:off x="6023911" y="3079750"/>
            <a:ext cx="2662889" cy="1219200"/>
          </a:xfrm>
          <a:prstGeom prst="rect">
            <a:avLst/>
          </a:prstGeom>
        </p:spPr>
      </p:pic>
      <p:cxnSp>
        <p:nvCxnSpPr>
          <p:cNvPr id="9" name="Straight Arrow Connector 8"/>
          <p:cNvCxnSpPr>
            <a:cxnSpLocks noChangeShapeType="1"/>
          </p:cNvCxnSpPr>
          <p:nvPr/>
        </p:nvCxnSpPr>
        <p:spPr bwMode="auto">
          <a:xfrm flipH="1">
            <a:off x="7056527" y="2063750"/>
            <a:ext cx="150723" cy="1407766"/>
          </a:xfrm>
          <a:prstGeom prst="straightConnector1">
            <a:avLst/>
          </a:prstGeom>
          <a:noFill/>
          <a:ln w="38100">
            <a:solidFill>
              <a:srgbClr val="FF0000"/>
            </a:solidFill>
            <a:round/>
            <a:headEnd/>
            <a:tailEnd type="arrow" w="med" len="med"/>
          </a:ln>
        </p:spPr>
      </p:cxnSp>
      <p:pic>
        <p:nvPicPr>
          <p:cNvPr id="10" name="Picture 9" descr="student activit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4567988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8 at 11.53.34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63439" y="3687842"/>
            <a:ext cx="3716124" cy="2350868"/>
          </a:xfrm>
          <a:prstGeom prst="rect">
            <a:avLst/>
          </a:prstGeom>
        </p:spPr>
      </p:pic>
      <p:pic>
        <p:nvPicPr>
          <p:cNvPr id="12" name="Picture 11" descr="Screen Shot 2013-12-10 at 12.11.36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740" y="3687841"/>
            <a:ext cx="3309591" cy="2151557"/>
          </a:xfrm>
          <a:prstGeom prst="rect">
            <a:avLst/>
          </a:prstGeom>
        </p:spPr>
      </p:pic>
      <p:sp>
        <p:nvSpPr>
          <p:cNvPr id="5" name="Content Placeholder 2"/>
          <p:cNvSpPr txBox="1">
            <a:spLocks/>
          </p:cNvSpPr>
          <p:nvPr/>
        </p:nvSpPr>
        <p:spPr bwMode="auto">
          <a:xfrm>
            <a:off x="817651" y="1143000"/>
            <a:ext cx="6477000"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Start the KISS IDE by clicking on its icon to get the welcome screen</a:t>
            </a:r>
          </a:p>
          <a:p>
            <a:pPr lvl="1"/>
            <a:r>
              <a:rPr lang="en-US" sz="2000" dirty="0" smtClean="0"/>
              <a:t>If it is already open, select the </a:t>
            </a:r>
            <a:r>
              <a:rPr lang="en-US" sz="2000" i="1" dirty="0" smtClean="0"/>
              <a:t>New Project </a:t>
            </a:r>
            <a:r>
              <a:rPr lang="en-US" sz="2000" dirty="0" smtClean="0"/>
              <a:t>tab.</a:t>
            </a:r>
          </a:p>
          <a:p>
            <a:r>
              <a:rPr lang="en-US" sz="2400" dirty="0" smtClean="0"/>
              <a:t>Click on the “</a:t>
            </a:r>
            <a:r>
              <a:rPr lang="en-US" sz="2400" i="1" dirty="0" smtClean="0"/>
              <a:t>New Project”</a:t>
            </a:r>
            <a:r>
              <a:rPr lang="en-US" sz="2400" dirty="0" smtClean="0"/>
              <a:t> icon</a:t>
            </a:r>
          </a:p>
          <a:p>
            <a:r>
              <a:rPr lang="en-US" sz="2400" dirty="0" smtClean="0"/>
              <a:t>You will have to name your project</a:t>
            </a:r>
          </a:p>
          <a:p>
            <a:endParaRPr lang="en-US" sz="2400" dirty="0" smtClean="0"/>
          </a:p>
          <a:p>
            <a:pPr>
              <a:buFont typeface="Arial"/>
              <a:buNone/>
            </a:pPr>
            <a:r>
              <a:rPr lang="en-US" sz="2400" dirty="0" smtClean="0"/>
              <a:t>	</a:t>
            </a:r>
            <a:endParaRPr lang="en-US" sz="2400" dirty="0"/>
          </a:p>
        </p:txBody>
      </p:sp>
      <p:grpSp>
        <p:nvGrpSpPr>
          <p:cNvPr id="6" name="Group 5"/>
          <p:cNvGrpSpPr/>
          <p:nvPr/>
        </p:nvGrpSpPr>
        <p:grpSpPr>
          <a:xfrm>
            <a:off x="965200" y="2635251"/>
            <a:ext cx="4468949" cy="2079625"/>
            <a:chOff x="676916" y="2568614"/>
            <a:chExt cx="5142593" cy="2002940"/>
          </a:xfrm>
        </p:grpSpPr>
        <p:cxnSp>
          <p:nvCxnSpPr>
            <p:cNvPr id="8" name="Straight Arrow Connector 8"/>
            <p:cNvCxnSpPr>
              <a:cxnSpLocks noChangeShapeType="1"/>
            </p:cNvCxnSpPr>
            <p:nvPr/>
          </p:nvCxnSpPr>
          <p:spPr bwMode="auto">
            <a:xfrm flipH="1">
              <a:off x="676916" y="2568614"/>
              <a:ext cx="186333" cy="200294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a:off x="3886201" y="3276600"/>
              <a:ext cx="1933308" cy="712812"/>
            </a:xfrm>
            <a:prstGeom prst="straightConnector1">
              <a:avLst/>
            </a:prstGeom>
            <a:noFill/>
            <a:ln w="38100">
              <a:solidFill>
                <a:srgbClr val="FF0000"/>
              </a:solidFill>
              <a:round/>
              <a:headEnd/>
              <a:tailEnd type="arrow" w="med" len="med"/>
            </a:ln>
          </p:spPr>
        </p:cxnSp>
      </p:grpSp>
      <p:pic>
        <p:nvPicPr>
          <p:cNvPr id="11" name="Picture 10"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pic>
        <p:nvPicPr>
          <p:cNvPr id="3" name="Picture 2" descr="Screen Shot 2013-12-10 at 12.11.02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9774" y="1333500"/>
            <a:ext cx="527051" cy="1127125"/>
          </a:xfrm>
          <a:prstGeom prst="rect">
            <a:avLst/>
          </a:prstGeom>
        </p:spPr>
      </p:pic>
      <p:sp>
        <p:nvSpPr>
          <p:cNvPr id="13" name="Title 1"/>
          <p:cNvSpPr>
            <a:spLocks noGrp="1"/>
          </p:cNvSpPr>
          <p:nvPr>
            <p:ph type="title"/>
          </p:nvPr>
        </p:nvSpPr>
        <p:spPr>
          <a:xfrm>
            <a:off x="457200" y="0"/>
            <a:ext cx="8229600" cy="1143000"/>
          </a:xfrm>
        </p:spPr>
        <p:txBody>
          <a:bodyPr/>
          <a:lstStyle/>
          <a:p>
            <a:r>
              <a:rPr lang="en-US" dirty="0" smtClean="0"/>
              <a:t>Launch the KISS IDE</a:t>
            </a:r>
            <a:endParaRPr lang="en-US" dirty="0"/>
          </a:p>
        </p:txBody>
      </p:sp>
    </p:spTree>
    <p:extLst>
      <p:ext uri="{BB962C8B-B14F-4D97-AF65-F5344CB8AC3E}">
        <p14:creationId xmlns:p14="http://schemas.microsoft.com/office/powerpoint/2010/main" val="38292040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 Demobot-0618.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19200" y="8014"/>
            <a:ext cx="6973985" cy="4058613"/>
          </a:xfrm>
          <a:prstGeom prst="rect">
            <a:avLst/>
          </a:prstGeom>
        </p:spPr>
      </p:pic>
      <p:sp>
        <p:nvSpPr>
          <p:cNvPr id="4" name="Rounded Rectangle 3"/>
          <p:cNvSpPr/>
          <p:nvPr/>
        </p:nvSpPr>
        <p:spPr>
          <a:xfrm>
            <a:off x="113211" y="4171764"/>
            <a:ext cx="8839200" cy="1602019"/>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You will need </a:t>
            </a:r>
            <a:r>
              <a:rPr lang="en-US" sz="2400" dirty="0" smtClean="0">
                <a:solidFill>
                  <a:schemeClr val="tx1"/>
                </a:solidFill>
              </a:rPr>
              <a:t>one (1) servo.  </a:t>
            </a:r>
            <a:endParaRPr lang="en-US" sz="2400" dirty="0">
              <a:solidFill>
                <a:schemeClr val="tx1"/>
              </a:solidFill>
            </a:endParaRPr>
          </a:p>
          <a:p>
            <a:r>
              <a:rPr lang="en-US" sz="2400" dirty="0" smtClean="0">
                <a:solidFill>
                  <a:schemeClr val="tx1"/>
                </a:solidFill>
              </a:rPr>
              <a:t>You </a:t>
            </a:r>
            <a:r>
              <a:rPr lang="en-US" sz="2400" dirty="0">
                <a:solidFill>
                  <a:schemeClr val="tx1"/>
                </a:solidFill>
              </a:rPr>
              <a:t>can </a:t>
            </a:r>
            <a:r>
              <a:rPr lang="en-US" sz="2400" dirty="0" smtClean="0">
                <a:solidFill>
                  <a:schemeClr val="tx1"/>
                </a:solidFill>
              </a:rPr>
              <a:t>distinguish servos from motors </a:t>
            </a:r>
            <a:r>
              <a:rPr lang="en-US" sz="2400" dirty="0">
                <a:solidFill>
                  <a:schemeClr val="tx1"/>
                </a:solidFill>
              </a:rPr>
              <a:t>by the wiring. Motors have a double  grey </a:t>
            </a:r>
            <a:r>
              <a:rPr lang="en-US" sz="2400" dirty="0" smtClean="0">
                <a:solidFill>
                  <a:schemeClr val="tx1"/>
                </a:solidFill>
              </a:rPr>
              <a:t>wire </a:t>
            </a:r>
            <a:r>
              <a:rPr lang="en-US" sz="2400" dirty="0">
                <a:solidFill>
                  <a:schemeClr val="tx1"/>
                </a:solidFill>
              </a:rPr>
              <a:t>and servos have </a:t>
            </a:r>
            <a:r>
              <a:rPr lang="en-US" sz="2400" dirty="0" smtClean="0">
                <a:solidFill>
                  <a:schemeClr val="tx1"/>
                </a:solidFill>
              </a:rPr>
              <a:t>a </a:t>
            </a:r>
            <a:r>
              <a:rPr lang="en-US" sz="2400" b="1" u="sng" dirty="0" smtClean="0">
                <a:solidFill>
                  <a:schemeClr val="tx1"/>
                </a:solidFill>
              </a:rPr>
              <a:t>triple </a:t>
            </a:r>
            <a:r>
              <a:rPr lang="en-US" sz="2400" b="1" u="sng" dirty="0">
                <a:solidFill>
                  <a:schemeClr val="tx1"/>
                </a:solidFill>
              </a:rPr>
              <a:t>red, orange, brown </a:t>
            </a:r>
            <a:r>
              <a:rPr lang="en-US" sz="2400" b="1" u="sng" dirty="0" smtClean="0">
                <a:solidFill>
                  <a:schemeClr val="tx1"/>
                </a:solidFill>
              </a:rPr>
              <a:t>wire</a:t>
            </a:r>
            <a:r>
              <a:rPr lang="en-US" sz="2400" dirty="0" smtClean="0">
                <a:solidFill>
                  <a:schemeClr val="tx1"/>
                </a:solidFill>
              </a:rPr>
              <a:t>.  You will also need one small round servo horn for the next step.</a:t>
            </a:r>
          </a:p>
        </p:txBody>
      </p:sp>
      <p:sp>
        <p:nvSpPr>
          <p:cNvPr id="5" name="Oval 4"/>
          <p:cNvSpPr/>
          <p:nvPr/>
        </p:nvSpPr>
        <p:spPr>
          <a:xfrm rot="1458956">
            <a:off x="1184419" y="1023089"/>
            <a:ext cx="2097909" cy="2133600"/>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39553"/>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4-01-08 at 11.53.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375" y="2733327"/>
            <a:ext cx="5608021" cy="3547707"/>
          </a:xfrm>
          <a:prstGeom prst="rect">
            <a:avLst/>
          </a:prstGeom>
        </p:spPr>
      </p:pic>
      <p:sp>
        <p:nvSpPr>
          <p:cNvPr id="2" name="Title 1"/>
          <p:cNvSpPr>
            <a:spLocks noGrp="1"/>
          </p:cNvSpPr>
          <p:nvPr>
            <p:ph type="title"/>
          </p:nvPr>
        </p:nvSpPr>
        <p:spPr>
          <a:xfrm>
            <a:off x="457200" y="-224907"/>
            <a:ext cx="8229600" cy="1143000"/>
          </a:xfrm>
        </p:spPr>
        <p:txBody>
          <a:bodyPr/>
          <a:lstStyle/>
          <a:p>
            <a:r>
              <a:rPr lang="en-US" dirty="0" smtClean="0"/>
              <a:t>Name Your Project</a:t>
            </a:r>
            <a:endParaRPr lang="en-US" dirty="0"/>
          </a:p>
        </p:txBody>
      </p:sp>
      <p:sp>
        <p:nvSpPr>
          <p:cNvPr id="5" name="Content Placeholder 2"/>
          <p:cNvSpPr txBox="1">
            <a:spLocks/>
          </p:cNvSpPr>
          <p:nvPr/>
        </p:nvSpPr>
        <p:spPr bwMode="auto">
          <a:xfrm>
            <a:off x="830879" y="615949"/>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Name your new </a:t>
            </a:r>
            <a:r>
              <a:rPr lang="en-US" sz="1800" dirty="0" smtClean="0"/>
              <a:t>project (remember you will have a lot of student’s projects- maybe use their first name followed by the challenge #)</a:t>
            </a:r>
            <a:endParaRPr lang="en-US" sz="1800" dirty="0"/>
          </a:p>
          <a:p>
            <a:pPr marL="457200" indent="-457200">
              <a:buFont typeface="+mj-lt"/>
              <a:buAutoNum type="arabicPeriod"/>
            </a:pPr>
            <a:r>
              <a:rPr lang="en-US" sz="2400" dirty="0" smtClean="0"/>
              <a:t>Use the default </a:t>
            </a:r>
            <a:r>
              <a:rPr lang="en-US" sz="2400" i="1" dirty="0" smtClean="0"/>
              <a:t>Start with a new file (created in next step)</a:t>
            </a:r>
            <a:endParaRPr lang="en-US" sz="2400" i="1" dirty="0"/>
          </a:p>
          <a:p>
            <a:pPr marL="457200" indent="-457200">
              <a:buFont typeface="+mj-lt"/>
              <a:buAutoNum type="arabicPeriod"/>
            </a:pPr>
            <a:r>
              <a:rPr lang="en-US" sz="2400" dirty="0" smtClean="0"/>
              <a:t>Use the Browse button to save the project into your “Robot Code” folder on your desktop</a:t>
            </a:r>
          </a:p>
          <a:p>
            <a:pPr>
              <a:buFont typeface="Arial"/>
              <a:buNone/>
            </a:pPr>
            <a:r>
              <a:rPr lang="en-US" sz="2400" dirty="0" smtClean="0"/>
              <a:t>	</a:t>
            </a:r>
            <a:endParaRPr lang="en-US" sz="2400" dirty="0"/>
          </a:p>
        </p:txBody>
      </p:sp>
      <p:pic>
        <p:nvPicPr>
          <p:cNvPr id="11" name="Picture 10"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6" name="Group 5"/>
          <p:cNvGrpSpPr/>
          <p:nvPr/>
        </p:nvGrpSpPr>
        <p:grpSpPr>
          <a:xfrm>
            <a:off x="668710" y="2536133"/>
            <a:ext cx="5857875" cy="1106408"/>
            <a:chOff x="223871" y="2538033"/>
            <a:chExt cx="6740885" cy="1065610"/>
          </a:xfrm>
        </p:grpSpPr>
        <p:cxnSp>
          <p:nvCxnSpPr>
            <p:cNvPr id="8" name="Straight Arrow Connector 8"/>
            <p:cNvCxnSpPr>
              <a:cxnSpLocks noChangeShapeType="1"/>
            </p:cNvCxnSpPr>
            <p:nvPr/>
          </p:nvCxnSpPr>
          <p:spPr bwMode="auto">
            <a:xfrm>
              <a:off x="223871" y="2538033"/>
              <a:ext cx="3160361" cy="886800"/>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a:off x="5320639" y="3603643"/>
              <a:ext cx="1644117" cy="0"/>
            </a:xfrm>
            <a:prstGeom prst="straightConnector1">
              <a:avLst/>
            </a:prstGeom>
            <a:noFill/>
            <a:ln w="38100">
              <a:solidFill>
                <a:srgbClr val="FF0000"/>
              </a:solidFill>
              <a:round/>
              <a:headEnd/>
              <a:tailEnd type="arrow" w="med" len="med"/>
            </a:ln>
          </p:spPr>
        </p:cxnSp>
      </p:grpSp>
      <p:cxnSp>
        <p:nvCxnSpPr>
          <p:cNvPr id="13" name="Straight Arrow Connector 8"/>
          <p:cNvCxnSpPr>
            <a:cxnSpLocks noChangeShapeType="1"/>
          </p:cNvCxnSpPr>
          <p:nvPr/>
        </p:nvCxnSpPr>
        <p:spPr bwMode="auto">
          <a:xfrm>
            <a:off x="762000" y="3895743"/>
            <a:ext cx="1983470" cy="0"/>
          </a:xfrm>
          <a:prstGeom prst="straightConnector1">
            <a:avLst/>
          </a:prstGeom>
          <a:noFill/>
          <a:ln w="38100">
            <a:solidFill>
              <a:srgbClr val="FF0000"/>
            </a:solidFill>
            <a:round/>
            <a:headEnd/>
            <a:tailEnd type="arrow" w="med" len="med"/>
          </a:ln>
        </p:spPr>
      </p:cxnSp>
      <p:sp>
        <p:nvSpPr>
          <p:cNvPr id="16" name="TextBox 15"/>
          <p:cNvSpPr txBox="1"/>
          <p:nvPr/>
        </p:nvSpPr>
        <p:spPr>
          <a:xfrm>
            <a:off x="322879" y="2151996"/>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18" name="TextBox 17"/>
          <p:cNvSpPr txBox="1"/>
          <p:nvPr/>
        </p:nvSpPr>
        <p:spPr>
          <a:xfrm>
            <a:off x="394092" y="3572577"/>
            <a:ext cx="508000" cy="646331"/>
          </a:xfrm>
          <a:prstGeom prst="rect">
            <a:avLst/>
          </a:prstGeom>
          <a:noFill/>
        </p:spPr>
        <p:txBody>
          <a:bodyPr wrap="square" rtlCol="0">
            <a:spAutoFit/>
          </a:bodyPr>
          <a:lstStyle/>
          <a:p>
            <a:r>
              <a:rPr lang="en-US" sz="3600" dirty="0">
                <a:solidFill>
                  <a:srgbClr val="FF0000"/>
                </a:solidFill>
              </a:rPr>
              <a:t>2</a:t>
            </a:r>
          </a:p>
        </p:txBody>
      </p:sp>
      <p:sp>
        <p:nvSpPr>
          <p:cNvPr id="19" name="TextBox 18"/>
          <p:cNvSpPr txBox="1"/>
          <p:nvPr/>
        </p:nvSpPr>
        <p:spPr>
          <a:xfrm>
            <a:off x="6449531" y="3319375"/>
            <a:ext cx="508000" cy="646331"/>
          </a:xfrm>
          <a:prstGeom prst="rect">
            <a:avLst/>
          </a:prstGeom>
          <a:noFill/>
        </p:spPr>
        <p:txBody>
          <a:bodyPr wrap="square" rtlCol="0">
            <a:spAutoFit/>
          </a:bodyPr>
          <a:lstStyle/>
          <a:p>
            <a:r>
              <a:rPr lang="en-US" sz="3600" dirty="0">
                <a:solidFill>
                  <a:srgbClr val="FF0000"/>
                </a:solidFill>
              </a:rPr>
              <a:t>3</a:t>
            </a:r>
          </a:p>
        </p:txBody>
      </p:sp>
    </p:spTree>
    <p:extLst>
      <p:ext uri="{BB962C8B-B14F-4D97-AF65-F5344CB8AC3E}">
        <p14:creationId xmlns:p14="http://schemas.microsoft.com/office/powerpoint/2010/main" val="2258109390"/>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192199"/>
            <a:ext cx="8229600" cy="1143000"/>
          </a:xfrm>
        </p:spPr>
        <p:txBody>
          <a:bodyPr/>
          <a:lstStyle/>
          <a:p>
            <a:r>
              <a:rPr lang="en-US" dirty="0" smtClean="0"/>
              <a:t>Add a new file</a:t>
            </a:r>
            <a:endParaRPr lang="en-US" dirty="0"/>
          </a:p>
        </p:txBody>
      </p:sp>
      <p:sp>
        <p:nvSpPr>
          <p:cNvPr id="5" name="Content Placeholder 2"/>
          <p:cNvSpPr txBox="1">
            <a:spLocks/>
          </p:cNvSpPr>
          <p:nvPr/>
        </p:nvSpPr>
        <p:spPr bwMode="auto">
          <a:xfrm>
            <a:off x="817651" y="762491"/>
            <a:ext cx="8215224" cy="411480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smtClean="0"/>
              <a:t> You need to name your new file </a:t>
            </a:r>
            <a:r>
              <a:rPr lang="en-US" sz="1800" dirty="0" smtClean="0"/>
              <a:t>(use something descriptive, in this case ”First Program”)  </a:t>
            </a:r>
          </a:p>
          <a:p>
            <a:pPr marL="457200" indent="-457200">
              <a:buFont typeface="+mj-lt"/>
              <a:buAutoNum type="arabicPeriod"/>
            </a:pPr>
            <a:r>
              <a:rPr lang="en-US" sz="2400" dirty="0" smtClean="0"/>
              <a:t>You must select a file template to use- UNDER </a:t>
            </a:r>
            <a:r>
              <a:rPr lang="en-US" sz="2400" u="sng" dirty="0" smtClean="0"/>
              <a:t>C Files </a:t>
            </a:r>
            <a:r>
              <a:rPr lang="en-US" sz="2400" dirty="0" smtClean="0"/>
              <a:t>highlight Hello World! </a:t>
            </a:r>
            <a:r>
              <a:rPr lang="en-US" sz="1800" dirty="0" smtClean="0"/>
              <a:t>(this is the template we will always use) </a:t>
            </a:r>
          </a:p>
          <a:p>
            <a:pPr marL="457200" indent="-457200">
              <a:buFont typeface="+mj-lt"/>
              <a:buAutoNum type="arabicPeriod"/>
            </a:pPr>
            <a:r>
              <a:rPr lang="en-US" sz="2400" dirty="0" smtClean="0"/>
              <a:t>Click OK</a:t>
            </a:r>
          </a:p>
          <a:p>
            <a:pPr marL="0" indent="0">
              <a:buNone/>
            </a:pPr>
            <a:endParaRPr lang="en-US" sz="1800" dirty="0"/>
          </a:p>
        </p:txBody>
      </p:sp>
      <p:pic>
        <p:nvPicPr>
          <p:cNvPr id="11" name="Picture 10"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26" name="Group 25"/>
          <p:cNvGrpSpPr/>
          <p:nvPr/>
        </p:nvGrpSpPr>
        <p:grpSpPr>
          <a:xfrm>
            <a:off x="114544" y="2124112"/>
            <a:ext cx="8918331" cy="4139084"/>
            <a:chOff x="114544" y="2124112"/>
            <a:chExt cx="8918331" cy="4139084"/>
          </a:xfrm>
        </p:grpSpPr>
        <p:pic>
          <p:nvPicPr>
            <p:cNvPr id="4" name="Picture 3" descr="Screen Shot 2014-01-08 at 12.07.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2411" y="2793999"/>
              <a:ext cx="5471480" cy="3469197"/>
            </a:xfrm>
            <a:prstGeom prst="rect">
              <a:avLst/>
            </a:prstGeom>
          </p:spPr>
        </p:pic>
        <p:cxnSp>
          <p:nvCxnSpPr>
            <p:cNvPr id="8" name="Straight Arrow Connector 8"/>
            <p:cNvCxnSpPr>
              <a:cxnSpLocks noChangeShapeType="1"/>
            </p:cNvCxnSpPr>
            <p:nvPr/>
          </p:nvCxnSpPr>
          <p:spPr bwMode="auto">
            <a:xfrm>
              <a:off x="444500" y="2586529"/>
              <a:ext cx="1602804" cy="1175845"/>
            </a:xfrm>
            <a:prstGeom prst="straightConnector1">
              <a:avLst/>
            </a:prstGeom>
            <a:noFill/>
            <a:ln w="38100">
              <a:solidFill>
                <a:srgbClr val="FF0000"/>
              </a:solidFill>
              <a:round/>
              <a:headEnd/>
              <a:tailEnd type="arrow" w="med" len="med"/>
            </a:ln>
          </p:spPr>
        </p:cxnSp>
        <p:cxnSp>
          <p:nvCxnSpPr>
            <p:cNvPr id="10" name="Straight Arrow Connector 8"/>
            <p:cNvCxnSpPr>
              <a:cxnSpLocks noChangeShapeType="1"/>
            </p:cNvCxnSpPr>
            <p:nvPr/>
          </p:nvCxnSpPr>
          <p:spPr bwMode="auto">
            <a:xfrm flipH="1" flipV="1">
              <a:off x="6034279" y="3198301"/>
              <a:ext cx="962627" cy="1119699"/>
            </a:xfrm>
            <a:prstGeom prst="straightConnector1">
              <a:avLst/>
            </a:prstGeom>
            <a:noFill/>
            <a:ln w="38100">
              <a:solidFill>
                <a:srgbClr val="FF0000"/>
              </a:solidFill>
              <a:round/>
              <a:headEnd/>
              <a:tailEnd type="arrow" w="med" len="med"/>
            </a:ln>
          </p:spPr>
        </p:cxnSp>
        <p:sp>
          <p:nvSpPr>
            <p:cNvPr id="14" name="Rectangle 13"/>
            <p:cNvSpPr/>
            <p:nvPr/>
          </p:nvSpPr>
          <p:spPr>
            <a:xfrm>
              <a:off x="6397625" y="4317999"/>
              <a:ext cx="2635250" cy="825500"/>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0000"/>
                  </a:solidFill>
                </a:rPr>
                <a:t>Notice the project “Steve First Program” now appears on the side bar</a:t>
              </a:r>
              <a:endParaRPr lang="en-US" dirty="0">
                <a:solidFill>
                  <a:srgbClr val="FF0000"/>
                </a:solidFill>
              </a:endParaRPr>
            </a:p>
          </p:txBody>
        </p:sp>
        <p:cxnSp>
          <p:nvCxnSpPr>
            <p:cNvPr id="17" name="Straight Arrow Connector 8"/>
            <p:cNvCxnSpPr>
              <a:cxnSpLocks noChangeShapeType="1"/>
            </p:cNvCxnSpPr>
            <p:nvPr/>
          </p:nvCxnSpPr>
          <p:spPr bwMode="auto">
            <a:xfrm flipH="1" flipV="1">
              <a:off x="2695819" y="4548282"/>
              <a:ext cx="1123156" cy="774208"/>
            </a:xfrm>
            <a:prstGeom prst="straightConnector1">
              <a:avLst/>
            </a:prstGeom>
            <a:noFill/>
            <a:ln w="38100">
              <a:solidFill>
                <a:srgbClr val="FF0000"/>
              </a:solidFill>
              <a:round/>
              <a:headEnd/>
              <a:tailEnd type="arrow" w="med" len="med"/>
            </a:ln>
          </p:spPr>
        </p:cxnSp>
        <p:sp>
          <p:nvSpPr>
            <p:cNvPr id="18" name="Rectangle 17"/>
            <p:cNvSpPr/>
            <p:nvPr/>
          </p:nvSpPr>
          <p:spPr>
            <a:xfrm>
              <a:off x="1830524" y="4445253"/>
              <a:ext cx="1988451" cy="114791"/>
            </a:xfrm>
            <a:prstGeom prst="rect">
              <a:avLst/>
            </a:prstGeom>
            <a:solidFill>
              <a:schemeClr val="bg1">
                <a:lumMod val="65000"/>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8"/>
            <p:cNvCxnSpPr>
              <a:cxnSpLocks noChangeShapeType="1"/>
            </p:cNvCxnSpPr>
            <p:nvPr/>
          </p:nvCxnSpPr>
          <p:spPr bwMode="auto">
            <a:xfrm flipH="1">
              <a:off x="5083922" y="4935386"/>
              <a:ext cx="603251" cy="968375"/>
            </a:xfrm>
            <a:prstGeom prst="straightConnector1">
              <a:avLst/>
            </a:prstGeom>
            <a:noFill/>
            <a:ln w="38100">
              <a:solidFill>
                <a:srgbClr val="FF0000"/>
              </a:solidFill>
              <a:round/>
              <a:headEnd/>
              <a:tailEnd type="arrow" w="med" len="med"/>
            </a:ln>
          </p:spPr>
        </p:cxnSp>
        <p:sp>
          <p:nvSpPr>
            <p:cNvPr id="23" name="TextBox 22"/>
            <p:cNvSpPr txBox="1"/>
            <p:nvPr/>
          </p:nvSpPr>
          <p:spPr>
            <a:xfrm>
              <a:off x="114544" y="2124112"/>
              <a:ext cx="508000" cy="646331"/>
            </a:xfrm>
            <a:prstGeom prst="rect">
              <a:avLst/>
            </a:prstGeom>
            <a:noFill/>
          </p:spPr>
          <p:txBody>
            <a:bodyPr wrap="square" rtlCol="0">
              <a:spAutoFit/>
            </a:bodyPr>
            <a:lstStyle/>
            <a:p>
              <a:r>
                <a:rPr lang="en-US" sz="3600" dirty="0" smtClean="0">
                  <a:solidFill>
                    <a:srgbClr val="FF0000"/>
                  </a:solidFill>
                </a:rPr>
                <a:t>1</a:t>
              </a:r>
              <a:endParaRPr lang="en-US" sz="3600" dirty="0">
                <a:solidFill>
                  <a:srgbClr val="FF0000"/>
                </a:solidFill>
              </a:endParaRPr>
            </a:p>
          </p:txBody>
        </p:sp>
        <p:sp>
          <p:nvSpPr>
            <p:cNvPr id="24" name="TextBox 23"/>
            <p:cNvSpPr txBox="1"/>
            <p:nvPr/>
          </p:nvSpPr>
          <p:spPr>
            <a:xfrm>
              <a:off x="3754438" y="5026709"/>
              <a:ext cx="508000" cy="646331"/>
            </a:xfrm>
            <a:prstGeom prst="rect">
              <a:avLst/>
            </a:prstGeom>
            <a:noFill/>
          </p:spPr>
          <p:txBody>
            <a:bodyPr wrap="square" rtlCol="0">
              <a:spAutoFit/>
            </a:bodyPr>
            <a:lstStyle/>
            <a:p>
              <a:r>
                <a:rPr lang="en-US" sz="3600" dirty="0">
                  <a:solidFill>
                    <a:srgbClr val="FF0000"/>
                  </a:solidFill>
                </a:rPr>
                <a:t>2</a:t>
              </a:r>
            </a:p>
          </p:txBody>
        </p:sp>
        <p:sp>
          <p:nvSpPr>
            <p:cNvPr id="25" name="TextBox 24"/>
            <p:cNvSpPr txBox="1"/>
            <p:nvPr/>
          </p:nvSpPr>
          <p:spPr>
            <a:xfrm>
              <a:off x="5526279" y="4407583"/>
              <a:ext cx="508000" cy="646331"/>
            </a:xfrm>
            <a:prstGeom prst="rect">
              <a:avLst/>
            </a:prstGeom>
            <a:noFill/>
          </p:spPr>
          <p:txBody>
            <a:bodyPr wrap="square" rtlCol="0">
              <a:spAutoFit/>
            </a:bodyPr>
            <a:lstStyle/>
            <a:p>
              <a:r>
                <a:rPr lang="en-US" sz="3600" dirty="0">
                  <a:solidFill>
                    <a:srgbClr val="FF0000"/>
                  </a:solidFill>
                </a:rPr>
                <a:t>3</a:t>
              </a:r>
            </a:p>
          </p:txBody>
        </p:sp>
      </p:grpSp>
    </p:spTree>
    <p:extLst>
      <p:ext uri="{BB962C8B-B14F-4D97-AF65-F5344CB8AC3E}">
        <p14:creationId xmlns:p14="http://schemas.microsoft.com/office/powerpoint/2010/main" val="2599983485"/>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a:t>
            </a:r>
            <a:r>
              <a:rPr lang="en-US" b="1" dirty="0" smtClean="0">
                <a:solidFill>
                  <a:srgbClr val="3333FF"/>
                </a:solidFill>
              </a:rPr>
              <a:t>C</a:t>
            </a:r>
            <a:r>
              <a:rPr lang="en-US" dirty="0" smtClean="0"/>
              <a:t> Template: Hello, World!</a:t>
            </a:r>
            <a:endParaRPr lang="en-US" dirty="0"/>
          </a:p>
        </p:txBody>
      </p:sp>
      <p:pic>
        <p:nvPicPr>
          <p:cNvPr id="7" name="Picture 6" descr="Ctempolat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0022" y="1610425"/>
            <a:ext cx="6989508" cy="4378917"/>
          </a:xfrm>
          <a:prstGeom prst="rect">
            <a:avLst/>
          </a:prstGeom>
        </p:spPr>
      </p:pic>
      <p:sp>
        <p:nvSpPr>
          <p:cNvPr id="2" name="Rounded Rectangle 1"/>
          <p:cNvSpPr/>
          <p:nvPr/>
        </p:nvSpPr>
        <p:spPr>
          <a:xfrm>
            <a:off x="5423647" y="3929529"/>
            <a:ext cx="2315882" cy="1688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will use this template and remove what we don’t need and add whatever functions we need</a:t>
            </a:r>
            <a:endParaRPr lang="en-US" dirty="0">
              <a:solidFill>
                <a:schemeClr val="tx1"/>
              </a:solidFill>
            </a:endParaRPr>
          </a:p>
        </p:txBody>
      </p:sp>
      <p:pic>
        <p:nvPicPr>
          <p:cNvPr id="5" name="Picture 4"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746229741"/>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17295" y="745088"/>
            <a:ext cx="4844662" cy="2019464"/>
            <a:chOff x="156511" y="2438400"/>
            <a:chExt cx="2662889" cy="1322457"/>
          </a:xfrm>
        </p:grpSpPr>
        <p:pic>
          <p:nvPicPr>
            <p:cNvPr id="6" name="Picture 5" descr="LinkBack.jpg"/>
            <p:cNvPicPr>
              <a:picLocks noChangeAspect="1"/>
            </p:cNvPicPr>
            <p:nvPr/>
          </p:nvPicPr>
          <p:blipFill>
            <a:blip r:embed="rId3" cstate="print"/>
            <a:stretch>
              <a:fillRect/>
            </a:stretch>
          </p:blipFill>
          <p:spPr>
            <a:xfrm>
              <a:off x="156511" y="2438400"/>
              <a:ext cx="2662889" cy="1219200"/>
            </a:xfrm>
            <a:prstGeom prst="rect">
              <a:avLst/>
            </a:prstGeom>
            <a:ln w="53975">
              <a:solidFill>
                <a:schemeClr val="tx1"/>
              </a:solidFill>
            </a:ln>
          </p:spPr>
        </p:pic>
        <p:cxnSp>
          <p:nvCxnSpPr>
            <p:cNvPr id="41" name="Straight Arrow Connector 40"/>
            <p:cNvCxnSpPr/>
            <p:nvPr/>
          </p:nvCxnSpPr>
          <p:spPr bwMode="auto">
            <a:xfrm flipV="1">
              <a:off x="423303" y="2910374"/>
              <a:ext cx="92597" cy="85048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grpSp>
      <p:cxnSp>
        <p:nvCxnSpPr>
          <p:cNvPr id="4" name="Straight Connector 3"/>
          <p:cNvCxnSpPr/>
          <p:nvPr/>
        </p:nvCxnSpPr>
        <p:spPr>
          <a:xfrm>
            <a:off x="1057720" y="1281134"/>
            <a:ext cx="0" cy="207160"/>
          </a:xfrm>
          <a:prstGeom prst="line">
            <a:avLst/>
          </a:prstGeom>
          <a:ln w="38100">
            <a:solidFill>
              <a:srgbClr val="FF0000">
                <a:alpha val="61000"/>
              </a:srgb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23" y="2663410"/>
            <a:ext cx="4978698" cy="1477328"/>
          </a:xfrm>
          <a:prstGeom prst="rect">
            <a:avLst/>
          </a:prstGeom>
          <a:noFill/>
        </p:spPr>
        <p:txBody>
          <a:bodyPr wrap="square" rtlCol="0">
            <a:spAutoFit/>
          </a:bodyPr>
          <a:lstStyle/>
          <a:p>
            <a:r>
              <a:rPr lang="en-US" dirty="0" smtClean="0"/>
              <a:t>We use the serial cable to plug into the Link TTL Serial plug</a:t>
            </a:r>
          </a:p>
          <a:p>
            <a:endParaRPr lang="en-US" dirty="0" smtClean="0"/>
          </a:p>
          <a:p>
            <a:r>
              <a:rPr lang="en-US" dirty="0" smtClean="0"/>
              <a:t>NOTICE the red mark on the plug (left side) this corresponds to the red wire in the serial cable</a:t>
            </a:r>
            <a:endParaRPr lang="en-US" dirty="0"/>
          </a:p>
        </p:txBody>
      </p:sp>
      <p:pic>
        <p:nvPicPr>
          <p:cNvPr id="44" name="Picture 43"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17" name="Group 16"/>
          <p:cNvGrpSpPr/>
          <p:nvPr/>
        </p:nvGrpSpPr>
        <p:grpSpPr>
          <a:xfrm>
            <a:off x="5911503" y="3702269"/>
            <a:ext cx="2718548" cy="1790252"/>
            <a:chOff x="2787171" y="4731005"/>
            <a:chExt cx="3124331" cy="2057473"/>
          </a:xfrm>
        </p:grpSpPr>
        <p:pic>
          <p:nvPicPr>
            <p:cNvPr id="13" name="Picture 12" descr="IMG_4800.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6200000">
              <a:off x="3358655" y="4235631"/>
              <a:ext cx="1981363" cy="3124331"/>
            </a:xfrm>
            <a:prstGeom prst="rect">
              <a:avLst/>
            </a:prstGeom>
          </p:spPr>
        </p:pic>
        <p:sp>
          <p:nvSpPr>
            <p:cNvPr id="15" name="TextBox 14"/>
            <p:cNvSpPr txBox="1"/>
            <p:nvPr/>
          </p:nvSpPr>
          <p:spPr>
            <a:xfrm>
              <a:off x="3483964" y="4731005"/>
              <a:ext cx="516975" cy="584776"/>
            </a:xfrm>
            <a:prstGeom prst="rect">
              <a:avLst/>
            </a:prstGeom>
            <a:noFill/>
          </p:spPr>
          <p:txBody>
            <a:bodyPr wrap="square" rtlCol="0">
              <a:spAutoFit/>
            </a:bodyPr>
            <a:lstStyle/>
            <a:p>
              <a:r>
                <a:rPr lang="en-US" sz="3200" dirty="0">
                  <a:solidFill>
                    <a:srgbClr val="FF0000"/>
                  </a:solidFill>
                </a:rPr>
                <a:t>3</a:t>
              </a:r>
            </a:p>
          </p:txBody>
        </p:sp>
      </p:grpSp>
      <p:sp>
        <p:nvSpPr>
          <p:cNvPr id="55" name="TextBox 54"/>
          <p:cNvSpPr txBox="1"/>
          <p:nvPr/>
        </p:nvSpPr>
        <p:spPr>
          <a:xfrm>
            <a:off x="1613762" y="160312"/>
            <a:ext cx="516975" cy="584776"/>
          </a:xfrm>
          <a:prstGeom prst="rect">
            <a:avLst/>
          </a:prstGeom>
          <a:noFill/>
        </p:spPr>
        <p:txBody>
          <a:bodyPr wrap="square" rtlCol="0">
            <a:spAutoFit/>
          </a:bodyPr>
          <a:lstStyle/>
          <a:p>
            <a:r>
              <a:rPr lang="en-US" sz="3200" dirty="0" smtClean="0">
                <a:solidFill>
                  <a:srgbClr val="FF0000"/>
                </a:solidFill>
              </a:rPr>
              <a:t>1</a:t>
            </a:r>
            <a:endParaRPr lang="en-US" sz="3200" dirty="0">
              <a:solidFill>
                <a:srgbClr val="FF0000"/>
              </a:solidFill>
            </a:endParaRPr>
          </a:p>
        </p:txBody>
      </p:sp>
      <p:grpSp>
        <p:nvGrpSpPr>
          <p:cNvPr id="16" name="Group 15"/>
          <p:cNvGrpSpPr/>
          <p:nvPr/>
        </p:nvGrpSpPr>
        <p:grpSpPr>
          <a:xfrm>
            <a:off x="6200290" y="420683"/>
            <a:ext cx="2674787" cy="2900273"/>
            <a:chOff x="6181228" y="1465818"/>
            <a:chExt cx="2674787" cy="2900273"/>
          </a:xfrm>
        </p:grpSpPr>
        <p:pic>
          <p:nvPicPr>
            <p:cNvPr id="12" name="Picture 11" descr="IMG_4799.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a:off x="6171094" y="1681169"/>
              <a:ext cx="2695056" cy="2674787"/>
            </a:xfrm>
            <a:prstGeom prst="rect">
              <a:avLst/>
            </a:prstGeom>
          </p:spPr>
        </p:pic>
        <p:sp>
          <p:nvSpPr>
            <p:cNvPr id="56" name="TextBox 55"/>
            <p:cNvSpPr txBox="1"/>
            <p:nvPr/>
          </p:nvSpPr>
          <p:spPr>
            <a:xfrm>
              <a:off x="6665844" y="1465818"/>
              <a:ext cx="516975" cy="584776"/>
            </a:xfrm>
            <a:prstGeom prst="rect">
              <a:avLst/>
            </a:prstGeom>
            <a:noFill/>
          </p:spPr>
          <p:txBody>
            <a:bodyPr wrap="square" rtlCol="0">
              <a:spAutoFit/>
            </a:bodyPr>
            <a:lstStyle/>
            <a:p>
              <a:r>
                <a:rPr lang="en-US" sz="3200" dirty="0">
                  <a:solidFill>
                    <a:srgbClr val="FF0000"/>
                  </a:solidFill>
                </a:rPr>
                <a:t>2</a:t>
              </a:r>
            </a:p>
          </p:txBody>
        </p:sp>
      </p:grpSp>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Link</a:t>
            </a:r>
            <a:endParaRPr lang="en-US" sz="3200" dirty="0"/>
          </a:p>
        </p:txBody>
      </p:sp>
      <p:grpSp>
        <p:nvGrpSpPr>
          <p:cNvPr id="18" name="Group 17"/>
          <p:cNvGrpSpPr/>
          <p:nvPr/>
        </p:nvGrpSpPr>
        <p:grpSpPr>
          <a:xfrm>
            <a:off x="213523" y="4118255"/>
            <a:ext cx="5564015" cy="1967818"/>
            <a:chOff x="213523" y="4118255"/>
            <a:chExt cx="7620447" cy="2337150"/>
          </a:xfrm>
        </p:grpSpPr>
        <p:pic>
          <p:nvPicPr>
            <p:cNvPr id="58" name="Picture 6" descr="create cable2.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2855272" y="4890854"/>
              <a:ext cx="4978698" cy="369332"/>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223183" y="5455966"/>
            <a:ext cx="4978698" cy="369332"/>
          </a:xfrm>
          <a:prstGeom prst="rect">
            <a:avLst/>
          </a:prstGeom>
          <a:noFill/>
        </p:spPr>
        <p:txBody>
          <a:bodyPr wrap="square" rtlCol="0">
            <a:spAutoFit/>
          </a:bodyPr>
          <a:lstStyle/>
          <a:p>
            <a:r>
              <a:rPr lang="en-US" dirty="0" smtClean="0"/>
              <a:t>Power connector</a:t>
            </a:r>
            <a:endParaRPr lang="en-US" dirty="0"/>
          </a:p>
        </p:txBody>
      </p:sp>
      <p:cxnSp>
        <p:nvCxnSpPr>
          <p:cNvPr id="69" name="Straight Arrow Connector 68"/>
          <p:cNvCxnSpPr/>
          <p:nvPr/>
        </p:nvCxnSpPr>
        <p:spPr bwMode="auto">
          <a:xfrm flipV="1">
            <a:off x="4708970" y="1488295"/>
            <a:ext cx="1820652" cy="221397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cxnSp>
        <p:nvCxnSpPr>
          <p:cNvPr id="71" name="Straight Arrow Connector 70"/>
          <p:cNvCxnSpPr/>
          <p:nvPr/>
        </p:nvCxnSpPr>
        <p:spPr bwMode="auto">
          <a:xfrm flipV="1">
            <a:off x="4708970" y="2606875"/>
            <a:ext cx="1899325" cy="1095393"/>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72" name="TextBox 71"/>
          <p:cNvSpPr txBox="1"/>
          <p:nvPr/>
        </p:nvSpPr>
        <p:spPr>
          <a:xfrm>
            <a:off x="5811409" y="5501882"/>
            <a:ext cx="4332073" cy="369332"/>
          </a:xfrm>
          <a:prstGeom prst="rect">
            <a:avLst/>
          </a:prstGeom>
          <a:noFill/>
        </p:spPr>
        <p:txBody>
          <a:bodyPr wrap="square" rtlCol="0">
            <a:spAutoFit/>
          </a:bodyPr>
          <a:lstStyle/>
          <a:p>
            <a:r>
              <a:rPr lang="en-US" dirty="0" smtClean="0"/>
              <a:t>Correctly plugged in</a:t>
            </a:r>
            <a:endParaRPr lang="en-US" dirty="0"/>
          </a:p>
        </p:txBody>
      </p:sp>
    </p:spTree>
    <p:extLst>
      <p:ext uri="{BB962C8B-B14F-4D97-AF65-F5344CB8AC3E}">
        <p14:creationId xmlns:p14="http://schemas.microsoft.com/office/powerpoint/2010/main" val="668128166"/>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7930" y="988945"/>
            <a:ext cx="4978698" cy="369332"/>
          </a:xfrm>
          <a:prstGeom prst="rect">
            <a:avLst/>
          </a:prstGeom>
          <a:noFill/>
        </p:spPr>
        <p:txBody>
          <a:bodyPr wrap="square" rtlCol="0">
            <a:spAutoFit/>
          </a:bodyPr>
          <a:lstStyle/>
          <a:p>
            <a:r>
              <a:rPr lang="en-US" dirty="0" smtClean="0"/>
              <a:t>We use the Create connector (round) end</a:t>
            </a:r>
          </a:p>
        </p:txBody>
      </p:sp>
      <p:pic>
        <p:nvPicPr>
          <p:cNvPr id="44" name="Picture 43"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658717" cy="1671034"/>
          </a:xfrm>
          <a:prstGeom prst="rect">
            <a:avLst/>
          </a:prstGeom>
        </p:spPr>
      </p:pic>
      <p:sp>
        <p:nvSpPr>
          <p:cNvPr id="57" name="Title 1"/>
          <p:cNvSpPr txBox="1">
            <a:spLocks/>
          </p:cNvSpPr>
          <p:nvPr/>
        </p:nvSpPr>
        <p:spPr>
          <a:xfrm>
            <a:off x="1102677" y="-154952"/>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Plugging serial cable into </a:t>
            </a:r>
            <a:r>
              <a:rPr lang="en-US" sz="3200" i="1" dirty="0" smtClean="0"/>
              <a:t>Create</a:t>
            </a:r>
            <a:endParaRPr lang="en-US" sz="3200" i="1" dirty="0"/>
          </a:p>
        </p:txBody>
      </p:sp>
      <p:grpSp>
        <p:nvGrpSpPr>
          <p:cNvPr id="2" name="Group 1"/>
          <p:cNvGrpSpPr/>
          <p:nvPr/>
        </p:nvGrpSpPr>
        <p:grpSpPr>
          <a:xfrm>
            <a:off x="483795" y="1488295"/>
            <a:ext cx="5023116" cy="1928062"/>
            <a:chOff x="483794" y="1488295"/>
            <a:chExt cx="7136643" cy="2337150"/>
          </a:xfrm>
        </p:grpSpPr>
        <p:grpSp>
          <p:nvGrpSpPr>
            <p:cNvPr id="18" name="Group 17"/>
            <p:cNvGrpSpPr/>
            <p:nvPr/>
          </p:nvGrpSpPr>
          <p:grpSpPr>
            <a:xfrm>
              <a:off x="483794" y="1488295"/>
              <a:ext cx="6911683" cy="2337150"/>
              <a:chOff x="213523" y="4118255"/>
              <a:chExt cx="7970293" cy="2337150"/>
            </a:xfrm>
          </p:grpSpPr>
          <p:pic>
            <p:nvPicPr>
              <p:cNvPr id="58" name="Picture 6" descr="create cable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5189" y="4118255"/>
                <a:ext cx="3397079" cy="2061010"/>
              </a:xfrm>
              <a:prstGeom prst="rect">
                <a:avLst/>
              </a:prstGeom>
              <a:noFill/>
              <a:ln w="9525">
                <a:noFill/>
                <a:miter lim="800000"/>
                <a:headEnd/>
                <a:tailEnd/>
              </a:ln>
            </p:spPr>
          </p:pic>
          <p:sp>
            <p:nvSpPr>
              <p:cNvPr id="60" name="TextBox 59"/>
              <p:cNvSpPr txBox="1"/>
              <p:nvPr/>
            </p:nvSpPr>
            <p:spPr>
              <a:xfrm>
                <a:off x="213523" y="6086073"/>
                <a:ext cx="4978698" cy="369332"/>
              </a:xfrm>
              <a:prstGeom prst="rect">
                <a:avLst/>
              </a:prstGeom>
              <a:noFill/>
            </p:spPr>
            <p:txBody>
              <a:bodyPr wrap="square" rtlCol="0">
                <a:spAutoFit/>
              </a:bodyPr>
              <a:lstStyle/>
              <a:p>
                <a:r>
                  <a:rPr lang="en-US" i="1" dirty="0" smtClean="0"/>
                  <a:t>Create</a:t>
                </a:r>
                <a:r>
                  <a:rPr lang="en-US" dirty="0" smtClean="0"/>
                  <a:t> connector</a:t>
                </a:r>
                <a:endParaRPr lang="en-US" dirty="0"/>
              </a:p>
            </p:txBody>
          </p:sp>
          <p:sp>
            <p:nvSpPr>
              <p:cNvPr id="68" name="TextBox 67"/>
              <p:cNvSpPr txBox="1"/>
              <p:nvPr/>
            </p:nvSpPr>
            <p:spPr>
              <a:xfrm>
                <a:off x="3205118" y="4706187"/>
                <a:ext cx="4978698" cy="447695"/>
              </a:xfrm>
              <a:prstGeom prst="rect">
                <a:avLst/>
              </a:prstGeom>
              <a:noFill/>
            </p:spPr>
            <p:txBody>
              <a:bodyPr wrap="square" rtlCol="0">
                <a:spAutoFit/>
              </a:bodyPr>
              <a:lstStyle/>
              <a:p>
                <a:r>
                  <a:rPr lang="en-US" dirty="0" smtClean="0"/>
                  <a:t>Link serial plug</a:t>
                </a:r>
                <a:endParaRPr lang="en-US" dirty="0"/>
              </a:p>
            </p:txBody>
          </p:sp>
        </p:grpSp>
        <p:sp>
          <p:nvSpPr>
            <p:cNvPr id="66" name="TextBox 65"/>
            <p:cNvSpPr txBox="1"/>
            <p:nvPr/>
          </p:nvSpPr>
          <p:spPr>
            <a:xfrm>
              <a:off x="2641739" y="3094030"/>
              <a:ext cx="4978698" cy="369332"/>
            </a:xfrm>
            <a:prstGeom prst="rect">
              <a:avLst/>
            </a:prstGeom>
            <a:noFill/>
          </p:spPr>
          <p:txBody>
            <a:bodyPr wrap="square" rtlCol="0">
              <a:spAutoFit/>
            </a:bodyPr>
            <a:lstStyle/>
            <a:p>
              <a:r>
                <a:rPr lang="en-US" dirty="0" smtClean="0"/>
                <a:t>Power connector</a:t>
              </a:r>
              <a:endParaRPr lang="en-US" dirty="0"/>
            </a:p>
          </p:txBody>
        </p:sp>
      </p:grpSp>
      <p:sp>
        <p:nvSpPr>
          <p:cNvPr id="72" name="TextBox 71"/>
          <p:cNvSpPr txBox="1"/>
          <p:nvPr/>
        </p:nvSpPr>
        <p:spPr>
          <a:xfrm>
            <a:off x="5348573" y="3125480"/>
            <a:ext cx="4978698" cy="646331"/>
          </a:xfrm>
          <a:prstGeom prst="rect">
            <a:avLst/>
          </a:prstGeom>
          <a:noFill/>
        </p:spPr>
        <p:txBody>
          <a:bodyPr wrap="square" rtlCol="0">
            <a:spAutoFit/>
          </a:bodyPr>
          <a:lstStyle/>
          <a:p>
            <a:r>
              <a:rPr lang="en-US" dirty="0" smtClean="0"/>
              <a:t>Receptacle may have a cover that </a:t>
            </a:r>
          </a:p>
          <a:p>
            <a:r>
              <a:rPr lang="en-US" dirty="0"/>
              <a:t>y</a:t>
            </a:r>
            <a:r>
              <a:rPr lang="en-US" dirty="0" smtClean="0"/>
              <a:t>ou can pop off to access</a:t>
            </a:r>
            <a:endParaRPr lang="en-US" dirty="0"/>
          </a:p>
        </p:txBody>
      </p:sp>
      <p:sp>
        <p:nvSpPr>
          <p:cNvPr id="3" name="Oval 2"/>
          <p:cNvSpPr/>
          <p:nvPr/>
        </p:nvSpPr>
        <p:spPr>
          <a:xfrm>
            <a:off x="506262" y="2393142"/>
            <a:ext cx="943506" cy="839650"/>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IMG_4798.JPG"/>
          <p:cNvPicPr>
            <a:picLocks noChangeAspect="1"/>
          </p:cNvPicPr>
          <p:nvPr/>
        </p:nvPicPr>
        <p:blipFill rotWithShape="1">
          <a:blip r:embed="rId5" cstate="print">
            <a:extLst>
              <a:ext uri="{28A0092B-C50C-407E-A947-70E740481C1C}">
                <a14:useLocalDpi xmlns:a14="http://schemas.microsoft.com/office/drawing/2010/main"/>
              </a:ext>
            </a:extLst>
          </a:blip>
          <a:srcRect b="-941"/>
          <a:stretch/>
        </p:blipFill>
        <p:spPr>
          <a:xfrm>
            <a:off x="6063769" y="3961585"/>
            <a:ext cx="1442614" cy="2209064"/>
          </a:xfrm>
          <a:prstGeom prst="rect">
            <a:avLst/>
          </a:prstGeom>
        </p:spPr>
      </p:pic>
      <p:pic>
        <p:nvPicPr>
          <p:cNvPr id="9" name="Picture 8" descr="IMG_480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48573" y="841593"/>
            <a:ext cx="2562399" cy="2270079"/>
          </a:xfrm>
          <a:prstGeom prst="rect">
            <a:avLst/>
          </a:prstGeom>
        </p:spPr>
      </p:pic>
      <p:sp>
        <p:nvSpPr>
          <p:cNvPr id="29" name="Oval 28"/>
          <p:cNvSpPr/>
          <p:nvPr/>
        </p:nvSpPr>
        <p:spPr>
          <a:xfrm>
            <a:off x="7305067" y="2278002"/>
            <a:ext cx="605905" cy="560169"/>
          </a:xfrm>
          <a:prstGeom prst="ellipse">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674024" y="4012490"/>
            <a:ext cx="4762499" cy="1980070"/>
            <a:chOff x="674025" y="4012490"/>
            <a:chExt cx="4911556" cy="2326270"/>
          </a:xfrm>
        </p:grpSpPr>
        <p:pic>
          <p:nvPicPr>
            <p:cNvPr id="5" name="Picture 4" descr="IMG_4797.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74025" y="4012490"/>
              <a:ext cx="1977992" cy="2326270"/>
            </a:xfrm>
            <a:prstGeom prst="rect">
              <a:avLst/>
            </a:prstGeom>
          </p:spPr>
        </p:pic>
        <p:grpSp>
          <p:nvGrpSpPr>
            <p:cNvPr id="21" name="Group 20"/>
            <p:cNvGrpSpPr/>
            <p:nvPr/>
          </p:nvGrpSpPr>
          <p:grpSpPr>
            <a:xfrm>
              <a:off x="2734179" y="4703776"/>
              <a:ext cx="1439228" cy="1136210"/>
              <a:chOff x="2932585" y="4314228"/>
              <a:chExt cx="1877533" cy="1608207"/>
            </a:xfrm>
          </p:grpSpPr>
          <p:grpSp>
            <p:nvGrpSpPr>
              <p:cNvPr id="14" name="Group 13"/>
              <p:cNvGrpSpPr/>
              <p:nvPr/>
            </p:nvGrpSpPr>
            <p:grpSpPr>
              <a:xfrm>
                <a:off x="3404607" y="4764919"/>
                <a:ext cx="866059" cy="685519"/>
                <a:chOff x="3404607" y="4764919"/>
                <a:chExt cx="866059" cy="685519"/>
              </a:xfrm>
            </p:grpSpPr>
            <p:sp>
              <p:nvSpPr>
                <p:cNvPr id="10" name="Oval 9"/>
                <p:cNvSpPr/>
                <p:nvPr/>
              </p:nvSpPr>
              <p:spPr>
                <a:xfrm>
                  <a:off x="3416532" y="4764919"/>
                  <a:ext cx="696793" cy="685519"/>
                </a:xfrm>
                <a:prstGeom prst="ellipse">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034656" y="501605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404607" y="5264666"/>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404607" y="4798633"/>
                  <a:ext cx="236010"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rot="5400000">
                  <a:off x="3649304" y="5023547"/>
                  <a:ext cx="228355" cy="153432"/>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val 18"/>
              <p:cNvSpPr/>
              <p:nvPr/>
            </p:nvSpPr>
            <p:spPr>
              <a:xfrm>
                <a:off x="3522612" y="5008255"/>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522612" y="512785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17929" y="4837621"/>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739050" y="527590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85155" y="5041384"/>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85155" y="4865598"/>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85155" y="5221432"/>
                <a:ext cx="89909" cy="86467"/>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113325" y="4737494"/>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2932585" y="4314228"/>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2971926" y="5236916"/>
                <a:ext cx="696793" cy="685519"/>
              </a:xfrm>
              <a:prstGeom prst="ellipse">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TextBox 48"/>
            <p:cNvSpPr txBox="1"/>
            <p:nvPr/>
          </p:nvSpPr>
          <p:spPr>
            <a:xfrm>
              <a:off x="2652017" y="4012490"/>
              <a:ext cx="2933564" cy="923330"/>
            </a:xfrm>
            <a:prstGeom prst="rect">
              <a:avLst/>
            </a:prstGeom>
            <a:noFill/>
          </p:spPr>
          <p:txBody>
            <a:bodyPr wrap="square" rtlCol="0">
              <a:spAutoFit/>
            </a:bodyPr>
            <a:lstStyle/>
            <a:p>
              <a:r>
                <a:rPr lang="en-US" dirty="0" smtClean="0"/>
                <a:t>The plug is keyed, make sure you line it up correctly before plugging it  in</a:t>
              </a:r>
              <a:endParaRPr lang="en-US" dirty="0"/>
            </a:p>
          </p:txBody>
        </p:sp>
      </p:grpSp>
      <p:cxnSp>
        <p:nvCxnSpPr>
          <p:cNvPr id="51" name="Straight Arrow Connector 50"/>
          <p:cNvCxnSpPr>
            <a:stCxn id="45" idx="5"/>
          </p:cNvCxnSpPr>
          <p:nvPr/>
        </p:nvCxnSpPr>
        <p:spPr bwMode="auto">
          <a:xfrm>
            <a:off x="3991359" y="5207308"/>
            <a:ext cx="2358446" cy="27983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18146454"/>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fontScale="90000"/>
          </a:bodyPr>
          <a:lstStyle/>
          <a:p>
            <a:r>
              <a:rPr lang="en-US" dirty="0" smtClean="0"/>
              <a:t>Function to </a:t>
            </a:r>
            <a:r>
              <a:rPr lang="en-US" i="1" dirty="0" smtClean="0"/>
              <a:t>get</a:t>
            </a:r>
            <a:r>
              <a:rPr lang="en-US" dirty="0" smtClean="0"/>
              <a:t> Create sensor values</a:t>
            </a:r>
            <a:endParaRPr lang="en-US" dirty="0"/>
          </a:p>
        </p:txBody>
      </p:sp>
      <p:sp>
        <p:nvSpPr>
          <p:cNvPr id="3" name="Content Placeholder 2"/>
          <p:cNvSpPr>
            <a:spLocks noGrp="1"/>
          </p:cNvSpPr>
          <p:nvPr>
            <p:ph idx="1"/>
          </p:nvPr>
        </p:nvSpPr>
        <p:spPr>
          <a:xfrm>
            <a:off x="457200" y="1143000"/>
            <a:ext cx="8512175" cy="2169160"/>
          </a:xfrm>
        </p:spPr>
        <p:txBody>
          <a:bodyPr>
            <a:normAutofit/>
          </a:bodyPr>
          <a:lstStyle/>
          <a:p>
            <a:pPr marL="0" indent="0">
              <a:buNone/>
            </a:pPr>
            <a:r>
              <a:rPr lang="en-US" sz="2400" dirty="0">
                <a:latin typeface="+mj-lt"/>
                <a:cs typeface="Courier"/>
              </a:rPr>
              <a:t>	</a:t>
            </a:r>
          </a:p>
        </p:txBody>
      </p:sp>
      <p:sp>
        <p:nvSpPr>
          <p:cNvPr id="5" name="Rectangle 4"/>
          <p:cNvSpPr/>
          <p:nvPr/>
        </p:nvSpPr>
        <p:spPr>
          <a:xfrm>
            <a:off x="457200" y="3312160"/>
            <a:ext cx="8845551" cy="3139321"/>
          </a:xfrm>
          <a:prstGeom prst="rect">
            <a:avLst/>
          </a:prstGeom>
        </p:spPr>
        <p:txBody>
          <a:bodyPr wrap="square">
            <a:spAutoFit/>
          </a:bodyPr>
          <a:lstStyle/>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
        <p:nvSpPr>
          <p:cNvPr id="6" name="Content Placeholder 2"/>
          <p:cNvSpPr txBox="1">
            <a:spLocks/>
          </p:cNvSpPr>
          <p:nvPr/>
        </p:nvSpPr>
        <p:spPr>
          <a:xfrm>
            <a:off x="950650" y="874496"/>
            <a:ext cx="7955279" cy="242279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4400" dirty="0" smtClean="0">
                <a:latin typeface="+mj-lt"/>
                <a:cs typeface="Courier"/>
              </a:rPr>
              <a:t>By now you should be familiar with the </a:t>
            </a:r>
            <a:r>
              <a:rPr lang="en-US" sz="4400" dirty="0" smtClean="0">
                <a:latin typeface="Courier"/>
                <a:cs typeface="Courier"/>
              </a:rPr>
              <a:t>get_create_total_angle ();  </a:t>
            </a:r>
            <a:r>
              <a:rPr lang="en-US" sz="4400" dirty="0" smtClean="0">
                <a:latin typeface="+mj-lt"/>
                <a:cs typeface="Courier"/>
              </a:rPr>
              <a:t>and </a:t>
            </a:r>
            <a:r>
              <a:rPr lang="en-US" sz="4400" dirty="0" smtClean="0">
                <a:latin typeface="Courier"/>
                <a:cs typeface="Courier"/>
              </a:rPr>
              <a:t>get_create_distance (); </a:t>
            </a:r>
            <a:r>
              <a:rPr lang="en-US" sz="4400" dirty="0" smtClean="0">
                <a:latin typeface="+mj-lt"/>
                <a:cs typeface="Courier"/>
              </a:rPr>
              <a:t>functions</a:t>
            </a:r>
          </a:p>
          <a:p>
            <a:pPr marL="0" indent="0">
              <a:buFont typeface="Arial"/>
              <a:buNone/>
            </a:pPr>
            <a:endParaRPr lang="en-US" sz="2900" dirty="0" smtClean="0">
              <a:latin typeface="+mj-lt"/>
              <a:cs typeface="Courier"/>
            </a:endParaRPr>
          </a:p>
          <a:p>
            <a:pPr marL="0" indent="0">
              <a:buFont typeface="Arial"/>
              <a:buNone/>
            </a:pPr>
            <a:r>
              <a:rPr lang="en-US" sz="3400" dirty="0" smtClean="0">
                <a:latin typeface="+mj-lt"/>
                <a:cs typeface="Courier"/>
              </a:rPr>
              <a:t> </a:t>
            </a:r>
            <a:r>
              <a:rPr lang="en-US" sz="5100" dirty="0" smtClean="0">
                <a:latin typeface="+mj-lt"/>
                <a:cs typeface="Courier"/>
              </a:rPr>
              <a:t>The Create has other built-in sensors you can access with the </a:t>
            </a:r>
            <a:r>
              <a:rPr lang="en-US" sz="5100" b="1" dirty="0" smtClean="0">
                <a:latin typeface="+mj-lt"/>
                <a:cs typeface="Courier"/>
              </a:rPr>
              <a:t>get_create_....();</a:t>
            </a:r>
          </a:p>
          <a:p>
            <a:pPr marL="0" indent="0">
              <a:buFont typeface="Arial"/>
              <a:buNone/>
            </a:pPr>
            <a:endParaRPr lang="en-US" sz="2400" dirty="0" smtClean="0">
              <a:latin typeface="+mj-lt"/>
              <a:cs typeface="Courier"/>
            </a:endParaRPr>
          </a:p>
          <a:p>
            <a:pPr marL="0" indent="0">
              <a:buFont typeface="Arial"/>
              <a:buNone/>
            </a:pPr>
            <a:r>
              <a:rPr lang="en-US" sz="2400" dirty="0" smtClean="0">
                <a:latin typeface="+mj-lt"/>
                <a:cs typeface="Courier"/>
              </a:rPr>
              <a:t>	</a:t>
            </a:r>
            <a:endParaRPr lang="en-US" sz="2400" dirty="0">
              <a:latin typeface="+mj-lt"/>
              <a:cs typeface="Courier"/>
            </a:endParaRPr>
          </a:p>
        </p:txBody>
      </p:sp>
      <p:grpSp>
        <p:nvGrpSpPr>
          <p:cNvPr id="7" name="Group 6"/>
          <p:cNvGrpSpPr/>
          <p:nvPr/>
        </p:nvGrpSpPr>
        <p:grpSpPr>
          <a:xfrm>
            <a:off x="1596761" y="3236276"/>
            <a:ext cx="5135325" cy="3339091"/>
            <a:chOff x="239313" y="1524000"/>
            <a:chExt cx="8505107" cy="5227858"/>
          </a:xfrm>
        </p:grpSpPr>
        <p:pic>
          <p:nvPicPr>
            <p:cNvPr id="9" name="Picture 8" descr="CreateLayout.jpg"/>
            <p:cNvPicPr>
              <a:picLocks noChangeAspect="1"/>
            </p:cNvPicPr>
            <p:nvPr/>
          </p:nvPicPr>
          <p:blipFill>
            <a:blip r:embed="rId3" cstate="print"/>
            <a:stretch>
              <a:fillRect/>
            </a:stretch>
          </p:blipFill>
          <p:spPr>
            <a:xfrm>
              <a:off x="2268747" y="2531853"/>
              <a:ext cx="4419600" cy="4220005"/>
            </a:xfrm>
            <a:prstGeom prst="rect">
              <a:avLst/>
            </a:prstGeom>
          </p:spPr>
        </p:pic>
        <p:grpSp>
          <p:nvGrpSpPr>
            <p:cNvPr id="10" name="Group 47"/>
            <p:cNvGrpSpPr/>
            <p:nvPr/>
          </p:nvGrpSpPr>
          <p:grpSpPr>
            <a:xfrm>
              <a:off x="2201932" y="3757613"/>
              <a:ext cx="724720" cy="54864"/>
              <a:chOff x="2201932" y="3605213"/>
              <a:chExt cx="724720" cy="54864"/>
            </a:xfrm>
          </p:grpSpPr>
          <p:cxnSp>
            <p:nvCxnSpPr>
              <p:cNvPr id="44" name="Straight Connector 14"/>
              <p:cNvCxnSpPr>
                <a:stCxn id="14" idx="3"/>
              </p:cNvCxnSpPr>
              <p:nvPr/>
            </p:nvCxnSpPr>
            <p:spPr bwMode="auto">
              <a:xfrm flipV="1">
                <a:off x="2201932" y="3629025"/>
                <a:ext cx="703194" cy="1982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45" name="Oval 44"/>
              <p:cNvSpPr/>
              <p:nvPr/>
            </p:nvSpPr>
            <p:spPr bwMode="auto">
              <a:xfrm>
                <a:off x="2871788" y="3605213"/>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11" name="Group 48"/>
            <p:cNvGrpSpPr/>
            <p:nvPr/>
          </p:nvGrpSpPr>
          <p:grpSpPr>
            <a:xfrm>
              <a:off x="6022975" y="3759200"/>
              <a:ext cx="919095" cy="54864"/>
              <a:chOff x="6022975" y="3606800"/>
              <a:chExt cx="919095" cy="54864"/>
            </a:xfrm>
          </p:grpSpPr>
          <p:cxnSp>
            <p:nvCxnSpPr>
              <p:cNvPr id="42" name="Straight Connector 41"/>
              <p:cNvCxnSpPr>
                <a:stCxn id="15" idx="1"/>
              </p:cNvCxnSpPr>
              <p:nvPr/>
            </p:nvCxnSpPr>
            <p:spPr bwMode="auto">
              <a:xfrm flipH="1" flipV="1">
                <a:off x="6043614" y="3629025"/>
                <a:ext cx="898456" cy="19823"/>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43" name="Oval 42"/>
              <p:cNvSpPr/>
              <p:nvPr/>
            </p:nvSpPr>
            <p:spPr bwMode="auto">
              <a:xfrm>
                <a:off x="6022975" y="3606800"/>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12" name="Group 46"/>
            <p:cNvGrpSpPr/>
            <p:nvPr/>
          </p:nvGrpSpPr>
          <p:grpSpPr>
            <a:xfrm>
              <a:off x="4911725" y="2362200"/>
              <a:ext cx="193675" cy="581914"/>
              <a:chOff x="4911725" y="2209800"/>
              <a:chExt cx="193675" cy="581914"/>
            </a:xfrm>
          </p:grpSpPr>
          <p:cxnSp>
            <p:nvCxnSpPr>
              <p:cNvPr id="40" name="Straight Connector 39"/>
              <p:cNvCxnSpPr/>
              <p:nvPr/>
            </p:nvCxnSpPr>
            <p:spPr bwMode="auto">
              <a:xfrm flipH="1">
                <a:off x="4938714" y="2209800"/>
                <a:ext cx="166686" cy="542925"/>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41" name="Oval 40"/>
              <p:cNvSpPr/>
              <p:nvPr/>
            </p:nvSpPr>
            <p:spPr bwMode="auto">
              <a:xfrm>
                <a:off x="4911725" y="2736850"/>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13" name="Group 45"/>
            <p:cNvGrpSpPr/>
            <p:nvPr/>
          </p:nvGrpSpPr>
          <p:grpSpPr>
            <a:xfrm>
              <a:off x="3886200" y="2362200"/>
              <a:ext cx="188214" cy="569214"/>
              <a:chOff x="3886200" y="2209800"/>
              <a:chExt cx="188214" cy="569214"/>
            </a:xfrm>
          </p:grpSpPr>
          <p:cxnSp>
            <p:nvCxnSpPr>
              <p:cNvPr id="38" name="Straight Connector 18"/>
              <p:cNvCxnSpPr/>
              <p:nvPr/>
            </p:nvCxnSpPr>
            <p:spPr bwMode="auto">
              <a:xfrm>
                <a:off x="3886200" y="2209800"/>
                <a:ext cx="161926" cy="542925"/>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9" name="Oval 38"/>
              <p:cNvSpPr/>
              <p:nvPr/>
            </p:nvSpPr>
            <p:spPr bwMode="auto">
              <a:xfrm>
                <a:off x="4019550" y="2724150"/>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sp>
          <p:nvSpPr>
            <p:cNvPr id="14" name="TextBox 13"/>
            <p:cNvSpPr txBox="1"/>
            <p:nvPr/>
          </p:nvSpPr>
          <p:spPr>
            <a:xfrm>
              <a:off x="620312" y="3581401"/>
              <a:ext cx="1581620" cy="439693"/>
            </a:xfrm>
            <a:prstGeom prst="rect">
              <a:avLst/>
            </a:prstGeom>
            <a:noFill/>
            <a:ln w="38100">
              <a:solidFill>
                <a:schemeClr val="tx1"/>
              </a:solidFill>
            </a:ln>
          </p:spPr>
          <p:txBody>
            <a:bodyPr wrap="none" rtlCol="0">
              <a:spAutoFit/>
            </a:bodyPr>
            <a:lstStyle/>
            <a:p>
              <a:pPr algn="r"/>
              <a:r>
                <a:rPr lang="en-US" sz="1400" b="1" dirty="0" err="1" smtClean="0">
                  <a:latin typeface="Courier New" pitchFamily="49" charset="0"/>
                  <a:cs typeface="Courier New" pitchFamily="49" charset="0"/>
                </a:rPr>
                <a:t>rcliff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5" name="TextBox 14"/>
            <p:cNvSpPr txBox="1"/>
            <p:nvPr/>
          </p:nvSpPr>
          <p:spPr>
            <a:xfrm>
              <a:off x="6942069" y="3581401"/>
              <a:ext cx="158162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6" name="TextBox 15"/>
            <p:cNvSpPr txBox="1"/>
            <p:nvPr/>
          </p:nvSpPr>
          <p:spPr>
            <a:xfrm>
              <a:off x="4967543" y="1981200"/>
              <a:ext cx="1744438"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lfcliff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7" name="TextBox 16"/>
            <p:cNvSpPr txBox="1"/>
            <p:nvPr/>
          </p:nvSpPr>
          <p:spPr>
            <a:xfrm>
              <a:off x="2271754" y="1981200"/>
              <a:ext cx="1744438" cy="439693"/>
            </a:xfrm>
            <a:prstGeom prst="rect">
              <a:avLst/>
            </a:prstGeom>
            <a:noFill/>
            <a:ln w="38100">
              <a:solidFill>
                <a:schemeClr val="tx1"/>
              </a:solidFill>
            </a:ln>
          </p:spPr>
          <p:txBody>
            <a:bodyPr wrap="none" rtlCol="0">
              <a:spAutoFit/>
            </a:bodyPr>
            <a:lstStyle/>
            <a:p>
              <a:pPr algn="r"/>
              <a:r>
                <a:rPr lang="en-US" sz="1400" b="1" dirty="0" err="1" smtClean="0">
                  <a:latin typeface="Courier New" pitchFamily="49" charset="0"/>
                  <a:cs typeface="Courier New" pitchFamily="49" charset="0"/>
                </a:rPr>
                <a:t>rfcliff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8" name="TextBox 17"/>
            <p:cNvSpPr txBox="1"/>
            <p:nvPr/>
          </p:nvSpPr>
          <p:spPr>
            <a:xfrm>
              <a:off x="3498709" y="3637962"/>
              <a:ext cx="1953776" cy="307785"/>
            </a:xfrm>
            <a:prstGeom prst="rect">
              <a:avLst/>
            </a:prstGeom>
            <a:noFill/>
            <a:ln w="38100">
              <a:solidFill>
                <a:schemeClr val="tx1"/>
              </a:solidFill>
            </a:ln>
          </p:spPr>
          <p:txBody>
            <a:bodyPr wrap="none" rtlCol="0">
              <a:spAutoFit/>
            </a:bodyPr>
            <a:lstStyle/>
            <a:p>
              <a:pPr algn="ctr"/>
              <a:r>
                <a:rPr lang="en-US" sz="800" b="1" dirty="0" err="1" smtClean="0">
                  <a:latin typeface="Courier New" pitchFamily="49" charset="0"/>
                  <a:cs typeface="Courier New" pitchFamily="49" charset="0"/>
                </a:rPr>
                <a:t>battery_capacity</a:t>
              </a:r>
              <a:r>
                <a:rPr lang="en-US" sz="800" b="1" dirty="0" smtClean="0">
                  <a:latin typeface="Courier New" pitchFamily="49" charset="0"/>
                  <a:cs typeface="Courier New" pitchFamily="49" charset="0"/>
                </a:rPr>
                <a:t>()</a:t>
              </a:r>
              <a:endParaRPr lang="en-US" sz="800" b="1" dirty="0">
                <a:latin typeface="Courier New" pitchFamily="49" charset="0"/>
                <a:cs typeface="Courier New" pitchFamily="49" charset="0"/>
              </a:endParaRPr>
            </a:p>
          </p:txBody>
        </p:sp>
        <p:sp>
          <p:nvSpPr>
            <p:cNvPr id="19" name="TextBox 18"/>
            <p:cNvSpPr txBox="1"/>
            <p:nvPr/>
          </p:nvSpPr>
          <p:spPr>
            <a:xfrm>
              <a:off x="6400801" y="2590800"/>
              <a:ext cx="141880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lbump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grpSp>
          <p:nvGrpSpPr>
            <p:cNvPr id="20" name="Group 49"/>
            <p:cNvGrpSpPr/>
            <p:nvPr/>
          </p:nvGrpSpPr>
          <p:grpSpPr>
            <a:xfrm>
              <a:off x="5260157" y="2810647"/>
              <a:ext cx="1140644" cy="735402"/>
              <a:chOff x="5260157" y="2658247"/>
              <a:chExt cx="1140644" cy="735402"/>
            </a:xfrm>
          </p:grpSpPr>
          <p:cxnSp>
            <p:nvCxnSpPr>
              <p:cNvPr id="36" name="Straight Connector 35"/>
              <p:cNvCxnSpPr>
                <a:stCxn id="19" idx="1"/>
              </p:cNvCxnSpPr>
              <p:nvPr/>
            </p:nvCxnSpPr>
            <p:spPr bwMode="auto">
              <a:xfrm flipH="1">
                <a:off x="5772151" y="2658247"/>
                <a:ext cx="628650" cy="281803"/>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7" name="Freeform 36"/>
              <p:cNvSpPr/>
              <p:nvPr/>
            </p:nvSpPr>
            <p:spPr bwMode="auto">
              <a:xfrm>
                <a:off x="5260157" y="2667786"/>
                <a:ext cx="886119" cy="725863"/>
              </a:xfrm>
              <a:custGeom>
                <a:avLst/>
                <a:gdLst>
                  <a:gd name="connsiteX0" fmla="*/ 0 w 886119"/>
                  <a:gd name="connsiteY0" fmla="*/ 0 h 725863"/>
                  <a:gd name="connsiteX1" fmla="*/ 358218 w 886119"/>
                  <a:gd name="connsiteY1" fmla="*/ 169682 h 725863"/>
                  <a:gd name="connsiteX2" fmla="*/ 612742 w 886119"/>
                  <a:gd name="connsiteY2" fmla="*/ 367645 h 725863"/>
                  <a:gd name="connsiteX3" fmla="*/ 886119 w 886119"/>
                  <a:gd name="connsiteY3" fmla="*/ 725863 h 725863"/>
                </a:gdLst>
                <a:ahLst/>
                <a:cxnLst>
                  <a:cxn ang="0">
                    <a:pos x="connsiteX0" y="connsiteY0"/>
                  </a:cxn>
                  <a:cxn ang="0">
                    <a:pos x="connsiteX1" y="connsiteY1"/>
                  </a:cxn>
                  <a:cxn ang="0">
                    <a:pos x="connsiteX2" y="connsiteY2"/>
                  </a:cxn>
                  <a:cxn ang="0">
                    <a:pos x="connsiteX3" y="connsiteY3"/>
                  </a:cxn>
                </a:cxnLst>
                <a:rect l="l" t="t" r="r" b="b"/>
                <a:pathLst>
                  <a:path w="886119" h="725863">
                    <a:moveTo>
                      <a:pt x="0" y="0"/>
                    </a:moveTo>
                    <a:cubicBezTo>
                      <a:pt x="128047" y="54204"/>
                      <a:pt x="256094" y="108408"/>
                      <a:pt x="358218" y="169682"/>
                    </a:cubicBezTo>
                    <a:cubicBezTo>
                      <a:pt x="460342" y="230956"/>
                      <a:pt x="524759" y="274948"/>
                      <a:pt x="612742" y="367645"/>
                    </a:cubicBezTo>
                    <a:cubicBezTo>
                      <a:pt x="700726" y="460342"/>
                      <a:pt x="793422" y="593102"/>
                      <a:pt x="886119" y="725863"/>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21" name="Group 54"/>
            <p:cNvGrpSpPr/>
            <p:nvPr/>
          </p:nvGrpSpPr>
          <p:grpSpPr>
            <a:xfrm flipH="1">
              <a:off x="2516957" y="2774950"/>
              <a:ext cx="1140643" cy="770583"/>
              <a:chOff x="5260157" y="2623066"/>
              <a:chExt cx="1140643" cy="770583"/>
            </a:xfrm>
          </p:grpSpPr>
          <p:cxnSp>
            <p:nvCxnSpPr>
              <p:cNvPr id="34" name="Straight Connector 33"/>
              <p:cNvCxnSpPr/>
              <p:nvPr/>
            </p:nvCxnSpPr>
            <p:spPr bwMode="auto">
              <a:xfrm flipH="1">
                <a:off x="5772150" y="2623066"/>
                <a:ext cx="628650" cy="31698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5" name="Freeform 34"/>
              <p:cNvSpPr/>
              <p:nvPr/>
            </p:nvSpPr>
            <p:spPr bwMode="auto">
              <a:xfrm>
                <a:off x="5260157" y="2667786"/>
                <a:ext cx="886119" cy="725863"/>
              </a:xfrm>
              <a:custGeom>
                <a:avLst/>
                <a:gdLst>
                  <a:gd name="connsiteX0" fmla="*/ 0 w 886119"/>
                  <a:gd name="connsiteY0" fmla="*/ 0 h 725863"/>
                  <a:gd name="connsiteX1" fmla="*/ 358218 w 886119"/>
                  <a:gd name="connsiteY1" fmla="*/ 169682 h 725863"/>
                  <a:gd name="connsiteX2" fmla="*/ 612742 w 886119"/>
                  <a:gd name="connsiteY2" fmla="*/ 367645 h 725863"/>
                  <a:gd name="connsiteX3" fmla="*/ 886119 w 886119"/>
                  <a:gd name="connsiteY3" fmla="*/ 725863 h 725863"/>
                </a:gdLst>
                <a:ahLst/>
                <a:cxnLst>
                  <a:cxn ang="0">
                    <a:pos x="connsiteX0" y="connsiteY0"/>
                  </a:cxn>
                  <a:cxn ang="0">
                    <a:pos x="connsiteX1" y="connsiteY1"/>
                  </a:cxn>
                  <a:cxn ang="0">
                    <a:pos x="connsiteX2" y="connsiteY2"/>
                  </a:cxn>
                  <a:cxn ang="0">
                    <a:pos x="connsiteX3" y="connsiteY3"/>
                  </a:cxn>
                </a:cxnLst>
                <a:rect l="l" t="t" r="r" b="b"/>
                <a:pathLst>
                  <a:path w="886119" h="725863">
                    <a:moveTo>
                      <a:pt x="0" y="0"/>
                    </a:moveTo>
                    <a:cubicBezTo>
                      <a:pt x="128047" y="54204"/>
                      <a:pt x="256094" y="108408"/>
                      <a:pt x="358218" y="169682"/>
                    </a:cubicBezTo>
                    <a:cubicBezTo>
                      <a:pt x="460342" y="230956"/>
                      <a:pt x="524759" y="274948"/>
                      <a:pt x="612742" y="367645"/>
                    </a:cubicBezTo>
                    <a:cubicBezTo>
                      <a:pt x="700726" y="460342"/>
                      <a:pt x="793422" y="593102"/>
                      <a:pt x="886119" y="725863"/>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sp>
          <p:nvSpPr>
            <p:cNvPr id="22" name="TextBox 21"/>
            <p:cNvSpPr txBox="1"/>
            <p:nvPr/>
          </p:nvSpPr>
          <p:spPr>
            <a:xfrm>
              <a:off x="1364926" y="2590800"/>
              <a:ext cx="141880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rbump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23" name="TextBox 22"/>
            <p:cNvSpPr txBox="1"/>
            <p:nvPr/>
          </p:nvSpPr>
          <p:spPr>
            <a:xfrm>
              <a:off x="7162800" y="4572000"/>
              <a:ext cx="158162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lwdrop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grpSp>
          <p:nvGrpSpPr>
            <p:cNvPr id="24" name="Group 74"/>
            <p:cNvGrpSpPr/>
            <p:nvPr/>
          </p:nvGrpSpPr>
          <p:grpSpPr>
            <a:xfrm>
              <a:off x="6400800" y="4356100"/>
              <a:ext cx="762000" cy="762000"/>
              <a:chOff x="6400800" y="4203700"/>
              <a:chExt cx="762000" cy="762000"/>
            </a:xfrm>
          </p:grpSpPr>
          <p:cxnSp>
            <p:nvCxnSpPr>
              <p:cNvPr id="32" name="Straight Connector 31"/>
              <p:cNvCxnSpPr/>
              <p:nvPr/>
            </p:nvCxnSpPr>
            <p:spPr bwMode="auto">
              <a:xfrm>
                <a:off x="6400800" y="42037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a:stCxn id="23" idx="1"/>
              </p:cNvCxnSpPr>
              <p:nvPr/>
            </p:nvCxnSpPr>
            <p:spPr bwMode="auto">
              <a:xfrm flipH="1" flipV="1">
                <a:off x="6400802" y="4572000"/>
                <a:ext cx="761998" cy="67446"/>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grpSp>
          <p:nvGrpSpPr>
            <p:cNvPr id="25" name="Group 75"/>
            <p:cNvGrpSpPr/>
            <p:nvPr/>
          </p:nvGrpSpPr>
          <p:grpSpPr>
            <a:xfrm flipH="1">
              <a:off x="1790308" y="4343400"/>
              <a:ext cx="762000" cy="762000"/>
              <a:chOff x="6400800" y="4203700"/>
              <a:chExt cx="762000" cy="762000"/>
            </a:xfrm>
          </p:grpSpPr>
          <p:cxnSp>
            <p:nvCxnSpPr>
              <p:cNvPr id="30" name="Straight Connector 29"/>
              <p:cNvCxnSpPr/>
              <p:nvPr/>
            </p:nvCxnSpPr>
            <p:spPr bwMode="auto">
              <a:xfrm>
                <a:off x="6400800" y="42037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flipH="1" flipV="1">
                <a:off x="6400800" y="4572000"/>
                <a:ext cx="762000" cy="32266"/>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26" name="TextBox 25"/>
            <p:cNvSpPr txBox="1"/>
            <p:nvPr/>
          </p:nvSpPr>
          <p:spPr>
            <a:xfrm>
              <a:off x="239313" y="4572000"/>
              <a:ext cx="1581620" cy="439693"/>
            </a:xfrm>
            <a:prstGeom prst="rect">
              <a:avLst/>
            </a:prstGeom>
            <a:noFill/>
            <a:ln w="38100">
              <a:solidFill>
                <a:schemeClr val="tx1"/>
              </a:solidFill>
            </a:ln>
          </p:spPr>
          <p:txBody>
            <a:bodyPr wrap="none" rtlCol="0">
              <a:spAutoFit/>
            </a:bodyPr>
            <a:lstStyle/>
            <a:p>
              <a:pPr algn="r"/>
              <a:r>
                <a:rPr lang="en-US" sz="1400" b="1" dirty="0" err="1" smtClean="0">
                  <a:latin typeface="Courier New" pitchFamily="49" charset="0"/>
                  <a:cs typeface="Courier New" pitchFamily="49" charset="0"/>
                </a:rPr>
                <a:t>rwdrop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cxnSp>
          <p:nvCxnSpPr>
            <p:cNvPr id="27" name="Straight Connector 26"/>
            <p:cNvCxnSpPr/>
            <p:nvPr/>
          </p:nvCxnSpPr>
          <p:spPr bwMode="auto">
            <a:xfrm>
              <a:off x="4343400" y="3009509"/>
              <a:ext cx="304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Connector 27"/>
            <p:cNvCxnSpPr>
              <a:stCxn id="29" idx="2"/>
            </p:cNvCxnSpPr>
            <p:nvPr/>
          </p:nvCxnSpPr>
          <p:spPr bwMode="auto">
            <a:xfrm flipH="1">
              <a:off x="4483107" y="1963693"/>
              <a:ext cx="88" cy="1045816"/>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29" name="TextBox 28"/>
            <p:cNvSpPr txBox="1"/>
            <p:nvPr/>
          </p:nvSpPr>
          <p:spPr>
            <a:xfrm>
              <a:off x="3692384" y="1524000"/>
              <a:ext cx="1581620" cy="439693"/>
            </a:xfrm>
            <a:prstGeom prst="rect">
              <a:avLst/>
            </a:prstGeom>
            <a:noFill/>
            <a:ln w="38100">
              <a:solidFill>
                <a:schemeClr val="tx1"/>
              </a:solidFill>
            </a:ln>
          </p:spPr>
          <p:txBody>
            <a:bodyPr wrap="none" rtlCol="0">
              <a:spAutoFit/>
            </a:bodyPr>
            <a:lstStyle/>
            <a:p>
              <a:pPr algn="ctr"/>
              <a:r>
                <a:rPr lang="en-US" sz="1400" b="1" dirty="0" err="1" smtClean="0">
                  <a:latin typeface="Courier New" pitchFamily="49" charset="0"/>
                  <a:cs typeface="Courier New" pitchFamily="49" charset="0"/>
                </a:rPr>
                <a:t>cwdrop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grpSp>
    </p:spTree>
    <p:extLst>
      <p:ext uri="{BB962C8B-B14F-4D97-AF65-F5344CB8AC3E}">
        <p14:creationId xmlns:p14="http://schemas.microsoft.com/office/powerpoint/2010/main" val="3779994105"/>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512175" cy="2169160"/>
          </a:xfrm>
        </p:spPr>
        <p:txBody>
          <a:bodyPr>
            <a:normAutofit/>
          </a:bodyPr>
          <a:lstStyle/>
          <a:p>
            <a:pPr marL="0" indent="0">
              <a:buNone/>
            </a:pPr>
            <a:r>
              <a:rPr lang="en-US" sz="2400" dirty="0">
                <a:latin typeface="+mj-lt"/>
                <a:cs typeface="Courier"/>
              </a:rPr>
              <a:t>	</a:t>
            </a:r>
          </a:p>
        </p:txBody>
      </p:sp>
      <p:sp>
        <p:nvSpPr>
          <p:cNvPr id="5" name="Rectangle 4"/>
          <p:cNvSpPr/>
          <p:nvPr/>
        </p:nvSpPr>
        <p:spPr>
          <a:xfrm>
            <a:off x="457200" y="3312160"/>
            <a:ext cx="8845551" cy="3139321"/>
          </a:xfrm>
          <a:prstGeom prst="rect">
            <a:avLst/>
          </a:prstGeom>
        </p:spPr>
        <p:txBody>
          <a:bodyPr wrap="square">
            <a:spAutoFit/>
          </a:bodyPr>
          <a:lstStyle/>
          <a:p>
            <a:pPr marL="457200" indent="-514350"/>
            <a:endParaRPr lang="en-US" b="1" dirty="0" smtClean="0">
              <a:solidFill>
                <a:srgbClr val="008000"/>
              </a:solidFill>
              <a:cs typeface="Courier New" pitchFamily="49" charset="0"/>
            </a:endParaRPr>
          </a:p>
          <a:p>
            <a:pPr marL="457200" indent="-514350"/>
            <a:endParaRPr lang="en-US" sz="3600" b="1" dirty="0" smtClean="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457200" indent="-514350"/>
            <a:endParaRPr lang="en-US" sz="3600" b="1" dirty="0">
              <a:latin typeface="Courier New" pitchFamily="49" charset="0"/>
              <a:cs typeface="Courier New" pitchFamily="49" charset="0"/>
            </a:endParaRPr>
          </a:p>
          <a:p>
            <a:pPr marL="914400" lvl="1" indent="-514350"/>
            <a:endParaRPr lang="en-US" sz="3600" dirty="0"/>
          </a:p>
          <a:p>
            <a:pPr marL="914400" lvl="1" indent="-514350"/>
            <a:endParaRPr lang="en-US" sz="3600" dirty="0"/>
          </a:p>
        </p:txBody>
      </p:sp>
      <p:pic>
        <p:nvPicPr>
          <p:cNvPr id="8" name="Picture 7"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grpSp>
        <p:nvGrpSpPr>
          <p:cNvPr id="7" name="Group 6"/>
          <p:cNvGrpSpPr/>
          <p:nvPr/>
        </p:nvGrpSpPr>
        <p:grpSpPr>
          <a:xfrm>
            <a:off x="2361510" y="1143000"/>
            <a:ext cx="6744599" cy="5392004"/>
            <a:chOff x="239313" y="1524000"/>
            <a:chExt cx="8505107" cy="5227858"/>
          </a:xfrm>
        </p:grpSpPr>
        <p:pic>
          <p:nvPicPr>
            <p:cNvPr id="9" name="Picture 8" descr="CreateLayout.jpg"/>
            <p:cNvPicPr>
              <a:picLocks noChangeAspect="1"/>
            </p:cNvPicPr>
            <p:nvPr/>
          </p:nvPicPr>
          <p:blipFill>
            <a:blip r:embed="rId3" cstate="print"/>
            <a:stretch>
              <a:fillRect/>
            </a:stretch>
          </p:blipFill>
          <p:spPr>
            <a:xfrm>
              <a:off x="2268747" y="2531853"/>
              <a:ext cx="4419600" cy="4220005"/>
            </a:xfrm>
            <a:prstGeom prst="rect">
              <a:avLst/>
            </a:prstGeom>
          </p:spPr>
        </p:pic>
        <p:grpSp>
          <p:nvGrpSpPr>
            <p:cNvPr id="10" name="Group 47"/>
            <p:cNvGrpSpPr/>
            <p:nvPr/>
          </p:nvGrpSpPr>
          <p:grpSpPr>
            <a:xfrm>
              <a:off x="2201932" y="3757613"/>
              <a:ext cx="724720" cy="54864"/>
              <a:chOff x="2201932" y="3605213"/>
              <a:chExt cx="724720" cy="54864"/>
            </a:xfrm>
          </p:grpSpPr>
          <p:cxnSp>
            <p:nvCxnSpPr>
              <p:cNvPr id="44" name="Straight Connector 14"/>
              <p:cNvCxnSpPr>
                <a:stCxn id="14" idx="3"/>
              </p:cNvCxnSpPr>
              <p:nvPr/>
            </p:nvCxnSpPr>
            <p:spPr bwMode="auto">
              <a:xfrm flipV="1">
                <a:off x="2201932" y="3629025"/>
                <a:ext cx="703194" cy="1982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45" name="Oval 44"/>
              <p:cNvSpPr/>
              <p:nvPr/>
            </p:nvSpPr>
            <p:spPr bwMode="auto">
              <a:xfrm>
                <a:off x="2871788" y="3605213"/>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11" name="Group 48"/>
            <p:cNvGrpSpPr/>
            <p:nvPr/>
          </p:nvGrpSpPr>
          <p:grpSpPr>
            <a:xfrm>
              <a:off x="6022975" y="3759200"/>
              <a:ext cx="919095" cy="54864"/>
              <a:chOff x="6022975" y="3606800"/>
              <a:chExt cx="919095" cy="54864"/>
            </a:xfrm>
          </p:grpSpPr>
          <p:cxnSp>
            <p:nvCxnSpPr>
              <p:cNvPr id="42" name="Straight Connector 41"/>
              <p:cNvCxnSpPr>
                <a:stCxn id="15" idx="1"/>
              </p:cNvCxnSpPr>
              <p:nvPr/>
            </p:nvCxnSpPr>
            <p:spPr bwMode="auto">
              <a:xfrm flipH="1" flipV="1">
                <a:off x="6043614" y="3629025"/>
                <a:ext cx="898456" cy="19823"/>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43" name="Oval 42"/>
              <p:cNvSpPr/>
              <p:nvPr/>
            </p:nvSpPr>
            <p:spPr bwMode="auto">
              <a:xfrm>
                <a:off x="6022975" y="3606800"/>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12" name="Group 46"/>
            <p:cNvGrpSpPr/>
            <p:nvPr/>
          </p:nvGrpSpPr>
          <p:grpSpPr>
            <a:xfrm>
              <a:off x="4911725" y="2362200"/>
              <a:ext cx="193675" cy="581914"/>
              <a:chOff x="4911725" y="2209800"/>
              <a:chExt cx="193675" cy="581914"/>
            </a:xfrm>
          </p:grpSpPr>
          <p:cxnSp>
            <p:nvCxnSpPr>
              <p:cNvPr id="40" name="Straight Connector 39"/>
              <p:cNvCxnSpPr/>
              <p:nvPr/>
            </p:nvCxnSpPr>
            <p:spPr bwMode="auto">
              <a:xfrm flipH="1">
                <a:off x="4938714" y="2209800"/>
                <a:ext cx="166686" cy="542925"/>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41" name="Oval 40"/>
              <p:cNvSpPr/>
              <p:nvPr/>
            </p:nvSpPr>
            <p:spPr bwMode="auto">
              <a:xfrm>
                <a:off x="4911725" y="2736850"/>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13" name="Group 45"/>
            <p:cNvGrpSpPr/>
            <p:nvPr/>
          </p:nvGrpSpPr>
          <p:grpSpPr>
            <a:xfrm>
              <a:off x="3886200" y="2362200"/>
              <a:ext cx="188214" cy="569214"/>
              <a:chOff x="3886200" y="2209800"/>
              <a:chExt cx="188214" cy="569214"/>
            </a:xfrm>
          </p:grpSpPr>
          <p:cxnSp>
            <p:nvCxnSpPr>
              <p:cNvPr id="38" name="Straight Connector 18"/>
              <p:cNvCxnSpPr/>
              <p:nvPr/>
            </p:nvCxnSpPr>
            <p:spPr bwMode="auto">
              <a:xfrm>
                <a:off x="3886200" y="2209800"/>
                <a:ext cx="161926" cy="542925"/>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9" name="Oval 38"/>
              <p:cNvSpPr/>
              <p:nvPr/>
            </p:nvSpPr>
            <p:spPr bwMode="auto">
              <a:xfrm>
                <a:off x="4019550" y="2724150"/>
                <a:ext cx="54864" cy="54864"/>
              </a:xfrm>
              <a:prstGeom prst="ellipse">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sp>
          <p:nvSpPr>
            <p:cNvPr id="14" name="TextBox 13"/>
            <p:cNvSpPr txBox="1"/>
            <p:nvPr/>
          </p:nvSpPr>
          <p:spPr>
            <a:xfrm>
              <a:off x="620312" y="3581401"/>
              <a:ext cx="1581620" cy="439693"/>
            </a:xfrm>
            <a:prstGeom prst="rect">
              <a:avLst/>
            </a:prstGeom>
            <a:noFill/>
            <a:ln w="38100">
              <a:solidFill>
                <a:schemeClr val="tx1"/>
              </a:solidFill>
            </a:ln>
          </p:spPr>
          <p:txBody>
            <a:bodyPr wrap="none" rtlCol="0">
              <a:spAutoFit/>
            </a:bodyPr>
            <a:lstStyle/>
            <a:p>
              <a:pPr algn="r"/>
              <a:r>
                <a:rPr lang="en-US" sz="1400" b="1" dirty="0" err="1" smtClean="0">
                  <a:latin typeface="Courier New" pitchFamily="49" charset="0"/>
                  <a:cs typeface="Courier New" pitchFamily="49" charset="0"/>
                </a:rPr>
                <a:t>rcliff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5" name="TextBox 14"/>
            <p:cNvSpPr txBox="1"/>
            <p:nvPr/>
          </p:nvSpPr>
          <p:spPr>
            <a:xfrm>
              <a:off x="6942069" y="3581401"/>
              <a:ext cx="158162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6" name="TextBox 15"/>
            <p:cNvSpPr txBox="1"/>
            <p:nvPr/>
          </p:nvSpPr>
          <p:spPr>
            <a:xfrm>
              <a:off x="4967543" y="1981200"/>
              <a:ext cx="1744438"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lfcliff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7" name="TextBox 16"/>
            <p:cNvSpPr txBox="1"/>
            <p:nvPr/>
          </p:nvSpPr>
          <p:spPr>
            <a:xfrm>
              <a:off x="2271754" y="1981200"/>
              <a:ext cx="1744438" cy="439693"/>
            </a:xfrm>
            <a:prstGeom prst="rect">
              <a:avLst/>
            </a:prstGeom>
            <a:noFill/>
            <a:ln w="38100">
              <a:solidFill>
                <a:schemeClr val="tx1"/>
              </a:solidFill>
            </a:ln>
          </p:spPr>
          <p:txBody>
            <a:bodyPr wrap="none" rtlCol="0">
              <a:spAutoFit/>
            </a:bodyPr>
            <a:lstStyle/>
            <a:p>
              <a:pPr algn="r"/>
              <a:r>
                <a:rPr lang="en-US" sz="1400" b="1" dirty="0" err="1" smtClean="0">
                  <a:latin typeface="Courier New" pitchFamily="49" charset="0"/>
                  <a:cs typeface="Courier New" pitchFamily="49" charset="0"/>
                </a:rPr>
                <a:t>rfcliff</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8" name="TextBox 17"/>
            <p:cNvSpPr txBox="1"/>
            <p:nvPr/>
          </p:nvSpPr>
          <p:spPr>
            <a:xfrm>
              <a:off x="3498709" y="3637962"/>
              <a:ext cx="1953776" cy="307785"/>
            </a:xfrm>
            <a:prstGeom prst="rect">
              <a:avLst/>
            </a:prstGeom>
            <a:noFill/>
            <a:ln w="38100">
              <a:solidFill>
                <a:schemeClr val="tx1"/>
              </a:solidFill>
            </a:ln>
          </p:spPr>
          <p:txBody>
            <a:bodyPr wrap="none" rtlCol="0">
              <a:spAutoFit/>
            </a:bodyPr>
            <a:lstStyle/>
            <a:p>
              <a:pPr algn="ctr"/>
              <a:r>
                <a:rPr lang="en-US" sz="800" b="1" dirty="0" err="1" smtClean="0">
                  <a:latin typeface="Courier New" pitchFamily="49" charset="0"/>
                  <a:cs typeface="Courier New" pitchFamily="49" charset="0"/>
                </a:rPr>
                <a:t>battery_capacity</a:t>
              </a:r>
              <a:r>
                <a:rPr lang="en-US" sz="800" b="1" dirty="0" smtClean="0">
                  <a:latin typeface="Courier New" pitchFamily="49" charset="0"/>
                  <a:cs typeface="Courier New" pitchFamily="49" charset="0"/>
                </a:rPr>
                <a:t>()</a:t>
              </a:r>
              <a:endParaRPr lang="en-US" sz="800" b="1" dirty="0">
                <a:latin typeface="Courier New" pitchFamily="49" charset="0"/>
                <a:cs typeface="Courier New" pitchFamily="49" charset="0"/>
              </a:endParaRPr>
            </a:p>
          </p:txBody>
        </p:sp>
        <p:sp>
          <p:nvSpPr>
            <p:cNvPr id="19" name="TextBox 18"/>
            <p:cNvSpPr txBox="1"/>
            <p:nvPr/>
          </p:nvSpPr>
          <p:spPr>
            <a:xfrm>
              <a:off x="6400801" y="2590800"/>
              <a:ext cx="141880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lbump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grpSp>
          <p:nvGrpSpPr>
            <p:cNvPr id="20" name="Group 49"/>
            <p:cNvGrpSpPr/>
            <p:nvPr/>
          </p:nvGrpSpPr>
          <p:grpSpPr>
            <a:xfrm>
              <a:off x="5260157" y="2810647"/>
              <a:ext cx="1140644" cy="735402"/>
              <a:chOff x="5260157" y="2658247"/>
              <a:chExt cx="1140644" cy="735402"/>
            </a:xfrm>
          </p:grpSpPr>
          <p:cxnSp>
            <p:nvCxnSpPr>
              <p:cNvPr id="36" name="Straight Connector 35"/>
              <p:cNvCxnSpPr>
                <a:stCxn id="19" idx="1"/>
              </p:cNvCxnSpPr>
              <p:nvPr/>
            </p:nvCxnSpPr>
            <p:spPr bwMode="auto">
              <a:xfrm flipH="1">
                <a:off x="5772151" y="2658247"/>
                <a:ext cx="628650" cy="281803"/>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7" name="Freeform 36"/>
              <p:cNvSpPr/>
              <p:nvPr/>
            </p:nvSpPr>
            <p:spPr bwMode="auto">
              <a:xfrm>
                <a:off x="5260157" y="2667786"/>
                <a:ext cx="886119" cy="725863"/>
              </a:xfrm>
              <a:custGeom>
                <a:avLst/>
                <a:gdLst>
                  <a:gd name="connsiteX0" fmla="*/ 0 w 886119"/>
                  <a:gd name="connsiteY0" fmla="*/ 0 h 725863"/>
                  <a:gd name="connsiteX1" fmla="*/ 358218 w 886119"/>
                  <a:gd name="connsiteY1" fmla="*/ 169682 h 725863"/>
                  <a:gd name="connsiteX2" fmla="*/ 612742 w 886119"/>
                  <a:gd name="connsiteY2" fmla="*/ 367645 h 725863"/>
                  <a:gd name="connsiteX3" fmla="*/ 886119 w 886119"/>
                  <a:gd name="connsiteY3" fmla="*/ 725863 h 725863"/>
                </a:gdLst>
                <a:ahLst/>
                <a:cxnLst>
                  <a:cxn ang="0">
                    <a:pos x="connsiteX0" y="connsiteY0"/>
                  </a:cxn>
                  <a:cxn ang="0">
                    <a:pos x="connsiteX1" y="connsiteY1"/>
                  </a:cxn>
                  <a:cxn ang="0">
                    <a:pos x="connsiteX2" y="connsiteY2"/>
                  </a:cxn>
                  <a:cxn ang="0">
                    <a:pos x="connsiteX3" y="connsiteY3"/>
                  </a:cxn>
                </a:cxnLst>
                <a:rect l="l" t="t" r="r" b="b"/>
                <a:pathLst>
                  <a:path w="886119" h="725863">
                    <a:moveTo>
                      <a:pt x="0" y="0"/>
                    </a:moveTo>
                    <a:cubicBezTo>
                      <a:pt x="128047" y="54204"/>
                      <a:pt x="256094" y="108408"/>
                      <a:pt x="358218" y="169682"/>
                    </a:cubicBezTo>
                    <a:cubicBezTo>
                      <a:pt x="460342" y="230956"/>
                      <a:pt x="524759" y="274948"/>
                      <a:pt x="612742" y="367645"/>
                    </a:cubicBezTo>
                    <a:cubicBezTo>
                      <a:pt x="700726" y="460342"/>
                      <a:pt x="793422" y="593102"/>
                      <a:pt x="886119" y="725863"/>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grpSp>
          <p:nvGrpSpPr>
            <p:cNvPr id="21" name="Group 54"/>
            <p:cNvGrpSpPr/>
            <p:nvPr/>
          </p:nvGrpSpPr>
          <p:grpSpPr>
            <a:xfrm flipH="1">
              <a:off x="2516957" y="2774950"/>
              <a:ext cx="1140643" cy="770583"/>
              <a:chOff x="5260157" y="2623066"/>
              <a:chExt cx="1140643" cy="770583"/>
            </a:xfrm>
          </p:grpSpPr>
          <p:cxnSp>
            <p:nvCxnSpPr>
              <p:cNvPr id="34" name="Straight Connector 33"/>
              <p:cNvCxnSpPr/>
              <p:nvPr/>
            </p:nvCxnSpPr>
            <p:spPr bwMode="auto">
              <a:xfrm flipH="1">
                <a:off x="5772150" y="2623066"/>
                <a:ext cx="628650" cy="31698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35" name="Freeform 34"/>
              <p:cNvSpPr/>
              <p:nvPr/>
            </p:nvSpPr>
            <p:spPr bwMode="auto">
              <a:xfrm>
                <a:off x="5260157" y="2667786"/>
                <a:ext cx="886119" cy="725863"/>
              </a:xfrm>
              <a:custGeom>
                <a:avLst/>
                <a:gdLst>
                  <a:gd name="connsiteX0" fmla="*/ 0 w 886119"/>
                  <a:gd name="connsiteY0" fmla="*/ 0 h 725863"/>
                  <a:gd name="connsiteX1" fmla="*/ 358218 w 886119"/>
                  <a:gd name="connsiteY1" fmla="*/ 169682 h 725863"/>
                  <a:gd name="connsiteX2" fmla="*/ 612742 w 886119"/>
                  <a:gd name="connsiteY2" fmla="*/ 367645 h 725863"/>
                  <a:gd name="connsiteX3" fmla="*/ 886119 w 886119"/>
                  <a:gd name="connsiteY3" fmla="*/ 725863 h 725863"/>
                </a:gdLst>
                <a:ahLst/>
                <a:cxnLst>
                  <a:cxn ang="0">
                    <a:pos x="connsiteX0" y="connsiteY0"/>
                  </a:cxn>
                  <a:cxn ang="0">
                    <a:pos x="connsiteX1" y="connsiteY1"/>
                  </a:cxn>
                  <a:cxn ang="0">
                    <a:pos x="connsiteX2" y="connsiteY2"/>
                  </a:cxn>
                  <a:cxn ang="0">
                    <a:pos x="connsiteX3" y="connsiteY3"/>
                  </a:cxn>
                </a:cxnLst>
                <a:rect l="l" t="t" r="r" b="b"/>
                <a:pathLst>
                  <a:path w="886119" h="725863">
                    <a:moveTo>
                      <a:pt x="0" y="0"/>
                    </a:moveTo>
                    <a:cubicBezTo>
                      <a:pt x="128047" y="54204"/>
                      <a:pt x="256094" y="108408"/>
                      <a:pt x="358218" y="169682"/>
                    </a:cubicBezTo>
                    <a:cubicBezTo>
                      <a:pt x="460342" y="230956"/>
                      <a:pt x="524759" y="274948"/>
                      <a:pt x="612742" y="367645"/>
                    </a:cubicBezTo>
                    <a:cubicBezTo>
                      <a:pt x="700726" y="460342"/>
                      <a:pt x="793422" y="593102"/>
                      <a:pt x="886119" y="725863"/>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imes" pitchFamily="-64" charset="0"/>
                </a:endParaRPr>
              </a:p>
            </p:txBody>
          </p:sp>
        </p:grpSp>
        <p:sp>
          <p:nvSpPr>
            <p:cNvPr id="22" name="TextBox 21"/>
            <p:cNvSpPr txBox="1"/>
            <p:nvPr/>
          </p:nvSpPr>
          <p:spPr>
            <a:xfrm>
              <a:off x="1364926" y="2590800"/>
              <a:ext cx="141880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rbump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23" name="TextBox 22"/>
            <p:cNvSpPr txBox="1"/>
            <p:nvPr/>
          </p:nvSpPr>
          <p:spPr>
            <a:xfrm>
              <a:off x="7162800" y="4572000"/>
              <a:ext cx="1581620" cy="439693"/>
            </a:xfrm>
            <a:prstGeom prst="rect">
              <a:avLst/>
            </a:prstGeom>
            <a:noFill/>
            <a:ln w="38100">
              <a:solidFill>
                <a:schemeClr val="tx1"/>
              </a:solidFill>
            </a:ln>
          </p:spPr>
          <p:txBody>
            <a:bodyPr wrap="none" rtlCol="0">
              <a:spAutoFit/>
            </a:bodyPr>
            <a:lstStyle/>
            <a:p>
              <a:r>
                <a:rPr lang="en-US" sz="1400" b="1" dirty="0" err="1" smtClean="0">
                  <a:latin typeface="Courier New" pitchFamily="49" charset="0"/>
                  <a:cs typeface="Courier New" pitchFamily="49" charset="0"/>
                </a:rPr>
                <a:t>lwdrop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grpSp>
          <p:nvGrpSpPr>
            <p:cNvPr id="24" name="Group 74"/>
            <p:cNvGrpSpPr/>
            <p:nvPr/>
          </p:nvGrpSpPr>
          <p:grpSpPr>
            <a:xfrm>
              <a:off x="6400800" y="4356100"/>
              <a:ext cx="762000" cy="762000"/>
              <a:chOff x="6400800" y="4203700"/>
              <a:chExt cx="762000" cy="762000"/>
            </a:xfrm>
          </p:grpSpPr>
          <p:cxnSp>
            <p:nvCxnSpPr>
              <p:cNvPr id="32" name="Straight Connector 31"/>
              <p:cNvCxnSpPr/>
              <p:nvPr/>
            </p:nvCxnSpPr>
            <p:spPr bwMode="auto">
              <a:xfrm>
                <a:off x="6400800" y="42037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a:stCxn id="23" idx="1"/>
              </p:cNvCxnSpPr>
              <p:nvPr/>
            </p:nvCxnSpPr>
            <p:spPr bwMode="auto">
              <a:xfrm flipH="1" flipV="1">
                <a:off x="6400802" y="4572000"/>
                <a:ext cx="761998" cy="67446"/>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grpSp>
          <p:nvGrpSpPr>
            <p:cNvPr id="25" name="Group 75"/>
            <p:cNvGrpSpPr/>
            <p:nvPr/>
          </p:nvGrpSpPr>
          <p:grpSpPr>
            <a:xfrm flipH="1">
              <a:off x="1790308" y="4343400"/>
              <a:ext cx="762000" cy="762000"/>
              <a:chOff x="6400800" y="4203700"/>
              <a:chExt cx="762000" cy="762000"/>
            </a:xfrm>
          </p:grpSpPr>
          <p:cxnSp>
            <p:nvCxnSpPr>
              <p:cNvPr id="30" name="Straight Connector 29"/>
              <p:cNvCxnSpPr/>
              <p:nvPr/>
            </p:nvCxnSpPr>
            <p:spPr bwMode="auto">
              <a:xfrm>
                <a:off x="6400800" y="4203700"/>
                <a:ext cx="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flipH="1" flipV="1">
                <a:off x="6400800" y="4572000"/>
                <a:ext cx="762000" cy="32266"/>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26" name="TextBox 25"/>
            <p:cNvSpPr txBox="1"/>
            <p:nvPr/>
          </p:nvSpPr>
          <p:spPr>
            <a:xfrm>
              <a:off x="239313" y="4572000"/>
              <a:ext cx="1581620" cy="439693"/>
            </a:xfrm>
            <a:prstGeom prst="rect">
              <a:avLst/>
            </a:prstGeom>
            <a:noFill/>
            <a:ln w="38100">
              <a:solidFill>
                <a:schemeClr val="tx1"/>
              </a:solidFill>
            </a:ln>
          </p:spPr>
          <p:txBody>
            <a:bodyPr wrap="none" rtlCol="0">
              <a:spAutoFit/>
            </a:bodyPr>
            <a:lstStyle/>
            <a:p>
              <a:pPr algn="r"/>
              <a:r>
                <a:rPr lang="en-US" sz="1400" b="1" dirty="0" err="1" smtClean="0">
                  <a:latin typeface="Courier New" pitchFamily="49" charset="0"/>
                  <a:cs typeface="Courier New" pitchFamily="49" charset="0"/>
                </a:rPr>
                <a:t>rwdrop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cxnSp>
          <p:nvCxnSpPr>
            <p:cNvPr id="27" name="Straight Connector 26"/>
            <p:cNvCxnSpPr/>
            <p:nvPr/>
          </p:nvCxnSpPr>
          <p:spPr bwMode="auto">
            <a:xfrm>
              <a:off x="4343400" y="3009509"/>
              <a:ext cx="3048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Connector 27"/>
            <p:cNvCxnSpPr>
              <a:stCxn id="29" idx="2"/>
            </p:cNvCxnSpPr>
            <p:nvPr/>
          </p:nvCxnSpPr>
          <p:spPr bwMode="auto">
            <a:xfrm flipH="1">
              <a:off x="4483107" y="1963693"/>
              <a:ext cx="88" cy="1045816"/>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29" name="TextBox 28"/>
            <p:cNvSpPr txBox="1"/>
            <p:nvPr/>
          </p:nvSpPr>
          <p:spPr>
            <a:xfrm>
              <a:off x="3692384" y="1524000"/>
              <a:ext cx="1581620" cy="439693"/>
            </a:xfrm>
            <a:prstGeom prst="rect">
              <a:avLst/>
            </a:prstGeom>
            <a:noFill/>
            <a:ln w="38100">
              <a:solidFill>
                <a:schemeClr val="tx1"/>
              </a:solidFill>
            </a:ln>
          </p:spPr>
          <p:txBody>
            <a:bodyPr wrap="none" rtlCol="0">
              <a:spAutoFit/>
            </a:bodyPr>
            <a:lstStyle/>
            <a:p>
              <a:pPr algn="ctr"/>
              <a:r>
                <a:rPr lang="en-US" sz="1400" b="1" dirty="0" err="1" smtClean="0">
                  <a:latin typeface="Courier New" pitchFamily="49" charset="0"/>
                  <a:cs typeface="Courier New" pitchFamily="49" charset="0"/>
                </a:rPr>
                <a:t>cwdrop</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grpSp>
      <p:pic>
        <p:nvPicPr>
          <p:cNvPr id="46" name="Picture 45" descr="teacher's resour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
        <p:nvSpPr>
          <p:cNvPr id="47" name="Rectangle 46"/>
          <p:cNvSpPr/>
          <p:nvPr/>
        </p:nvSpPr>
        <p:spPr>
          <a:xfrm>
            <a:off x="81280" y="1518713"/>
            <a:ext cx="2054386" cy="236240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r</a:t>
            </a:r>
            <a:r>
              <a:rPr lang="en-US" dirty="0" smtClean="0">
                <a:solidFill>
                  <a:schemeClr val="tx1"/>
                </a:solidFill>
              </a:rPr>
              <a:t>ight and left bump </a:t>
            </a:r>
            <a:r>
              <a:rPr lang="en-US" sz="1400" dirty="0" smtClean="0">
                <a:solidFill>
                  <a:schemeClr val="tx1"/>
                </a:solidFill>
              </a:rPr>
              <a:t>(digital touch sensor)</a:t>
            </a:r>
          </a:p>
          <a:p>
            <a:endParaRPr lang="en-US" sz="1400" dirty="0">
              <a:solidFill>
                <a:schemeClr val="tx1"/>
              </a:solidFill>
            </a:endParaRPr>
          </a:p>
          <a:p>
            <a:r>
              <a:rPr lang="en-US" dirty="0" smtClean="0">
                <a:solidFill>
                  <a:schemeClr val="tx1"/>
                </a:solidFill>
              </a:rPr>
              <a:t>4 cliff sensors</a:t>
            </a:r>
          </a:p>
          <a:p>
            <a:r>
              <a:rPr lang="en-US" sz="1400" dirty="0" smtClean="0">
                <a:solidFill>
                  <a:schemeClr val="tx1"/>
                </a:solidFill>
              </a:rPr>
              <a:t>(IR reflectance)</a:t>
            </a:r>
          </a:p>
          <a:p>
            <a:endParaRPr lang="en-US" sz="1400" dirty="0">
              <a:solidFill>
                <a:schemeClr val="tx1"/>
              </a:solidFill>
            </a:endParaRPr>
          </a:p>
          <a:p>
            <a:r>
              <a:rPr lang="en-US" dirty="0" smtClean="0">
                <a:solidFill>
                  <a:schemeClr val="tx1"/>
                </a:solidFill>
              </a:rPr>
              <a:t>3 drop sensors</a:t>
            </a:r>
          </a:p>
          <a:p>
            <a:r>
              <a:rPr lang="en-US" sz="1400" dirty="0" smtClean="0">
                <a:solidFill>
                  <a:schemeClr val="tx1"/>
                </a:solidFill>
              </a:rPr>
              <a:t>(let you know when a wheel has dropped)</a:t>
            </a:r>
            <a:endParaRPr lang="en-US" sz="1400" dirty="0">
              <a:solidFill>
                <a:schemeClr val="tx1"/>
              </a:solidFill>
            </a:endParaRPr>
          </a:p>
        </p:txBody>
      </p:sp>
    </p:spTree>
    <p:extLst>
      <p:ext uri="{BB962C8B-B14F-4D97-AF65-F5344CB8AC3E}">
        <p14:creationId xmlns:p14="http://schemas.microsoft.com/office/powerpoint/2010/main" val="48043090"/>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5579"/>
            <a:ext cx="8229600" cy="1143000"/>
          </a:xfrm>
        </p:spPr>
        <p:txBody>
          <a:bodyPr>
            <a:normAutofit/>
          </a:bodyPr>
          <a:lstStyle/>
          <a:p>
            <a:r>
              <a:rPr lang="en-US" dirty="0" smtClean="0"/>
              <a:t>Using a bump sensor?</a:t>
            </a:r>
            <a:endParaRPr lang="en-US" dirty="0"/>
          </a:p>
        </p:txBody>
      </p:sp>
      <p:sp>
        <p:nvSpPr>
          <p:cNvPr id="3" name="Content Placeholder 2"/>
          <p:cNvSpPr>
            <a:spLocks noGrp="1"/>
          </p:cNvSpPr>
          <p:nvPr>
            <p:ph idx="1"/>
          </p:nvPr>
        </p:nvSpPr>
        <p:spPr>
          <a:xfrm>
            <a:off x="457200" y="1368251"/>
            <a:ext cx="8371840" cy="4749302"/>
          </a:xfrm>
        </p:spPr>
        <p:txBody>
          <a:bodyPr>
            <a:normAutofit/>
          </a:bodyPr>
          <a:lstStyle/>
          <a:p>
            <a:pPr marL="0" indent="0">
              <a:buNone/>
            </a:pPr>
            <a:r>
              <a:rPr lang="en-US" sz="2600" dirty="0" smtClean="0">
                <a:cs typeface="Times New Roman" charset="0"/>
              </a:rPr>
              <a:t>Write a program for your robot to move forward until the right bump sensor is pressed</a:t>
            </a:r>
          </a:p>
          <a:p>
            <a:pPr marL="0" indent="0">
              <a:buNone/>
            </a:pPr>
            <a:r>
              <a:rPr lang="en-US" sz="2600" dirty="0" smtClean="0">
                <a:cs typeface="Times New Roman" charset="0"/>
              </a:rPr>
              <a:t> </a:t>
            </a:r>
            <a:r>
              <a:rPr lang="en-US" b="1" dirty="0" smtClean="0">
                <a:cs typeface="Times New Roman" charset="0"/>
              </a:rPr>
              <a:t>Psuedocode (Task Analysis)</a:t>
            </a:r>
            <a:endParaRPr lang="en-US" dirty="0" smtClean="0">
              <a:cs typeface="Times New Roman" charset="0"/>
            </a:endParaRPr>
          </a:p>
          <a:p>
            <a:pPr marL="0" indent="0">
              <a:buNone/>
            </a:pPr>
            <a:r>
              <a:rPr lang="en-US" sz="2600" dirty="0" smtClean="0">
                <a:solidFill>
                  <a:srgbClr val="008000"/>
                </a:solidFill>
                <a:latin typeface="Courier"/>
                <a:cs typeface="Courier"/>
              </a:rPr>
              <a:t>// 1. connect to create</a:t>
            </a:r>
          </a:p>
          <a:p>
            <a:pPr marL="0" indent="0">
              <a:buNone/>
            </a:pPr>
            <a:r>
              <a:rPr lang="en-US" sz="2600" dirty="0">
                <a:solidFill>
                  <a:srgbClr val="008000"/>
                </a:solidFill>
                <a:latin typeface="Courier"/>
                <a:cs typeface="Courier"/>
              </a:rPr>
              <a:t>// 2. </a:t>
            </a:r>
            <a:r>
              <a:rPr lang="en-US" sz="2600" dirty="0" smtClean="0">
                <a:solidFill>
                  <a:srgbClr val="008000"/>
                </a:solidFill>
                <a:latin typeface="Courier"/>
                <a:cs typeface="Courier"/>
              </a:rPr>
              <a:t>Check right bump sensor</a:t>
            </a:r>
          </a:p>
          <a:p>
            <a:pPr marL="0" indent="0">
              <a:buNone/>
            </a:pPr>
            <a:r>
              <a:rPr lang="en-US" sz="2600" dirty="0" smtClean="0">
                <a:solidFill>
                  <a:srgbClr val="008000"/>
                </a:solidFill>
                <a:latin typeface="Courier"/>
                <a:cs typeface="Courier"/>
              </a:rPr>
              <a:t>// 3. Drive forward @ 300mm/second</a:t>
            </a:r>
          </a:p>
          <a:p>
            <a:pPr marL="0" indent="0">
              <a:buNone/>
            </a:pPr>
            <a:r>
              <a:rPr lang="en-US" sz="2600" dirty="0" smtClean="0">
                <a:solidFill>
                  <a:srgbClr val="008000"/>
                </a:solidFill>
                <a:latin typeface="Courier"/>
                <a:cs typeface="Courier"/>
              </a:rPr>
              <a:t>// 4. </a:t>
            </a:r>
            <a:r>
              <a:rPr lang="en-US" sz="2600" dirty="0">
                <a:solidFill>
                  <a:srgbClr val="008000"/>
                </a:solidFill>
                <a:latin typeface="Courier"/>
                <a:cs typeface="Courier"/>
              </a:rPr>
              <a:t>S</a:t>
            </a:r>
            <a:r>
              <a:rPr lang="en-US" sz="2600" dirty="0" smtClean="0">
                <a:solidFill>
                  <a:srgbClr val="008000"/>
                </a:solidFill>
                <a:latin typeface="Courier"/>
                <a:cs typeface="Courier"/>
              </a:rPr>
              <a:t>top the motors/create when bumped</a:t>
            </a:r>
          </a:p>
          <a:p>
            <a:pPr marL="0" indent="0">
              <a:buNone/>
            </a:pPr>
            <a:r>
              <a:rPr lang="en-US" sz="2600" dirty="0">
                <a:solidFill>
                  <a:srgbClr val="008000"/>
                </a:solidFill>
                <a:latin typeface="Courier"/>
                <a:cs typeface="Courier"/>
              </a:rPr>
              <a:t>// </a:t>
            </a:r>
            <a:r>
              <a:rPr lang="en-US" sz="2600" dirty="0" smtClean="0">
                <a:solidFill>
                  <a:srgbClr val="008000"/>
                </a:solidFill>
                <a:latin typeface="Courier"/>
                <a:cs typeface="Courier"/>
              </a:rPr>
              <a:t>6. print “I hit something” </a:t>
            </a:r>
          </a:p>
          <a:p>
            <a:pPr marL="0" indent="0">
              <a:buNone/>
            </a:pPr>
            <a:r>
              <a:rPr lang="en-US" sz="2600" dirty="0" smtClean="0">
                <a:solidFill>
                  <a:srgbClr val="008000"/>
                </a:solidFill>
                <a:latin typeface="Courier"/>
                <a:cs typeface="Courier"/>
              </a:rPr>
              <a:t>// 7. disconnect from create</a:t>
            </a:r>
            <a:endParaRPr lang="en-US" sz="2600" dirty="0"/>
          </a:p>
        </p:txBody>
      </p:sp>
      <p:pic>
        <p:nvPicPr>
          <p:cNvPr id="12" name="Picture 11" descr="student activit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43645562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a:bodyPr>
          <a:lstStyle/>
          <a:p>
            <a:r>
              <a:rPr lang="en-US" dirty="0" smtClean="0"/>
              <a:t>Activity  Solution</a:t>
            </a:r>
            <a:endParaRPr lang="en-US" dirty="0"/>
          </a:p>
        </p:txBody>
      </p:sp>
      <p:pic>
        <p:nvPicPr>
          <p:cNvPr id="12" name="Picture 1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pic>
        <p:nvPicPr>
          <p:cNvPr id="4" name="Picture 3" descr="Screen Shot 2013-10-11 at 3.30.59 PM.png"/>
          <p:cNvPicPr>
            <a:picLocks noChangeAspect="1"/>
          </p:cNvPicPr>
          <p:nvPr/>
        </p:nvPicPr>
        <p:blipFill rotWithShape="1">
          <a:blip r:embed="rId3">
            <a:extLst>
              <a:ext uri="{28A0092B-C50C-407E-A947-70E740481C1C}">
                <a14:useLocalDpi xmlns:a14="http://schemas.microsoft.com/office/drawing/2010/main"/>
              </a:ext>
            </a:extLst>
          </a:blip>
          <a:srcRect l="152" t="1515" b="6360"/>
          <a:stretch/>
        </p:blipFill>
        <p:spPr>
          <a:xfrm>
            <a:off x="232755" y="939338"/>
            <a:ext cx="5909195" cy="5070764"/>
          </a:xfrm>
          <a:prstGeom prst="rect">
            <a:avLst/>
          </a:prstGeom>
        </p:spPr>
      </p:pic>
    </p:spTree>
    <p:extLst>
      <p:ext uri="{BB962C8B-B14F-4D97-AF65-F5344CB8AC3E}">
        <p14:creationId xmlns:p14="http://schemas.microsoft.com/office/powerpoint/2010/main" val="3216800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013 Demobot-0658.bmp"/>
          <p:cNvPicPr>
            <a:picLocks noChangeAspect="1"/>
          </p:cNvPicPr>
          <p:nvPr/>
        </p:nvPicPr>
        <p:blipFill rotWithShape="1">
          <a:blip r:embed="rId3" cstate="print">
            <a:extLst>
              <a:ext uri="{28A0092B-C50C-407E-A947-70E740481C1C}">
                <a14:useLocalDpi xmlns:a14="http://schemas.microsoft.com/office/drawing/2010/main"/>
              </a:ext>
            </a:extLst>
          </a:blip>
          <a:srcRect b="-5870"/>
          <a:stretch/>
        </p:blipFill>
        <p:spPr>
          <a:xfrm>
            <a:off x="4944292" y="457200"/>
            <a:ext cx="2965155" cy="3209109"/>
          </a:xfrm>
          <a:prstGeom prst="rect">
            <a:avLst/>
          </a:prstGeom>
        </p:spPr>
      </p:pic>
      <p:pic>
        <p:nvPicPr>
          <p:cNvPr id="9" name="Picture 8" descr="2013 Demobot-0639.bmp"/>
          <p:cNvPicPr>
            <a:picLocks noChangeAspect="1"/>
          </p:cNvPicPr>
          <p:nvPr/>
        </p:nvPicPr>
        <p:blipFill rotWithShape="1">
          <a:blip r:embed="rId4" cstate="print">
            <a:extLst>
              <a:ext uri="{28A0092B-C50C-407E-A947-70E740481C1C}">
                <a14:useLocalDpi xmlns:a14="http://schemas.microsoft.com/office/drawing/2010/main"/>
              </a:ext>
            </a:extLst>
          </a:blip>
          <a:srcRect b="-6387"/>
          <a:stretch/>
        </p:blipFill>
        <p:spPr>
          <a:xfrm>
            <a:off x="437807" y="-453757"/>
            <a:ext cx="3873281" cy="4306212"/>
          </a:xfrm>
          <a:prstGeom prst="rect">
            <a:avLst/>
          </a:prstGeom>
        </p:spPr>
      </p:pic>
      <p:sp>
        <p:nvSpPr>
          <p:cNvPr id="4" name="Rounded Rectangle 3"/>
          <p:cNvSpPr/>
          <p:nvPr/>
        </p:nvSpPr>
        <p:spPr>
          <a:xfrm>
            <a:off x="182823" y="3746889"/>
            <a:ext cx="8569291" cy="2070438"/>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Place the round servo horn onto the servo just like you placed the servo horn onto the motor and secure with the small silver servo horn screw. Tighten with the screwdriver. You can attach the servo horn to the servo before attaching the servo to the servo bracket with two (2) plastic </a:t>
            </a:r>
            <a:r>
              <a:rPr lang="en-US" sz="2200" dirty="0">
                <a:solidFill>
                  <a:schemeClr val="tx1"/>
                </a:solidFill>
              </a:rPr>
              <a:t>pop </a:t>
            </a:r>
            <a:r>
              <a:rPr lang="en-US" sz="2200" dirty="0" smtClean="0">
                <a:solidFill>
                  <a:schemeClr val="tx1"/>
                </a:solidFill>
              </a:rPr>
              <a:t>rivets.</a:t>
            </a:r>
            <a:r>
              <a:rPr lang="en-US" sz="2200" dirty="0">
                <a:solidFill>
                  <a:schemeClr val="tx1"/>
                </a:solidFill>
              </a:rPr>
              <a:t> </a:t>
            </a:r>
            <a:r>
              <a:rPr lang="en-US" sz="2200" dirty="0" smtClean="0">
                <a:solidFill>
                  <a:schemeClr val="tx1"/>
                </a:solidFill>
              </a:rPr>
              <a:t>Secure </a:t>
            </a:r>
            <a:r>
              <a:rPr lang="en-US" sz="2200" dirty="0">
                <a:solidFill>
                  <a:schemeClr val="tx1"/>
                </a:solidFill>
              </a:rPr>
              <a:t>the </a:t>
            </a:r>
            <a:r>
              <a:rPr lang="en-US" sz="2200" dirty="0" smtClean="0">
                <a:solidFill>
                  <a:schemeClr val="tx1"/>
                </a:solidFill>
              </a:rPr>
              <a:t>servo </a:t>
            </a:r>
            <a:r>
              <a:rPr lang="en-US" sz="2200" dirty="0">
                <a:solidFill>
                  <a:schemeClr val="tx1"/>
                </a:solidFill>
              </a:rPr>
              <a:t>to the mount by pushing the pop rivets in until they snap into place.</a:t>
            </a:r>
            <a:endParaRPr lang="en-US" sz="2200" dirty="0"/>
          </a:p>
        </p:txBody>
      </p:sp>
      <p:sp>
        <p:nvSpPr>
          <p:cNvPr id="6" name="Right Arrow 5"/>
          <p:cNvSpPr/>
          <p:nvPr/>
        </p:nvSpPr>
        <p:spPr>
          <a:xfrm rot="19144384" flipV="1">
            <a:off x="5040614" y="1626174"/>
            <a:ext cx="743527" cy="247553"/>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7796515" flipV="1">
            <a:off x="5468856" y="669762"/>
            <a:ext cx="841804" cy="230649"/>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4695559" flipV="1">
            <a:off x="6141700" y="981253"/>
            <a:ext cx="938511" cy="275856"/>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038175" y="87868"/>
            <a:ext cx="1145560" cy="369332"/>
          </a:xfrm>
          <a:prstGeom prst="rect">
            <a:avLst/>
          </a:prstGeom>
          <a:noFill/>
        </p:spPr>
        <p:txBody>
          <a:bodyPr wrap="square" rtlCol="0">
            <a:spAutoFit/>
          </a:bodyPr>
          <a:lstStyle/>
          <a:p>
            <a:r>
              <a:rPr lang="en-US" dirty="0" smtClean="0"/>
              <a:t>Pop Rivets</a:t>
            </a:r>
            <a:endParaRPr lang="en-US" dirty="0"/>
          </a:p>
        </p:txBody>
      </p:sp>
    </p:spTree>
    <p:extLst>
      <p:ext uri="{BB962C8B-B14F-4D97-AF65-F5344CB8AC3E}">
        <p14:creationId xmlns:p14="http://schemas.microsoft.com/office/powerpoint/2010/main" val="7967302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13 Demobot-0679.bmp"/>
          <p:cNvPicPr>
            <a:picLocks noChangeAspect="1"/>
          </p:cNvPicPr>
          <p:nvPr/>
        </p:nvPicPr>
        <p:blipFill rotWithShape="1">
          <a:blip r:embed="rId2" cstate="print">
            <a:extLst>
              <a:ext uri="{28A0092B-C50C-407E-A947-70E740481C1C}">
                <a14:useLocalDpi xmlns:a14="http://schemas.microsoft.com/office/drawing/2010/main"/>
              </a:ext>
            </a:extLst>
          </a:blip>
          <a:srcRect b="-2761"/>
          <a:stretch/>
        </p:blipFill>
        <p:spPr>
          <a:xfrm>
            <a:off x="314556" y="-389709"/>
            <a:ext cx="8557573" cy="4822812"/>
          </a:xfrm>
          <a:prstGeom prst="rect">
            <a:avLst/>
          </a:prstGeom>
        </p:spPr>
      </p:pic>
      <p:sp>
        <p:nvSpPr>
          <p:cNvPr id="4" name="Rounded Rectangle 3"/>
          <p:cNvSpPr/>
          <p:nvPr/>
        </p:nvSpPr>
        <p:spPr>
          <a:xfrm>
            <a:off x="130629" y="4433103"/>
            <a:ext cx="8741500" cy="1210051"/>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You will need </a:t>
            </a:r>
            <a:r>
              <a:rPr lang="en-US" sz="2400" dirty="0" smtClean="0">
                <a:solidFill>
                  <a:schemeClr val="tx1"/>
                </a:solidFill>
              </a:rPr>
              <a:t>one (1) 11 hole LEGO piece</a:t>
            </a:r>
          </a:p>
          <a:p>
            <a:r>
              <a:rPr lang="en-US" sz="2400" dirty="0" smtClean="0">
                <a:solidFill>
                  <a:schemeClr val="tx1"/>
                </a:solidFill>
              </a:rPr>
              <a:t>This will be attached to the servo horn in the next step it is shown here for identification ONLY.</a:t>
            </a:r>
          </a:p>
        </p:txBody>
      </p:sp>
      <p:sp>
        <p:nvSpPr>
          <p:cNvPr id="7" name="Oval 6"/>
          <p:cNvSpPr/>
          <p:nvPr/>
        </p:nvSpPr>
        <p:spPr>
          <a:xfrm rot="1458956">
            <a:off x="84619" y="907814"/>
            <a:ext cx="3395636" cy="1738063"/>
          </a:xfrm>
          <a:prstGeom prst="ellipse">
            <a:avLst/>
          </a:prstGeom>
          <a:noFill/>
          <a:ln w="508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39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3 Demobot-0698.bmp"/>
          <p:cNvPicPr>
            <a:picLocks noChangeAspect="1"/>
          </p:cNvPicPr>
          <p:nvPr/>
        </p:nvPicPr>
        <p:blipFill rotWithShape="1">
          <a:blip r:embed="rId3" cstate="print">
            <a:extLst>
              <a:ext uri="{28A0092B-C50C-407E-A947-70E740481C1C}">
                <a14:useLocalDpi xmlns:a14="http://schemas.microsoft.com/office/drawing/2010/main"/>
              </a:ext>
            </a:extLst>
          </a:blip>
          <a:srcRect b="-4126"/>
          <a:stretch/>
        </p:blipFill>
        <p:spPr>
          <a:xfrm>
            <a:off x="113961" y="0"/>
            <a:ext cx="8822515" cy="4641253"/>
          </a:xfrm>
          <a:prstGeom prst="rect">
            <a:avLst/>
          </a:prstGeom>
        </p:spPr>
      </p:pic>
      <p:sp>
        <p:nvSpPr>
          <p:cNvPr id="4" name="Rounded Rectangle 3"/>
          <p:cNvSpPr/>
          <p:nvPr/>
        </p:nvSpPr>
        <p:spPr>
          <a:xfrm>
            <a:off x="95795" y="3727272"/>
            <a:ext cx="8936476" cy="2011679"/>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BEFORE attaching the LEGO to the servo horn, </a:t>
            </a:r>
            <a:r>
              <a:rPr lang="en-US" sz="2200" u="sng" dirty="0" smtClean="0">
                <a:solidFill>
                  <a:schemeClr val="tx1"/>
                </a:solidFill>
              </a:rPr>
              <a:t>ROTATE the servo horn clockwise (turn towards KIPR Link) until it stops. Then ORIENT the LEGO piece so that it is pointing straight up/VERTICAL</a:t>
            </a:r>
            <a:r>
              <a:rPr lang="en-US" sz="2200" dirty="0" smtClean="0">
                <a:solidFill>
                  <a:schemeClr val="tx1"/>
                </a:solidFill>
              </a:rPr>
              <a:t>(not shown in this picture).</a:t>
            </a:r>
            <a:endParaRPr lang="en-US" sz="2200" u="sng" dirty="0" smtClean="0">
              <a:solidFill>
                <a:schemeClr val="tx1"/>
              </a:solidFill>
            </a:endParaRPr>
          </a:p>
          <a:p>
            <a:r>
              <a:rPr lang="en-US" sz="2200" dirty="0" smtClean="0">
                <a:solidFill>
                  <a:schemeClr val="tx1"/>
                </a:solidFill>
              </a:rPr>
              <a:t>You </a:t>
            </a:r>
            <a:r>
              <a:rPr lang="en-US" sz="2200" dirty="0">
                <a:solidFill>
                  <a:schemeClr val="tx1"/>
                </a:solidFill>
              </a:rPr>
              <a:t>will need </a:t>
            </a:r>
            <a:r>
              <a:rPr lang="en-US" sz="2200" dirty="0" smtClean="0">
                <a:solidFill>
                  <a:schemeClr val="tx1"/>
                </a:solidFill>
              </a:rPr>
              <a:t>two (2) of the longer silver screws found in the servo bags and using the screwdriver attach the 11 hole LEGO piece to the servo horn. MAKE SURE the LEGO piece is </a:t>
            </a:r>
            <a:r>
              <a:rPr lang="en-US" sz="2200" dirty="0" smtClean="0">
                <a:solidFill>
                  <a:schemeClr val="tx1"/>
                </a:solidFill>
              </a:rPr>
              <a:t>vertical.</a:t>
            </a:r>
            <a:endParaRPr lang="en-US" sz="2200" dirty="0"/>
          </a:p>
        </p:txBody>
      </p:sp>
      <p:sp>
        <p:nvSpPr>
          <p:cNvPr id="2" name="Circular Arrow 1"/>
          <p:cNvSpPr/>
          <p:nvPr/>
        </p:nvSpPr>
        <p:spPr>
          <a:xfrm>
            <a:off x="2514600" y="1066800"/>
            <a:ext cx="685800" cy="533400"/>
          </a:xfrm>
          <a:prstGeom prst="circularArrow">
            <a:avLst>
              <a:gd name="adj1" fmla="val 12500"/>
              <a:gd name="adj2" fmla="val 1142319"/>
              <a:gd name="adj3" fmla="val 20457681"/>
              <a:gd name="adj4" fmla="val 10800000"/>
              <a:gd name="adj5" fmla="val 19088"/>
            </a:avLst>
          </a:prstGeom>
          <a:solidFill>
            <a:srgbClr val="FF0000"/>
          </a:solidFill>
          <a:ln w="158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762000" y="-76200"/>
            <a:ext cx="2743200" cy="646331"/>
          </a:xfrm>
          <a:prstGeom prst="rect">
            <a:avLst/>
          </a:prstGeom>
          <a:noFill/>
        </p:spPr>
        <p:txBody>
          <a:bodyPr wrap="square" rtlCol="0">
            <a:spAutoFit/>
          </a:bodyPr>
          <a:lstStyle/>
          <a:p>
            <a:r>
              <a:rPr lang="en-US" dirty="0" smtClean="0"/>
              <a:t>LEGO should be vertical (Not as depicted here)</a:t>
            </a:r>
            <a:endParaRPr lang="en-US" dirty="0"/>
          </a:p>
        </p:txBody>
      </p:sp>
      <p:sp>
        <p:nvSpPr>
          <p:cNvPr id="10" name="Right Arrow 9"/>
          <p:cNvSpPr/>
          <p:nvPr/>
        </p:nvSpPr>
        <p:spPr>
          <a:xfrm rot="19144384" flipV="1">
            <a:off x="2198725" y="1917582"/>
            <a:ext cx="840784" cy="279934"/>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19144384">
            <a:off x="1663507" y="1689660"/>
            <a:ext cx="840784" cy="274381"/>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336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ED47D9-0415-B945-BB48-48C2D810BFA7}" type="slidenum">
              <a:rPr lang="en-US" smtClean="0"/>
              <a:pPr/>
              <a:t>5</a:t>
            </a:fld>
            <a:endParaRPr lang="en-US"/>
          </a:p>
        </p:txBody>
      </p:sp>
      <p:pic>
        <p:nvPicPr>
          <p:cNvPr id="5" name="Picture 4"/>
          <p:cNvPicPr>
            <a:picLocks noChangeAspect="1"/>
          </p:cNvPicPr>
          <p:nvPr/>
        </p:nvPicPr>
        <p:blipFill>
          <a:blip r:embed="rId3"/>
          <a:stretch>
            <a:fillRect/>
          </a:stretch>
        </p:blipFill>
        <p:spPr>
          <a:xfrm>
            <a:off x="2028871" y="1132686"/>
            <a:ext cx="4795262" cy="3591818"/>
          </a:xfrm>
          <a:prstGeom prst="rect">
            <a:avLst/>
          </a:prstGeom>
        </p:spPr>
      </p:pic>
      <p:sp>
        <p:nvSpPr>
          <p:cNvPr id="9" name="TextBox 8"/>
          <p:cNvSpPr txBox="1"/>
          <p:nvPr/>
        </p:nvSpPr>
        <p:spPr>
          <a:xfrm>
            <a:off x="1960929" y="4724504"/>
            <a:ext cx="5070619" cy="1569660"/>
          </a:xfrm>
          <a:prstGeom prst="rect">
            <a:avLst/>
          </a:prstGeom>
          <a:noFill/>
        </p:spPr>
        <p:txBody>
          <a:bodyPr wrap="none" rtlCol="0">
            <a:spAutoFit/>
          </a:bodyPr>
          <a:lstStyle/>
          <a:p>
            <a:pPr marL="457200" indent="-457200">
              <a:buFont typeface="+mj-lt"/>
              <a:buAutoNum type="arabicPeriod"/>
            </a:pPr>
            <a:r>
              <a:rPr lang="en-US" sz="3200" b="1" dirty="0" smtClean="0"/>
              <a:t>Draw a “+” if you agree</a:t>
            </a:r>
          </a:p>
          <a:p>
            <a:pPr marL="457200" indent="-457200">
              <a:buFont typeface="+mj-lt"/>
              <a:buAutoNum type="arabicPeriod"/>
            </a:pPr>
            <a:r>
              <a:rPr lang="en-US" sz="3200" b="1" dirty="0" smtClean="0"/>
              <a:t>Add one more component</a:t>
            </a:r>
          </a:p>
          <a:p>
            <a:pPr marL="457200" indent="-457200">
              <a:buFont typeface="+mj-lt"/>
              <a:buAutoNum type="arabicPeriod"/>
            </a:pPr>
            <a:r>
              <a:rPr lang="en-US" sz="3200" b="1" dirty="0" smtClean="0"/>
              <a:t>Toss</a:t>
            </a:r>
          </a:p>
        </p:txBody>
      </p:sp>
      <p:sp>
        <p:nvSpPr>
          <p:cNvPr id="7" name="Title 1"/>
          <p:cNvSpPr txBox="1">
            <a:spLocks/>
          </p:cNvSpPr>
          <p:nvPr/>
        </p:nvSpPr>
        <p:spPr>
          <a:xfrm>
            <a:off x="1813807" y="1"/>
            <a:ext cx="5516387" cy="1132685"/>
          </a:xfrm>
          <a:prstGeom prst="rect">
            <a:avLst/>
          </a:prstGeom>
          <a:solidFill>
            <a:schemeClr val="tx2">
              <a:lumMod val="60000"/>
              <a:lumOff val="40000"/>
            </a:schemeClr>
          </a:solidFill>
        </p:spPr>
        <p:txBody>
          <a:bodyPr/>
          <a:lstStyle>
            <a:lvl1pPr algn="l" defTabSz="457200" rtl="0" eaLnBrk="1" latinLnBrk="0" hangingPunct="1">
              <a:spcBef>
                <a:spcPct val="0"/>
              </a:spcBef>
              <a:buNone/>
              <a:defRPr sz="4400" kern="1200" baseline="0">
                <a:solidFill>
                  <a:srgbClr val="9E1B34"/>
                </a:solidFill>
                <a:latin typeface="+mj-lt"/>
                <a:ea typeface="+mj-ea"/>
                <a:cs typeface="+mj-cs"/>
              </a:defRPr>
            </a:lvl1pPr>
          </a:lstStyle>
          <a:p>
            <a:pPr algn="ctr"/>
            <a:r>
              <a:rPr lang="en-US" sz="6000" dirty="0" smtClean="0">
                <a:solidFill>
                  <a:srgbClr val="FFFFFF"/>
                </a:solidFill>
              </a:rPr>
              <a:t>Commit and Toss</a:t>
            </a:r>
            <a:endParaRPr lang="en-US" sz="6000" dirty="0">
              <a:solidFill>
                <a:srgbClr val="FFFFFF"/>
              </a:solidFill>
            </a:endParaRPr>
          </a:p>
        </p:txBody>
      </p:sp>
      <p:pic>
        <p:nvPicPr>
          <p:cNvPr id="6" name="Picture 5" descr="student activity.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591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8045" y="4818626"/>
            <a:ext cx="8828269" cy="1077077"/>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Option 2 uses  ¾ friction pins and the Lego pieces. Remember this just keeps the KIPR Link from sliding off the chassis and allows easy change of the KIPR Link, BUT the KIPR Link will fall off if it is turned upside down.</a:t>
            </a:r>
          </a:p>
        </p:txBody>
      </p:sp>
      <p:sp>
        <p:nvSpPr>
          <p:cNvPr id="13" name="Rounded Rectangle 12"/>
          <p:cNvSpPr/>
          <p:nvPr/>
        </p:nvSpPr>
        <p:spPr>
          <a:xfrm>
            <a:off x="5771561" y="114267"/>
            <a:ext cx="3204754" cy="800133"/>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Attach the LEGO pieces to the chassis as shown</a:t>
            </a:r>
          </a:p>
        </p:txBody>
      </p:sp>
      <p:pic>
        <p:nvPicPr>
          <p:cNvPr id="3" name="Picture 2" descr="2012 Demobot-0264.bmp"/>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067" y="914400"/>
            <a:ext cx="5410200" cy="3904226"/>
          </a:xfrm>
          <a:prstGeom prst="rect">
            <a:avLst/>
          </a:prstGeom>
        </p:spPr>
      </p:pic>
      <p:sp>
        <p:nvSpPr>
          <p:cNvPr id="6" name="Rounded Rectangle 5"/>
          <p:cNvSpPr/>
          <p:nvPr/>
        </p:nvSpPr>
        <p:spPr>
          <a:xfrm>
            <a:off x="148046" y="184748"/>
            <a:ext cx="1375954" cy="503230"/>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rPr>
              <a:t>OPTION 2 </a:t>
            </a:r>
          </a:p>
        </p:txBody>
      </p:sp>
      <p:pic>
        <p:nvPicPr>
          <p:cNvPr id="5" name="Picture 4" descr="2013 Demobot-0367.bmp"/>
          <p:cNvPicPr>
            <a:picLocks noChangeAspect="1"/>
          </p:cNvPicPr>
          <p:nvPr/>
        </p:nvPicPr>
        <p:blipFill rotWithShape="1">
          <a:blip r:embed="rId3" cstate="print">
            <a:extLst>
              <a:ext uri="{28A0092B-C50C-407E-A947-70E740481C1C}">
                <a14:useLocalDpi xmlns:a14="http://schemas.microsoft.com/office/drawing/2010/main"/>
              </a:ext>
            </a:extLst>
          </a:blip>
          <a:srcRect b="-4807"/>
          <a:stretch/>
        </p:blipFill>
        <p:spPr>
          <a:xfrm>
            <a:off x="5181600" y="1679669"/>
            <a:ext cx="3794715" cy="3240985"/>
          </a:xfrm>
          <a:prstGeom prst="rect">
            <a:avLst/>
          </a:prstGeom>
        </p:spPr>
      </p:pic>
    </p:spTree>
    <p:extLst>
      <p:ext uri="{BB962C8B-B14F-4D97-AF65-F5344CB8AC3E}">
        <p14:creationId xmlns:p14="http://schemas.microsoft.com/office/powerpoint/2010/main" val="921527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2007"/>
            <a:ext cx="7772400" cy="1470025"/>
          </a:xfrm>
        </p:spPr>
        <p:txBody>
          <a:bodyPr/>
          <a:lstStyle/>
          <a:p>
            <a:r>
              <a:rPr lang="en-US" dirty="0" smtClean="0"/>
              <a:t>Get to know your controller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0"/>
            <a:ext cx="4600347" cy="329269"/>
          </a:xfrm>
          <a:prstGeom prst="rect">
            <a:avLst/>
          </a:prstGeom>
        </p:spPr>
      </p:pic>
      <p:pic>
        <p:nvPicPr>
          <p:cNvPr id="6" name="Picture 5" descr="C:\Users\SOLIDWORKS\Dropbox\2013 Botball\KIPRLink.jpg"/>
          <p:cNvPicPr/>
          <p:nvPr/>
        </p:nvPicPr>
        <p:blipFill>
          <a:blip r:embed="rId4" cstate="print">
            <a:extLst>
              <a:ext uri="{28A0092B-C50C-407E-A947-70E740481C1C}">
                <a14:useLocalDpi xmlns:a14="http://schemas.microsoft.com/office/drawing/2010/main"/>
              </a:ext>
            </a:extLst>
          </a:blip>
          <a:srcRect/>
          <a:stretch>
            <a:fillRect/>
          </a:stretch>
        </p:blipFill>
        <p:spPr bwMode="auto">
          <a:xfrm>
            <a:off x="5032832" y="879279"/>
            <a:ext cx="3009920" cy="2700923"/>
          </a:xfrm>
          <a:prstGeom prst="rect">
            <a:avLst/>
          </a:prstGeom>
          <a:noFill/>
          <a:ln>
            <a:noFill/>
          </a:ln>
        </p:spPr>
      </p:pic>
      <p:sp>
        <p:nvSpPr>
          <p:cNvPr id="7" name="Rectangle 6"/>
          <p:cNvSpPr/>
          <p:nvPr/>
        </p:nvSpPr>
        <p:spPr>
          <a:xfrm>
            <a:off x="338593" y="531276"/>
            <a:ext cx="5567392" cy="5816976"/>
          </a:xfrm>
          <a:prstGeom prst="rect">
            <a:avLst/>
          </a:prstGeom>
        </p:spPr>
        <p:txBody>
          <a:bodyPr wrap="square">
            <a:spAutoFit/>
          </a:bodyPr>
          <a:lstStyle/>
          <a:p>
            <a:r>
              <a:rPr lang="en-US" dirty="0"/>
              <a:t> </a:t>
            </a:r>
          </a:p>
          <a:p>
            <a:r>
              <a:rPr lang="en-US" b="1" dirty="0"/>
              <a:t/>
            </a:r>
            <a:br>
              <a:rPr lang="en-US" b="1" dirty="0"/>
            </a:br>
            <a:r>
              <a:rPr lang="en-US" sz="1400" b="1" dirty="0"/>
              <a:t>KIPR Link Basic Features</a:t>
            </a:r>
          </a:p>
          <a:p>
            <a:pPr lvl="0"/>
            <a:r>
              <a:rPr lang="en-US" sz="1400" dirty="0"/>
              <a:t>GNU/Linux based operating system</a:t>
            </a:r>
          </a:p>
          <a:p>
            <a:pPr lvl="0"/>
            <a:r>
              <a:rPr lang="en-US" sz="1400" dirty="0"/>
              <a:t>Open-source robot control software</a:t>
            </a:r>
          </a:p>
          <a:p>
            <a:pPr lvl="0"/>
            <a:r>
              <a:rPr lang="en-US" sz="1400" dirty="0"/>
              <a:t>Integrated color vision system</a:t>
            </a:r>
          </a:p>
          <a:p>
            <a:pPr lvl="0"/>
            <a:r>
              <a:rPr lang="en-US" sz="1400" dirty="0"/>
              <a:t>800MHz ARMv5te processor</a:t>
            </a:r>
          </a:p>
          <a:p>
            <a:pPr lvl="0"/>
            <a:r>
              <a:rPr lang="en-US" sz="1400" dirty="0"/>
              <a:t>Spartan-6 FPGA</a:t>
            </a:r>
          </a:p>
          <a:p>
            <a:pPr lvl="0"/>
            <a:r>
              <a:rPr lang="en-US" sz="1400" dirty="0"/>
              <a:t>Integrated battery and charge system</a:t>
            </a:r>
          </a:p>
          <a:p>
            <a:pPr lvl="0"/>
            <a:r>
              <a:rPr lang="en-US" sz="1400" dirty="0"/>
              <a:t>Internal speaker</a:t>
            </a:r>
          </a:p>
          <a:p>
            <a:pPr lvl="0"/>
            <a:r>
              <a:rPr lang="en-US" sz="1400" dirty="0"/>
              <a:t>320 x 240 color touch </a:t>
            </a:r>
            <a:r>
              <a:rPr lang="en-US" sz="1400" dirty="0" smtClean="0"/>
              <a:t>screen</a:t>
            </a:r>
          </a:p>
          <a:p>
            <a:pPr lvl="0"/>
            <a:endParaRPr lang="en-US" sz="1400" dirty="0"/>
          </a:p>
          <a:p>
            <a:r>
              <a:rPr lang="en-US" sz="1400" b="1" dirty="0"/>
              <a:t>Input and Output</a:t>
            </a:r>
          </a:p>
          <a:p>
            <a:r>
              <a:rPr lang="en-US" sz="1400" b="1" dirty="0"/>
              <a:t>1</a:t>
            </a:r>
            <a:r>
              <a:rPr lang="en-US" sz="1400" dirty="0"/>
              <a:t> - 3 axis 10-bit accelerometer (software selectable 2/4/8g)</a:t>
            </a:r>
          </a:p>
          <a:p>
            <a:r>
              <a:rPr lang="en-US" sz="1400" b="1" dirty="0"/>
              <a:t>8 </a:t>
            </a:r>
            <a:r>
              <a:rPr lang="en-US" sz="1400" dirty="0" smtClean="0"/>
              <a:t>– Digital </a:t>
            </a:r>
            <a:r>
              <a:rPr lang="en-US" sz="1400" dirty="0"/>
              <a:t>I/O ports (hardware selectable 3.3V or 5V)</a:t>
            </a:r>
          </a:p>
          <a:p>
            <a:r>
              <a:rPr lang="en-US" sz="1400" b="1" dirty="0"/>
              <a:t>8 </a:t>
            </a:r>
            <a:r>
              <a:rPr lang="en-US" sz="1400" dirty="0"/>
              <a:t>- 3.3V (5V tolerant) 10-bit analog input ports</a:t>
            </a:r>
          </a:p>
          <a:p>
            <a:r>
              <a:rPr lang="en-US" sz="1400" b="1" dirty="0"/>
              <a:t>4 </a:t>
            </a:r>
            <a:r>
              <a:rPr lang="en-US" sz="1400" dirty="0"/>
              <a:t>- </a:t>
            </a:r>
            <a:r>
              <a:rPr lang="en-US" sz="1400" dirty="0" smtClean="0"/>
              <a:t>Servo </a:t>
            </a:r>
            <a:r>
              <a:rPr lang="en-US" sz="1400" dirty="0"/>
              <a:t>motor ports</a:t>
            </a:r>
          </a:p>
          <a:p>
            <a:r>
              <a:rPr lang="en-US" sz="1400" b="1" dirty="0"/>
              <a:t>4 </a:t>
            </a:r>
            <a:r>
              <a:rPr lang="en-US" sz="1400" dirty="0"/>
              <a:t>- PID motors ports with full 10-bit back EMF and PID motor control</a:t>
            </a:r>
          </a:p>
          <a:p>
            <a:r>
              <a:rPr lang="en-US" sz="1400" b="1" dirty="0"/>
              <a:t>1</a:t>
            </a:r>
            <a:r>
              <a:rPr lang="en-US" sz="1400" dirty="0"/>
              <a:t> - 3.3V (5V tolerant) TTL serial port</a:t>
            </a:r>
          </a:p>
          <a:p>
            <a:r>
              <a:rPr lang="en-US" sz="1400" b="1" dirty="0"/>
              <a:t>2</a:t>
            </a:r>
            <a:r>
              <a:rPr lang="en-US" sz="1400" dirty="0"/>
              <a:t> - USB A host ports for connecting devices</a:t>
            </a:r>
          </a:p>
          <a:p>
            <a:r>
              <a:rPr lang="en-US" sz="1400" b="1" dirty="0"/>
              <a:t>1 </a:t>
            </a:r>
            <a:r>
              <a:rPr lang="en-US" sz="1400" dirty="0"/>
              <a:t>- Micro USB port to connect to your computer</a:t>
            </a:r>
          </a:p>
          <a:p>
            <a:r>
              <a:rPr lang="en-US" sz="1400" b="1" dirty="0"/>
              <a:t>1 </a:t>
            </a:r>
            <a:r>
              <a:rPr lang="en-US" sz="1400" dirty="0"/>
              <a:t>- </a:t>
            </a:r>
            <a:r>
              <a:rPr lang="en-US" sz="1400" dirty="0" smtClean="0"/>
              <a:t>Physical </a:t>
            </a:r>
            <a:r>
              <a:rPr lang="en-US" sz="1400" dirty="0"/>
              <a:t>button</a:t>
            </a:r>
          </a:p>
          <a:p>
            <a:r>
              <a:rPr lang="en-US" sz="1400" b="1" dirty="0"/>
              <a:t>1 </a:t>
            </a:r>
            <a:r>
              <a:rPr lang="en-US" sz="1400" dirty="0"/>
              <a:t>- IR emitter</a:t>
            </a:r>
          </a:p>
          <a:p>
            <a:r>
              <a:rPr lang="en-US" sz="1400" b="1" dirty="0"/>
              <a:t>1 </a:t>
            </a:r>
            <a:r>
              <a:rPr lang="en-US" sz="1400" dirty="0"/>
              <a:t>- IR receiver</a:t>
            </a:r>
          </a:p>
          <a:p>
            <a:r>
              <a:rPr lang="en-US" sz="1400" b="1" dirty="0"/>
              <a:t>1 </a:t>
            </a:r>
            <a:r>
              <a:rPr lang="en-US" sz="1400" dirty="0"/>
              <a:t>- HDMI port</a:t>
            </a:r>
          </a:p>
          <a:p>
            <a:r>
              <a:rPr lang="en-US" sz="1400" dirty="0"/>
              <a:t> </a:t>
            </a:r>
          </a:p>
        </p:txBody>
      </p:sp>
      <p:sp>
        <p:nvSpPr>
          <p:cNvPr id="5" name="Explosion 2 4"/>
          <p:cNvSpPr/>
          <p:nvPr/>
        </p:nvSpPr>
        <p:spPr>
          <a:xfrm>
            <a:off x="5442857" y="2911055"/>
            <a:ext cx="3701143" cy="3344280"/>
          </a:xfrm>
          <a:prstGeom prst="irregularSeal2">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0000"/>
              </a:solidFill>
            </a:endParaRPr>
          </a:p>
          <a:p>
            <a:pPr algn="ctr"/>
            <a:endParaRPr lang="en-US" dirty="0">
              <a:solidFill>
                <a:srgbClr val="FF0000"/>
              </a:solidFill>
            </a:endParaRPr>
          </a:p>
          <a:p>
            <a:pPr algn="ctr"/>
            <a:r>
              <a:rPr lang="en-US" dirty="0" smtClean="0">
                <a:solidFill>
                  <a:srgbClr val="FF0000"/>
                </a:solidFill>
              </a:rPr>
              <a:t>You </a:t>
            </a:r>
            <a:r>
              <a:rPr lang="en-US" dirty="0">
                <a:solidFill>
                  <a:srgbClr val="FF0000"/>
                </a:solidFill>
              </a:rPr>
              <a:t>have the KIPR LINK Manual on the flash drive provided to you</a:t>
            </a:r>
          </a:p>
          <a:p>
            <a:pPr algn="ctr"/>
            <a:endParaRPr lang="en-US" dirty="0"/>
          </a:p>
        </p:txBody>
      </p:sp>
      <p:pic>
        <p:nvPicPr>
          <p:cNvPr id="8" name="Picture 7" descr="teacher's resour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3850649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Times New Roman" pitchFamily="18" charset="0"/>
              </a:rPr>
              <a:t>Charging the KIPR Link Controller</a:t>
            </a:r>
            <a:br>
              <a:rPr lang="en-US" dirty="0" smtClean="0">
                <a:cs typeface="Times New Roman" pitchFamily="18" charset="0"/>
              </a:rPr>
            </a:br>
            <a:endParaRPr lang="en-US" sz="2700" dirty="0">
              <a:cs typeface="Times New Roman" pitchFamily="18" charset="0"/>
            </a:endParaRPr>
          </a:p>
        </p:txBody>
      </p:sp>
      <p:sp>
        <p:nvSpPr>
          <p:cNvPr id="3" name="Content Placeholder 2"/>
          <p:cNvSpPr>
            <a:spLocks noGrp="1"/>
          </p:cNvSpPr>
          <p:nvPr>
            <p:ph idx="1"/>
          </p:nvPr>
        </p:nvSpPr>
        <p:spPr>
          <a:xfrm>
            <a:off x="457200" y="1433910"/>
            <a:ext cx="8229600" cy="5257800"/>
          </a:xfrm>
        </p:spPr>
        <p:txBody>
          <a:bodyPr>
            <a:normAutofit/>
          </a:bodyPr>
          <a:lstStyle/>
          <a:p>
            <a:r>
              <a:rPr lang="en-US" sz="2800" dirty="0" smtClean="0">
                <a:cs typeface="Times New Roman" pitchFamily="18" charset="0"/>
              </a:rPr>
              <a:t>For charging the KIPR Link,</a:t>
            </a:r>
            <a:r>
              <a:rPr lang="en-US" sz="2800" b="1" dirty="0" smtClean="0">
                <a:solidFill>
                  <a:srgbClr val="FF0000"/>
                </a:solidFill>
                <a:cs typeface="Times New Roman" pitchFamily="18" charset="0"/>
              </a:rPr>
              <a:t> use only the power supply which came with your Link</a:t>
            </a:r>
            <a:r>
              <a:rPr lang="en-US" sz="2800" b="1" dirty="0" smtClean="0">
                <a:cs typeface="Times New Roman" pitchFamily="18" charset="0"/>
              </a:rPr>
              <a:t> </a:t>
            </a:r>
            <a:endParaRPr lang="en-US" sz="2800" dirty="0" smtClean="0">
              <a:cs typeface="Times New Roman" pitchFamily="18" charset="0"/>
            </a:endParaRPr>
          </a:p>
          <a:p>
            <a:pPr lvl="1">
              <a:buFont typeface="Courier New"/>
              <a:buChar char="o"/>
            </a:pPr>
            <a:r>
              <a:rPr lang="en-US" sz="2400" b="1" dirty="0" smtClean="0">
                <a:cs typeface="Times New Roman" pitchFamily="18" charset="0"/>
              </a:rPr>
              <a:t>Damage to the Link from using the wrong charger is easily detected and will void your warranty!</a:t>
            </a:r>
          </a:p>
          <a:p>
            <a:r>
              <a:rPr lang="en-US" sz="2800" dirty="0" smtClean="0">
                <a:cs typeface="Times New Roman" pitchFamily="18" charset="0"/>
              </a:rPr>
              <a:t>The KIPR Link power pack is a lithium polymer battery so the rules for charging a lithium battery for any electronic device apply</a:t>
            </a:r>
          </a:p>
          <a:p>
            <a:pPr lvl="1">
              <a:buFont typeface="Courier New"/>
              <a:buChar char="o"/>
            </a:pPr>
            <a:r>
              <a:rPr lang="en-US" sz="2400" dirty="0" smtClean="0">
                <a:cs typeface="Times New Roman" pitchFamily="18" charset="0"/>
              </a:rPr>
              <a:t>Only an adult should charge the unit</a:t>
            </a:r>
          </a:p>
          <a:p>
            <a:pPr lvl="1">
              <a:buFont typeface="Courier New"/>
              <a:buChar char="o"/>
            </a:pPr>
            <a:r>
              <a:rPr lang="en-US" sz="2400" dirty="0" smtClean="0">
                <a:cs typeface="Times New Roman" pitchFamily="18" charset="0"/>
              </a:rPr>
              <a:t>You should </a:t>
            </a:r>
            <a:r>
              <a:rPr lang="en-US" sz="2400" u="sng" dirty="0" smtClean="0">
                <a:cs typeface="Times New Roman" pitchFamily="18" charset="0"/>
              </a:rPr>
              <a:t>NOT leave the unit unattended</a:t>
            </a:r>
            <a:r>
              <a:rPr lang="en-US" sz="2400" dirty="0" smtClean="0">
                <a:cs typeface="Times New Roman" pitchFamily="18" charset="0"/>
              </a:rPr>
              <a:t> while charging</a:t>
            </a:r>
          </a:p>
          <a:p>
            <a:pPr lvl="1">
              <a:buFont typeface="Courier New"/>
              <a:buChar char="o"/>
            </a:pPr>
            <a:r>
              <a:rPr lang="en-US" sz="2400" dirty="0" smtClean="0">
                <a:cs typeface="Times New Roman" pitchFamily="18" charset="0"/>
              </a:rPr>
              <a:t>Charge away from any flammable materials and in a cool, open area</a:t>
            </a:r>
          </a:p>
        </p:txBody>
      </p:sp>
      <p:pic>
        <p:nvPicPr>
          <p:cNvPr id="5" name="Picture 4" descr="teacher's resourc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841357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6213" y="12504"/>
            <a:ext cx="7772400" cy="881595"/>
          </a:xfrm>
        </p:spPr>
        <p:txBody>
          <a:bodyPr>
            <a:normAutofit/>
          </a:bodyPr>
          <a:lstStyle/>
          <a:p>
            <a:r>
              <a:rPr lang="en-US" sz="3200" dirty="0" smtClean="0"/>
              <a:t>Learning about the Link Controller</a:t>
            </a:r>
            <a:endParaRPr lang="en-US" sz="3200" dirty="0"/>
          </a:p>
        </p:txBody>
      </p:sp>
      <p:sp>
        <p:nvSpPr>
          <p:cNvPr id="3" name="TextBox 2"/>
          <p:cNvSpPr txBox="1"/>
          <p:nvPr/>
        </p:nvSpPr>
        <p:spPr>
          <a:xfrm>
            <a:off x="556213" y="697606"/>
            <a:ext cx="7772400" cy="5632312"/>
          </a:xfrm>
          <a:prstGeom prst="rect">
            <a:avLst/>
          </a:prstGeom>
          <a:noFill/>
        </p:spPr>
        <p:txBody>
          <a:bodyPr wrap="square" rtlCol="0">
            <a:spAutoFit/>
          </a:bodyPr>
          <a:lstStyle/>
          <a:p>
            <a:r>
              <a:rPr lang="en-US" b="1" dirty="0" smtClean="0"/>
              <a:t>Goals</a:t>
            </a:r>
          </a:p>
          <a:p>
            <a:pPr marL="285750" indent="-285750">
              <a:buFont typeface="Arial"/>
              <a:buChar char="•"/>
            </a:pPr>
            <a:r>
              <a:rPr lang="en-US" dirty="0" smtClean="0"/>
              <a:t>To be able to identify all of the ports on the link controller and what they are used for</a:t>
            </a:r>
          </a:p>
          <a:p>
            <a:pPr marL="285750" indent="-285750">
              <a:buFont typeface="Arial"/>
              <a:buChar char="•"/>
            </a:pPr>
            <a:r>
              <a:rPr lang="en-US" dirty="0" smtClean="0"/>
              <a:t>To be able to identify the buttons and their use</a:t>
            </a:r>
          </a:p>
          <a:p>
            <a:pPr marL="285750" indent="-285750">
              <a:buFont typeface="Arial"/>
              <a:buChar char="•"/>
            </a:pPr>
            <a:r>
              <a:rPr lang="en-US" dirty="0" smtClean="0"/>
              <a:t>To understand the proper charging procedure (only an adult, only under supervision at all times, not around water or flammable materials)</a:t>
            </a:r>
          </a:p>
          <a:p>
            <a:endParaRPr lang="en-US" dirty="0" smtClean="0"/>
          </a:p>
          <a:p>
            <a:r>
              <a:rPr lang="en-US" b="1" dirty="0" smtClean="0"/>
              <a:t>Preparation</a:t>
            </a:r>
          </a:p>
          <a:p>
            <a:r>
              <a:rPr lang="en-US" dirty="0" smtClean="0"/>
              <a:t>Have a link controller available for students to examine along with a projection of the resource slide with pictures of the controller OR give students a printed sheet of the resource slide</a:t>
            </a:r>
          </a:p>
          <a:p>
            <a:endParaRPr lang="en-US" dirty="0" smtClean="0"/>
          </a:p>
          <a:p>
            <a:pPr marL="342900" indent="-342900">
              <a:buFont typeface="+mj-lt"/>
              <a:buAutoNum type="arabicPeriod"/>
            </a:pPr>
            <a:r>
              <a:rPr lang="en-US" dirty="0" smtClean="0"/>
              <a:t>Print the table in the resources for students to use to identify and then learn the use of the items</a:t>
            </a:r>
            <a:endParaRPr lang="en-US" sz="1400" dirty="0" smtClean="0"/>
          </a:p>
          <a:p>
            <a:endParaRPr lang="en-US" dirty="0" smtClean="0"/>
          </a:p>
          <a:p>
            <a:pPr marL="342900" indent="-342900">
              <a:buAutoNum type="arabicPeriod" startAt="2"/>
            </a:pPr>
            <a:r>
              <a:rPr lang="en-US" dirty="0" smtClean="0"/>
              <a:t>Have the students use their science/engineering/robotics notebook to make   </a:t>
            </a:r>
          </a:p>
          <a:p>
            <a:r>
              <a:rPr lang="en-US" dirty="0"/>
              <a:t> </a:t>
            </a:r>
            <a:r>
              <a:rPr lang="en-US" dirty="0" smtClean="0"/>
              <a:t>      their own checklist/table to account for all ports and switches</a:t>
            </a:r>
          </a:p>
          <a:p>
            <a:endParaRPr lang="en-US" dirty="0"/>
          </a:p>
          <a:p>
            <a:r>
              <a:rPr lang="en-US" b="1" dirty="0" smtClean="0"/>
              <a:t>Resources</a:t>
            </a:r>
            <a:endParaRPr lang="en-US" b="1" dirty="0"/>
          </a:p>
          <a:p>
            <a:r>
              <a:rPr lang="en-US" dirty="0" smtClean="0"/>
              <a:t>The KIPR Link Manual (on your flash drive)</a:t>
            </a:r>
          </a:p>
        </p:txBody>
      </p:sp>
      <p:pic>
        <p:nvPicPr>
          <p:cNvPr id="4" name="Picture 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8617162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LinkTop.jpg"/>
          <p:cNvPicPr>
            <a:picLocks noChangeAspect="1"/>
          </p:cNvPicPr>
          <p:nvPr/>
        </p:nvPicPr>
        <p:blipFill>
          <a:blip r:embed="rId3" cstate="print"/>
          <a:stretch>
            <a:fillRect/>
          </a:stretch>
        </p:blipFill>
        <p:spPr>
          <a:xfrm>
            <a:off x="3658895" y="46587"/>
            <a:ext cx="4673361" cy="4516177"/>
          </a:xfrm>
          <a:prstGeom prst="rect">
            <a:avLst/>
          </a:prstGeom>
        </p:spPr>
      </p:pic>
      <p:sp>
        <p:nvSpPr>
          <p:cNvPr id="12" name="TextBox 11"/>
          <p:cNvSpPr txBox="1"/>
          <p:nvPr/>
        </p:nvSpPr>
        <p:spPr>
          <a:xfrm>
            <a:off x="228599" y="1718276"/>
            <a:ext cx="3350872" cy="276999"/>
          </a:xfrm>
          <a:prstGeom prst="rect">
            <a:avLst/>
          </a:prstGeom>
          <a:noFill/>
        </p:spPr>
        <p:txBody>
          <a:bodyPr wrap="square" rtlCol="0">
            <a:spAutoFit/>
          </a:bodyPr>
          <a:lstStyle/>
          <a:p>
            <a:pPr>
              <a:tabLst>
                <a:tab pos="1657350" algn="l"/>
              </a:tabLst>
            </a:pPr>
            <a:r>
              <a:rPr lang="en-US" sz="1200" dirty="0" smtClean="0"/>
              <a:t>HDMI port     speaker</a:t>
            </a:r>
            <a:r>
              <a:rPr lang="en-US" sz="1200" dirty="0"/>
              <a:t> </a:t>
            </a:r>
            <a:r>
              <a:rPr lang="en-US" sz="1200" dirty="0" smtClean="0"/>
              <a:t>    side button</a:t>
            </a:r>
          </a:p>
        </p:txBody>
      </p:sp>
      <p:sp>
        <p:nvSpPr>
          <p:cNvPr id="16" name="TextBox 15"/>
          <p:cNvSpPr txBox="1"/>
          <p:nvPr/>
        </p:nvSpPr>
        <p:spPr>
          <a:xfrm>
            <a:off x="3186827" y="5149470"/>
            <a:ext cx="1195913" cy="461665"/>
          </a:xfrm>
          <a:prstGeom prst="rect">
            <a:avLst/>
          </a:prstGeom>
          <a:noFill/>
        </p:spPr>
        <p:txBody>
          <a:bodyPr wrap="square" rtlCol="0">
            <a:spAutoFit/>
          </a:bodyPr>
          <a:lstStyle/>
          <a:p>
            <a:r>
              <a:rPr lang="en-US" sz="1200" dirty="0" smtClean="0"/>
              <a:t> 2 servo</a:t>
            </a:r>
          </a:p>
          <a:p>
            <a:r>
              <a:rPr lang="en-US" sz="1200" dirty="0"/>
              <a:t>m</a:t>
            </a:r>
            <a:r>
              <a:rPr lang="en-US" sz="1200" dirty="0" smtClean="0"/>
              <a:t>otor ports</a:t>
            </a:r>
            <a:endParaRPr lang="en-US" sz="1200" dirty="0"/>
          </a:p>
        </p:txBody>
      </p:sp>
      <p:sp>
        <p:nvSpPr>
          <p:cNvPr id="19" name="TextBox 18"/>
          <p:cNvSpPr txBox="1"/>
          <p:nvPr/>
        </p:nvSpPr>
        <p:spPr>
          <a:xfrm>
            <a:off x="4987378" y="664945"/>
            <a:ext cx="2895600" cy="400110"/>
          </a:xfrm>
          <a:prstGeom prst="rect">
            <a:avLst/>
          </a:prstGeom>
          <a:noFill/>
        </p:spPr>
        <p:txBody>
          <a:bodyPr wrap="square" rtlCol="0">
            <a:spAutoFit/>
          </a:bodyPr>
          <a:lstStyle/>
          <a:p>
            <a:r>
              <a:rPr lang="en-US" sz="2000" dirty="0">
                <a:solidFill>
                  <a:srgbClr val="FF0000"/>
                </a:solidFill>
              </a:rPr>
              <a:t>C</a:t>
            </a:r>
            <a:r>
              <a:rPr lang="en-US" sz="2000" dirty="0" smtClean="0">
                <a:solidFill>
                  <a:srgbClr val="FF0000"/>
                </a:solidFill>
              </a:rPr>
              <a:t>olor touch screen</a:t>
            </a:r>
          </a:p>
        </p:txBody>
      </p:sp>
      <p:grpSp>
        <p:nvGrpSpPr>
          <p:cNvPr id="20" name="Group 19"/>
          <p:cNvGrpSpPr/>
          <p:nvPr/>
        </p:nvGrpSpPr>
        <p:grpSpPr>
          <a:xfrm>
            <a:off x="228600" y="467683"/>
            <a:ext cx="2590800" cy="1250593"/>
            <a:chOff x="228600" y="467683"/>
            <a:chExt cx="2590800" cy="1250593"/>
          </a:xfrm>
        </p:grpSpPr>
        <p:pic>
          <p:nvPicPr>
            <p:cNvPr id="9" name="Picture 8" descr="LinkHDMISide.jpg"/>
            <p:cNvPicPr>
              <a:picLocks noChangeAspect="1"/>
            </p:cNvPicPr>
            <p:nvPr/>
          </p:nvPicPr>
          <p:blipFill>
            <a:blip r:embed="rId4" cstate="print"/>
            <a:stretch>
              <a:fillRect/>
            </a:stretch>
          </p:blipFill>
          <p:spPr>
            <a:xfrm>
              <a:off x="228600" y="467683"/>
              <a:ext cx="2590800" cy="1175911"/>
            </a:xfrm>
            <a:prstGeom prst="rect">
              <a:avLst/>
            </a:prstGeom>
          </p:spPr>
        </p:pic>
        <p:cxnSp>
          <p:nvCxnSpPr>
            <p:cNvPr id="21" name="Straight Arrow Connector 20"/>
            <p:cNvCxnSpPr/>
            <p:nvPr/>
          </p:nvCxnSpPr>
          <p:spPr bwMode="auto">
            <a:xfrm flipV="1">
              <a:off x="727710" y="933416"/>
              <a:ext cx="423144" cy="78486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2" name="Straight Arrow Connector 21"/>
            <p:cNvCxnSpPr/>
            <p:nvPr/>
          </p:nvCxnSpPr>
          <p:spPr bwMode="auto">
            <a:xfrm flipV="1">
              <a:off x="1441875" y="1283292"/>
              <a:ext cx="119055" cy="43498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4" name="Straight Arrow Connector 23"/>
            <p:cNvCxnSpPr/>
            <p:nvPr/>
          </p:nvCxnSpPr>
          <p:spPr bwMode="auto">
            <a:xfrm flipV="1">
              <a:off x="2248796" y="948408"/>
              <a:ext cx="242150" cy="7698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34" name="Group 33"/>
          <p:cNvGrpSpPr/>
          <p:nvPr/>
        </p:nvGrpSpPr>
        <p:grpSpPr>
          <a:xfrm>
            <a:off x="-29453" y="2438400"/>
            <a:ext cx="3180765" cy="1956520"/>
            <a:chOff x="-29453" y="2438400"/>
            <a:chExt cx="3180765" cy="1956520"/>
          </a:xfrm>
        </p:grpSpPr>
        <p:pic>
          <p:nvPicPr>
            <p:cNvPr id="6" name="Picture 5" descr="LinkBack.jpg"/>
            <p:cNvPicPr>
              <a:picLocks noChangeAspect="1"/>
            </p:cNvPicPr>
            <p:nvPr/>
          </p:nvPicPr>
          <p:blipFill>
            <a:blip r:embed="rId5" cstate="print"/>
            <a:stretch>
              <a:fillRect/>
            </a:stretch>
          </p:blipFill>
          <p:spPr>
            <a:xfrm>
              <a:off x="156511" y="2438400"/>
              <a:ext cx="2662889" cy="1219200"/>
            </a:xfrm>
            <a:prstGeom prst="rect">
              <a:avLst/>
            </a:prstGeom>
          </p:spPr>
        </p:pic>
        <p:sp>
          <p:nvSpPr>
            <p:cNvPr id="15" name="TextBox 14"/>
            <p:cNvSpPr txBox="1"/>
            <p:nvPr/>
          </p:nvSpPr>
          <p:spPr>
            <a:xfrm>
              <a:off x="-29453" y="3687034"/>
              <a:ext cx="3180765" cy="707886"/>
            </a:xfrm>
            <a:prstGeom prst="rect">
              <a:avLst/>
            </a:prstGeom>
            <a:noFill/>
          </p:spPr>
          <p:txBody>
            <a:bodyPr wrap="square" rtlCol="0">
              <a:spAutoFit/>
            </a:bodyPr>
            <a:lstStyle/>
            <a:p>
              <a:r>
                <a:rPr lang="en-US" sz="1200" dirty="0" smtClean="0"/>
                <a:t>     TTL </a:t>
              </a:r>
              <a:r>
                <a:rPr lang="en-US" sz="1200" dirty="0"/>
                <a:t>serial </a:t>
              </a:r>
              <a:r>
                <a:rPr lang="en-US" sz="1200" dirty="0" smtClean="0"/>
                <a:t>       USB 2       USB    Power</a:t>
              </a:r>
            </a:p>
            <a:p>
              <a:endParaRPr lang="en-US" sz="1400" dirty="0" smtClean="0"/>
            </a:p>
            <a:p>
              <a:endParaRPr lang="en-US" sz="1400" dirty="0"/>
            </a:p>
          </p:txBody>
        </p:sp>
        <p:cxnSp>
          <p:nvCxnSpPr>
            <p:cNvPr id="37" name="Straight Arrow Connector 36"/>
            <p:cNvCxnSpPr/>
            <p:nvPr/>
          </p:nvCxnSpPr>
          <p:spPr bwMode="auto">
            <a:xfrm flipV="1">
              <a:off x="1746124" y="3024554"/>
              <a:ext cx="0" cy="73630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1" name="Straight Arrow Connector 40"/>
            <p:cNvCxnSpPr/>
            <p:nvPr/>
          </p:nvCxnSpPr>
          <p:spPr bwMode="auto">
            <a:xfrm flipV="1">
              <a:off x="423303" y="2910374"/>
              <a:ext cx="92597" cy="85048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8" name="Straight Arrow Connector 47"/>
            <p:cNvCxnSpPr/>
            <p:nvPr/>
          </p:nvCxnSpPr>
          <p:spPr bwMode="auto">
            <a:xfrm flipV="1">
              <a:off x="1150854" y="3048000"/>
              <a:ext cx="0" cy="71285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51" name="Straight Arrow Connector 50"/>
            <p:cNvCxnSpPr/>
            <p:nvPr/>
          </p:nvCxnSpPr>
          <p:spPr bwMode="auto">
            <a:xfrm flipV="1">
              <a:off x="2248796" y="3048000"/>
              <a:ext cx="132282" cy="71285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39" name="Group 38"/>
          <p:cNvGrpSpPr/>
          <p:nvPr/>
        </p:nvGrpSpPr>
        <p:grpSpPr>
          <a:xfrm>
            <a:off x="228600" y="4613915"/>
            <a:ext cx="2830527" cy="1537955"/>
            <a:chOff x="228600" y="4613915"/>
            <a:chExt cx="2830527" cy="1537955"/>
          </a:xfrm>
        </p:grpSpPr>
        <p:pic>
          <p:nvPicPr>
            <p:cNvPr id="10" name="Picture 9" descr="LinkIRSide.jpg"/>
            <p:cNvPicPr>
              <a:picLocks noChangeAspect="1"/>
            </p:cNvPicPr>
            <p:nvPr/>
          </p:nvPicPr>
          <p:blipFill>
            <a:blip r:embed="rId6" cstate="print"/>
            <a:stretch>
              <a:fillRect/>
            </a:stretch>
          </p:blipFill>
          <p:spPr>
            <a:xfrm>
              <a:off x="228600" y="4613915"/>
              <a:ext cx="2667000" cy="1162539"/>
            </a:xfrm>
            <a:prstGeom prst="rect">
              <a:avLst/>
            </a:prstGeom>
          </p:spPr>
        </p:pic>
        <p:sp>
          <p:nvSpPr>
            <p:cNvPr id="14" name="TextBox 13"/>
            <p:cNvSpPr txBox="1"/>
            <p:nvPr/>
          </p:nvSpPr>
          <p:spPr>
            <a:xfrm>
              <a:off x="315927" y="5874871"/>
              <a:ext cx="2743200" cy="276999"/>
            </a:xfrm>
            <a:prstGeom prst="rect">
              <a:avLst/>
            </a:prstGeom>
            <a:noFill/>
          </p:spPr>
          <p:txBody>
            <a:bodyPr wrap="square" rtlCol="0">
              <a:spAutoFit/>
            </a:bodyPr>
            <a:lstStyle/>
            <a:p>
              <a:r>
                <a:rPr lang="en-US" sz="1200" dirty="0" smtClean="0"/>
                <a:t>power switch              IR Sensor</a:t>
              </a:r>
              <a:endParaRPr lang="en-US" sz="1200" dirty="0"/>
            </a:p>
          </p:txBody>
        </p:sp>
        <p:cxnSp>
          <p:nvCxnSpPr>
            <p:cNvPr id="54" name="Straight Arrow Connector 53"/>
            <p:cNvCxnSpPr/>
            <p:nvPr/>
          </p:nvCxnSpPr>
          <p:spPr bwMode="auto">
            <a:xfrm flipV="1">
              <a:off x="815037" y="5189071"/>
              <a:ext cx="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59" name="Straight Arrow Connector 58"/>
            <p:cNvCxnSpPr/>
            <p:nvPr/>
          </p:nvCxnSpPr>
          <p:spPr bwMode="auto">
            <a:xfrm flipV="1">
              <a:off x="2069423" y="5140809"/>
              <a:ext cx="1" cy="73406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cxnSp>
        <p:nvCxnSpPr>
          <p:cNvPr id="64" name="Straight Arrow Connector 63"/>
          <p:cNvCxnSpPr/>
          <p:nvPr/>
        </p:nvCxnSpPr>
        <p:spPr bwMode="auto">
          <a:xfrm flipV="1">
            <a:off x="3658895" y="4337859"/>
            <a:ext cx="723845" cy="85115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47" name="Group 46"/>
          <p:cNvGrpSpPr/>
          <p:nvPr/>
        </p:nvGrpSpPr>
        <p:grpSpPr>
          <a:xfrm>
            <a:off x="5173265" y="4339378"/>
            <a:ext cx="757175" cy="490568"/>
            <a:chOff x="5565909" y="4339378"/>
            <a:chExt cx="757175" cy="490568"/>
          </a:xfrm>
        </p:grpSpPr>
        <p:cxnSp>
          <p:nvCxnSpPr>
            <p:cNvPr id="62" name="Straight Arrow Connector 61"/>
            <p:cNvCxnSpPr/>
            <p:nvPr/>
          </p:nvCxnSpPr>
          <p:spPr bwMode="auto">
            <a:xfrm flipV="1">
              <a:off x="5979151" y="4339378"/>
              <a:ext cx="343933"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67" name="Straight Arrow Connector 66"/>
            <p:cNvCxnSpPr/>
            <p:nvPr/>
          </p:nvCxnSpPr>
          <p:spPr bwMode="auto">
            <a:xfrm flipH="1" flipV="1">
              <a:off x="5565909" y="4339378"/>
              <a:ext cx="413242"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cxnSp>
        <p:nvCxnSpPr>
          <p:cNvPr id="70" name="Straight Arrow Connector 69"/>
          <p:cNvCxnSpPr/>
          <p:nvPr/>
        </p:nvCxnSpPr>
        <p:spPr bwMode="auto">
          <a:xfrm flipH="1" flipV="1">
            <a:off x="7571840" y="4362903"/>
            <a:ext cx="382516" cy="10174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73" name="Straight Arrow Connector 72"/>
          <p:cNvCxnSpPr/>
          <p:nvPr/>
        </p:nvCxnSpPr>
        <p:spPr bwMode="auto">
          <a:xfrm flipV="1">
            <a:off x="4636555" y="4220309"/>
            <a:ext cx="169487" cy="188389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80" name="TextBox 79"/>
          <p:cNvSpPr txBox="1"/>
          <p:nvPr/>
        </p:nvSpPr>
        <p:spPr>
          <a:xfrm>
            <a:off x="5173264" y="4829946"/>
            <a:ext cx="2027085" cy="461665"/>
          </a:xfrm>
          <a:prstGeom prst="rect">
            <a:avLst/>
          </a:prstGeom>
          <a:noFill/>
        </p:spPr>
        <p:txBody>
          <a:bodyPr wrap="square" rtlCol="0">
            <a:spAutoFit/>
          </a:bodyPr>
          <a:lstStyle/>
          <a:p>
            <a:r>
              <a:rPr lang="en-US" sz="1200" dirty="0" smtClean="0"/>
              <a:t>8 analog             8 digital</a:t>
            </a:r>
          </a:p>
          <a:p>
            <a:r>
              <a:rPr lang="en-US" sz="1200" dirty="0"/>
              <a:t>s</a:t>
            </a:r>
            <a:r>
              <a:rPr lang="en-US" sz="1200" dirty="0" smtClean="0"/>
              <a:t>ensor ports      sensor ports</a:t>
            </a:r>
            <a:endParaRPr lang="en-US" sz="1200" dirty="0"/>
          </a:p>
        </p:txBody>
      </p:sp>
      <p:cxnSp>
        <p:nvCxnSpPr>
          <p:cNvPr id="84" name="Straight Arrow Connector 83"/>
          <p:cNvCxnSpPr/>
          <p:nvPr/>
        </p:nvCxnSpPr>
        <p:spPr bwMode="auto">
          <a:xfrm flipH="1" flipV="1">
            <a:off x="7081296" y="4220309"/>
            <a:ext cx="260360" cy="205061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61" name="Group 60"/>
          <p:cNvGrpSpPr/>
          <p:nvPr/>
        </p:nvGrpSpPr>
        <p:grpSpPr>
          <a:xfrm>
            <a:off x="6021936" y="4362903"/>
            <a:ext cx="757175" cy="490568"/>
            <a:chOff x="5565909" y="4339378"/>
            <a:chExt cx="757175" cy="490568"/>
          </a:xfrm>
        </p:grpSpPr>
        <p:cxnSp>
          <p:nvCxnSpPr>
            <p:cNvPr id="63" name="Straight Arrow Connector 62"/>
            <p:cNvCxnSpPr/>
            <p:nvPr/>
          </p:nvCxnSpPr>
          <p:spPr bwMode="auto">
            <a:xfrm flipV="1">
              <a:off x="5979151" y="4339378"/>
              <a:ext cx="343933"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65" name="Straight Arrow Connector 64"/>
            <p:cNvCxnSpPr/>
            <p:nvPr/>
          </p:nvCxnSpPr>
          <p:spPr bwMode="auto">
            <a:xfrm flipH="1" flipV="1">
              <a:off x="5565909" y="4339378"/>
              <a:ext cx="413242"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sp>
        <p:nvSpPr>
          <p:cNvPr id="66" name="TextBox 65"/>
          <p:cNvSpPr txBox="1"/>
          <p:nvPr/>
        </p:nvSpPr>
        <p:spPr>
          <a:xfrm>
            <a:off x="7571840" y="5314789"/>
            <a:ext cx="1195913" cy="461665"/>
          </a:xfrm>
          <a:prstGeom prst="rect">
            <a:avLst/>
          </a:prstGeom>
          <a:noFill/>
        </p:spPr>
        <p:txBody>
          <a:bodyPr wrap="square" rtlCol="0">
            <a:spAutoFit/>
          </a:bodyPr>
          <a:lstStyle/>
          <a:p>
            <a:r>
              <a:rPr lang="en-US" sz="1200" dirty="0" smtClean="0"/>
              <a:t> 2 servo</a:t>
            </a:r>
          </a:p>
          <a:p>
            <a:r>
              <a:rPr lang="en-US" sz="1200" dirty="0"/>
              <a:t>m</a:t>
            </a:r>
            <a:r>
              <a:rPr lang="en-US" sz="1200" dirty="0" smtClean="0"/>
              <a:t>otor ports</a:t>
            </a:r>
            <a:endParaRPr lang="en-US" sz="1200" dirty="0"/>
          </a:p>
        </p:txBody>
      </p:sp>
      <p:sp>
        <p:nvSpPr>
          <p:cNvPr id="75" name="TextBox 74"/>
          <p:cNvSpPr txBox="1"/>
          <p:nvPr/>
        </p:nvSpPr>
        <p:spPr>
          <a:xfrm>
            <a:off x="4038598" y="6104203"/>
            <a:ext cx="1195913" cy="276999"/>
          </a:xfrm>
          <a:prstGeom prst="rect">
            <a:avLst/>
          </a:prstGeom>
          <a:noFill/>
        </p:spPr>
        <p:txBody>
          <a:bodyPr wrap="square" rtlCol="0">
            <a:spAutoFit/>
          </a:bodyPr>
          <a:lstStyle/>
          <a:p>
            <a:r>
              <a:rPr lang="en-US" sz="1200" dirty="0" smtClean="0"/>
              <a:t> 2 motor ports</a:t>
            </a:r>
            <a:endParaRPr lang="en-US" sz="1200" dirty="0"/>
          </a:p>
        </p:txBody>
      </p:sp>
      <p:sp>
        <p:nvSpPr>
          <p:cNvPr id="76" name="TextBox 75"/>
          <p:cNvSpPr txBox="1"/>
          <p:nvPr/>
        </p:nvSpPr>
        <p:spPr>
          <a:xfrm>
            <a:off x="6743699" y="6256603"/>
            <a:ext cx="1195913" cy="276999"/>
          </a:xfrm>
          <a:prstGeom prst="rect">
            <a:avLst/>
          </a:prstGeom>
          <a:noFill/>
        </p:spPr>
        <p:txBody>
          <a:bodyPr wrap="square" rtlCol="0">
            <a:spAutoFit/>
          </a:bodyPr>
          <a:lstStyle/>
          <a:p>
            <a:r>
              <a:rPr lang="en-US" sz="1200" dirty="0" smtClean="0"/>
              <a:t> 2 motor ports</a:t>
            </a:r>
            <a:endParaRPr lang="en-US" sz="1200" dirty="0"/>
          </a:p>
        </p:txBody>
      </p:sp>
      <p:sp>
        <p:nvSpPr>
          <p:cNvPr id="42" name="Frame 41"/>
          <p:cNvSpPr/>
          <p:nvPr/>
        </p:nvSpPr>
        <p:spPr>
          <a:xfrm>
            <a:off x="4314366" y="1065055"/>
            <a:ext cx="3359070" cy="2430511"/>
          </a:xfrm>
          <a:prstGeom prst="frame">
            <a:avLst>
              <a:gd name="adj1" fmla="val 310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extBox 1"/>
          <p:cNvSpPr txBox="1"/>
          <p:nvPr/>
        </p:nvSpPr>
        <p:spPr>
          <a:xfrm>
            <a:off x="2894946" y="46587"/>
            <a:ext cx="798215" cy="584776"/>
          </a:xfrm>
          <a:prstGeom prst="rect">
            <a:avLst/>
          </a:prstGeom>
          <a:noFill/>
        </p:spPr>
        <p:txBody>
          <a:bodyPr wrap="none" rtlCol="0">
            <a:spAutoFit/>
          </a:bodyPr>
          <a:lstStyle/>
          <a:p>
            <a:r>
              <a:rPr lang="en-US" sz="3200" dirty="0" smtClean="0"/>
              <a:t>KEY</a:t>
            </a:r>
            <a:endParaRPr lang="en-US" sz="3200" dirty="0"/>
          </a:p>
        </p:txBody>
      </p:sp>
      <p:pic>
        <p:nvPicPr>
          <p:cNvPr id="43" name="Picture 42" descr="teacher's resourc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95009" y="0"/>
            <a:ext cx="1674494" cy="1686928"/>
          </a:xfrm>
          <a:prstGeom prst="rect">
            <a:avLst/>
          </a:prstGeom>
        </p:spPr>
      </p:pic>
    </p:spTree>
    <p:extLst>
      <p:ext uri="{BB962C8B-B14F-4D97-AF65-F5344CB8AC3E}">
        <p14:creationId xmlns:p14="http://schemas.microsoft.com/office/powerpoint/2010/main" val="25831574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5800" y="-163854"/>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KEY</a:t>
            </a:r>
            <a:endParaRPr lang="en-US" sz="3200" dirty="0"/>
          </a:p>
        </p:txBody>
      </p:sp>
      <p:graphicFrame>
        <p:nvGraphicFramePr>
          <p:cNvPr id="8" name="Table 7"/>
          <p:cNvGraphicFramePr>
            <a:graphicFrameLocks noGrp="1"/>
          </p:cNvGraphicFramePr>
          <p:nvPr>
            <p:extLst>
              <p:ext uri="{D42A27DB-BD31-4B8C-83A1-F6EECF244321}">
                <p14:modId xmlns:p14="http://schemas.microsoft.com/office/powerpoint/2010/main" val="3943844759"/>
              </p:ext>
            </p:extLst>
          </p:nvPr>
        </p:nvGraphicFramePr>
        <p:xfrm>
          <a:off x="778360" y="553887"/>
          <a:ext cx="7742613" cy="5234094"/>
        </p:xfrm>
        <a:graphic>
          <a:graphicData uri="http://schemas.openxmlformats.org/drawingml/2006/table">
            <a:tbl>
              <a:tblPr/>
              <a:tblGrid>
                <a:gridCol w="573525"/>
                <a:gridCol w="477939"/>
                <a:gridCol w="1679614"/>
                <a:gridCol w="505250"/>
                <a:gridCol w="4506285"/>
              </a:tblGrid>
              <a:tr h="375928">
                <a:tc>
                  <a:txBody>
                    <a:bodyPr/>
                    <a:lstStyle/>
                    <a:p>
                      <a:pPr algn="ctr" fontAlgn="b"/>
                      <a:r>
                        <a:rPr lang="en-US" sz="1400" b="1" i="0" u="none" strike="noStrike">
                          <a:solidFill>
                            <a:srgbClr val="000000"/>
                          </a:solidFill>
                          <a:effectLst/>
                          <a:latin typeface="Calibri"/>
                        </a:rPr>
                        <a:t>1</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A</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HDMI Port</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J</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Where you plug in SERVO motors</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2</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B</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Speaker</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K</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Where you plug in motors</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3</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C</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Side Button</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M</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Where you plug in digital sensors</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4</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D</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TTL Serial</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L</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Where you plug  in analog sensors</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5</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E</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USB 2</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Where you can interact with the controller</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6</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F</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USB</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H</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Used to turn the Link on and off</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7</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G</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Power</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B</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Used to play sounds</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8</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H</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Power Switch</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I</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Used to emit and receive Infrared</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897">
                <a:tc>
                  <a:txBody>
                    <a:bodyPr/>
                    <a:lstStyle/>
                    <a:p>
                      <a:pPr algn="ctr" fontAlgn="b"/>
                      <a:r>
                        <a:rPr lang="en-US" sz="1400" b="1" i="0" u="none" strike="noStrike" dirty="0">
                          <a:solidFill>
                            <a:srgbClr val="000000"/>
                          </a:solidFill>
                          <a:effectLst/>
                          <a:latin typeface="Calibri"/>
                        </a:rPr>
                        <a:t>9</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I</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IR Sensor</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E</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Used to download programs from the computer to the link</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10, 15</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J</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Servo Ports</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D</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Used to connect to the iRobot Create Platform</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11, 14</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K</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Motor Ports</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A</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Used to connect to a display</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12</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L</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Analog Sensor Ports</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G</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Used to charge the Link FOLLOW PROPER PROCEDURES</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5928">
                <a:tc>
                  <a:txBody>
                    <a:bodyPr/>
                    <a:lstStyle/>
                    <a:p>
                      <a:pPr algn="ctr" fontAlgn="b"/>
                      <a:r>
                        <a:rPr lang="en-US" sz="1400" b="1" i="0" u="none" strike="noStrike">
                          <a:solidFill>
                            <a:srgbClr val="000000"/>
                          </a:solidFill>
                          <a:effectLst/>
                          <a:latin typeface="Calibri"/>
                        </a:rPr>
                        <a:t>13</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M</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Digital Sensor Ports</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C</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Used for human input (used in porgramming)</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061">
                <a:tc>
                  <a:txBody>
                    <a:bodyPr/>
                    <a:lstStyle/>
                    <a:p>
                      <a:pPr algn="ctr" fontAlgn="b"/>
                      <a:r>
                        <a:rPr lang="en-US" sz="1400" b="1" i="0" u="none" strike="noStrike">
                          <a:solidFill>
                            <a:srgbClr val="000000"/>
                          </a:solidFill>
                          <a:effectLst/>
                          <a:latin typeface="Calibri"/>
                        </a:rPr>
                        <a:t>16</a:t>
                      </a:r>
                    </a:p>
                  </a:txBody>
                  <a:tcPr marL="8608" marR="8608" marT="860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Color Touch Screen</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F</a:t>
                      </a:r>
                    </a:p>
                  </a:txBody>
                  <a:tcPr marL="8608" marR="8608" marT="860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Used for flash drives, keyboards, mouse</a:t>
                      </a:r>
                    </a:p>
                  </a:txBody>
                  <a:tcPr marL="8608" marR="8608" marT="860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7" name="Picture 6"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41604495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LinkTop.jpg"/>
          <p:cNvPicPr>
            <a:picLocks noChangeAspect="1"/>
          </p:cNvPicPr>
          <p:nvPr/>
        </p:nvPicPr>
        <p:blipFill>
          <a:blip r:embed="rId3" cstate="print"/>
          <a:stretch>
            <a:fillRect/>
          </a:stretch>
        </p:blipFill>
        <p:spPr>
          <a:xfrm>
            <a:off x="4051539" y="46587"/>
            <a:ext cx="4673361" cy="4516177"/>
          </a:xfrm>
          <a:prstGeom prst="rect">
            <a:avLst/>
          </a:prstGeom>
        </p:spPr>
      </p:pic>
      <p:sp>
        <p:nvSpPr>
          <p:cNvPr id="19" name="TextBox 18"/>
          <p:cNvSpPr txBox="1"/>
          <p:nvPr/>
        </p:nvSpPr>
        <p:spPr>
          <a:xfrm>
            <a:off x="3177596" y="1890376"/>
            <a:ext cx="2895600" cy="400110"/>
          </a:xfrm>
          <a:prstGeom prst="rect">
            <a:avLst/>
          </a:prstGeom>
          <a:noFill/>
        </p:spPr>
        <p:txBody>
          <a:bodyPr wrap="square" rtlCol="0">
            <a:spAutoFit/>
          </a:bodyPr>
          <a:lstStyle/>
          <a:p>
            <a:r>
              <a:rPr lang="en-US" sz="2000" dirty="0" smtClean="0"/>
              <a:t>#16</a:t>
            </a:r>
          </a:p>
        </p:txBody>
      </p:sp>
      <p:grpSp>
        <p:nvGrpSpPr>
          <p:cNvPr id="20" name="Group 19"/>
          <p:cNvGrpSpPr/>
          <p:nvPr/>
        </p:nvGrpSpPr>
        <p:grpSpPr>
          <a:xfrm>
            <a:off x="228600" y="467683"/>
            <a:ext cx="2590800" cy="1250593"/>
            <a:chOff x="228600" y="467683"/>
            <a:chExt cx="2590800" cy="1250593"/>
          </a:xfrm>
        </p:grpSpPr>
        <p:pic>
          <p:nvPicPr>
            <p:cNvPr id="9" name="Picture 8" descr="LinkHDMISide.jpg"/>
            <p:cNvPicPr>
              <a:picLocks noChangeAspect="1"/>
            </p:cNvPicPr>
            <p:nvPr/>
          </p:nvPicPr>
          <p:blipFill>
            <a:blip r:embed="rId4" cstate="print"/>
            <a:stretch>
              <a:fillRect/>
            </a:stretch>
          </p:blipFill>
          <p:spPr>
            <a:xfrm>
              <a:off x="228600" y="467683"/>
              <a:ext cx="2590800" cy="1175911"/>
            </a:xfrm>
            <a:prstGeom prst="rect">
              <a:avLst/>
            </a:prstGeom>
          </p:spPr>
        </p:pic>
        <p:cxnSp>
          <p:nvCxnSpPr>
            <p:cNvPr id="21" name="Straight Arrow Connector 20"/>
            <p:cNvCxnSpPr/>
            <p:nvPr/>
          </p:nvCxnSpPr>
          <p:spPr bwMode="auto">
            <a:xfrm flipV="1">
              <a:off x="727710" y="933416"/>
              <a:ext cx="423144" cy="78486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2" name="Straight Arrow Connector 21"/>
            <p:cNvCxnSpPr/>
            <p:nvPr/>
          </p:nvCxnSpPr>
          <p:spPr bwMode="auto">
            <a:xfrm flipV="1">
              <a:off x="1441875" y="1283292"/>
              <a:ext cx="119055" cy="43498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24" name="Straight Arrow Connector 23"/>
            <p:cNvCxnSpPr/>
            <p:nvPr/>
          </p:nvCxnSpPr>
          <p:spPr bwMode="auto">
            <a:xfrm flipV="1">
              <a:off x="2248796" y="948408"/>
              <a:ext cx="242150" cy="7698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34" name="Group 33"/>
          <p:cNvGrpSpPr/>
          <p:nvPr/>
        </p:nvGrpSpPr>
        <p:grpSpPr>
          <a:xfrm>
            <a:off x="156511" y="2438400"/>
            <a:ext cx="2662889" cy="1322458"/>
            <a:chOff x="156511" y="2438400"/>
            <a:chExt cx="2662889" cy="1322458"/>
          </a:xfrm>
        </p:grpSpPr>
        <p:pic>
          <p:nvPicPr>
            <p:cNvPr id="6" name="Picture 5" descr="LinkBack.jpg"/>
            <p:cNvPicPr>
              <a:picLocks noChangeAspect="1"/>
            </p:cNvPicPr>
            <p:nvPr/>
          </p:nvPicPr>
          <p:blipFill>
            <a:blip r:embed="rId5" cstate="print"/>
            <a:stretch>
              <a:fillRect/>
            </a:stretch>
          </p:blipFill>
          <p:spPr>
            <a:xfrm>
              <a:off x="156511" y="2438400"/>
              <a:ext cx="2662889" cy="1219200"/>
            </a:xfrm>
            <a:prstGeom prst="rect">
              <a:avLst/>
            </a:prstGeom>
          </p:spPr>
        </p:pic>
        <p:cxnSp>
          <p:nvCxnSpPr>
            <p:cNvPr id="37" name="Straight Arrow Connector 36"/>
            <p:cNvCxnSpPr/>
            <p:nvPr/>
          </p:nvCxnSpPr>
          <p:spPr bwMode="auto">
            <a:xfrm flipV="1">
              <a:off x="1746124" y="3024554"/>
              <a:ext cx="0" cy="73630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1" name="Straight Arrow Connector 40"/>
            <p:cNvCxnSpPr/>
            <p:nvPr/>
          </p:nvCxnSpPr>
          <p:spPr bwMode="auto">
            <a:xfrm flipV="1">
              <a:off x="423303" y="2910374"/>
              <a:ext cx="92597" cy="85048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48" name="Straight Arrow Connector 47"/>
            <p:cNvCxnSpPr/>
            <p:nvPr/>
          </p:nvCxnSpPr>
          <p:spPr bwMode="auto">
            <a:xfrm flipV="1">
              <a:off x="1150854" y="3048000"/>
              <a:ext cx="0" cy="71285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51" name="Straight Arrow Connector 50"/>
            <p:cNvCxnSpPr/>
            <p:nvPr/>
          </p:nvCxnSpPr>
          <p:spPr bwMode="auto">
            <a:xfrm flipV="1">
              <a:off x="2248796" y="3048000"/>
              <a:ext cx="132282" cy="71285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grpSp>
        <p:nvGrpSpPr>
          <p:cNvPr id="39" name="Group 38"/>
          <p:cNvGrpSpPr/>
          <p:nvPr/>
        </p:nvGrpSpPr>
        <p:grpSpPr>
          <a:xfrm>
            <a:off x="286012" y="4692309"/>
            <a:ext cx="2831712" cy="1691921"/>
            <a:chOff x="286012" y="4692309"/>
            <a:chExt cx="2831712" cy="1691921"/>
          </a:xfrm>
        </p:grpSpPr>
        <p:pic>
          <p:nvPicPr>
            <p:cNvPr id="10" name="Picture 9" descr="LinkIRSide.jpg"/>
            <p:cNvPicPr>
              <a:picLocks noChangeAspect="1"/>
            </p:cNvPicPr>
            <p:nvPr/>
          </p:nvPicPr>
          <p:blipFill>
            <a:blip r:embed="rId6" cstate="print"/>
            <a:stretch>
              <a:fillRect/>
            </a:stretch>
          </p:blipFill>
          <p:spPr>
            <a:xfrm>
              <a:off x="286012" y="4692309"/>
              <a:ext cx="2667000" cy="1162539"/>
            </a:xfrm>
            <a:prstGeom prst="rect">
              <a:avLst/>
            </a:prstGeom>
          </p:spPr>
        </p:pic>
        <p:sp>
          <p:nvSpPr>
            <p:cNvPr id="14" name="TextBox 13"/>
            <p:cNvSpPr txBox="1"/>
            <p:nvPr/>
          </p:nvSpPr>
          <p:spPr>
            <a:xfrm>
              <a:off x="374524" y="5922565"/>
              <a:ext cx="2743200" cy="461665"/>
            </a:xfrm>
            <a:prstGeom prst="rect">
              <a:avLst/>
            </a:prstGeom>
            <a:noFill/>
          </p:spPr>
          <p:txBody>
            <a:bodyPr wrap="square" rtlCol="0">
              <a:spAutoFit/>
            </a:bodyPr>
            <a:lstStyle/>
            <a:p>
              <a:r>
                <a:rPr lang="en-US" sz="2400" dirty="0" smtClean="0"/>
                <a:t>   #8                #9</a:t>
              </a:r>
              <a:endParaRPr lang="en-US" sz="2400" dirty="0"/>
            </a:p>
          </p:txBody>
        </p:sp>
        <p:cxnSp>
          <p:nvCxnSpPr>
            <p:cNvPr id="54" name="Straight Arrow Connector 53"/>
            <p:cNvCxnSpPr/>
            <p:nvPr/>
          </p:nvCxnSpPr>
          <p:spPr bwMode="auto">
            <a:xfrm flipV="1">
              <a:off x="873634" y="5236765"/>
              <a:ext cx="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59" name="Straight Arrow Connector 58"/>
            <p:cNvCxnSpPr/>
            <p:nvPr/>
          </p:nvCxnSpPr>
          <p:spPr bwMode="auto">
            <a:xfrm flipV="1">
              <a:off x="2128020" y="5188503"/>
              <a:ext cx="1" cy="73406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cxnSp>
        <p:nvCxnSpPr>
          <p:cNvPr id="64" name="Straight Arrow Connector 63"/>
          <p:cNvCxnSpPr/>
          <p:nvPr/>
        </p:nvCxnSpPr>
        <p:spPr bwMode="auto">
          <a:xfrm flipV="1">
            <a:off x="4051539" y="4337859"/>
            <a:ext cx="723845" cy="85115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47" name="Group 46"/>
          <p:cNvGrpSpPr/>
          <p:nvPr/>
        </p:nvGrpSpPr>
        <p:grpSpPr>
          <a:xfrm>
            <a:off x="5565909" y="4339378"/>
            <a:ext cx="757175" cy="490568"/>
            <a:chOff x="5565909" y="4339378"/>
            <a:chExt cx="757175" cy="490568"/>
          </a:xfrm>
        </p:grpSpPr>
        <p:cxnSp>
          <p:nvCxnSpPr>
            <p:cNvPr id="62" name="Straight Arrow Connector 61"/>
            <p:cNvCxnSpPr/>
            <p:nvPr/>
          </p:nvCxnSpPr>
          <p:spPr bwMode="auto">
            <a:xfrm flipV="1">
              <a:off x="5979151" y="4339378"/>
              <a:ext cx="343933"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67" name="Straight Arrow Connector 66"/>
            <p:cNvCxnSpPr/>
            <p:nvPr/>
          </p:nvCxnSpPr>
          <p:spPr bwMode="auto">
            <a:xfrm flipH="1" flipV="1">
              <a:off x="5565909" y="4339378"/>
              <a:ext cx="413242"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cxnSp>
        <p:nvCxnSpPr>
          <p:cNvPr id="70" name="Straight Arrow Connector 69"/>
          <p:cNvCxnSpPr/>
          <p:nvPr/>
        </p:nvCxnSpPr>
        <p:spPr bwMode="auto">
          <a:xfrm flipH="1" flipV="1">
            <a:off x="7964484" y="4362903"/>
            <a:ext cx="382516" cy="10174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73" name="Straight Arrow Connector 72"/>
          <p:cNvCxnSpPr/>
          <p:nvPr/>
        </p:nvCxnSpPr>
        <p:spPr bwMode="auto">
          <a:xfrm flipV="1">
            <a:off x="5029199" y="4220309"/>
            <a:ext cx="169487" cy="188389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84" name="Straight Arrow Connector 83"/>
          <p:cNvCxnSpPr/>
          <p:nvPr/>
        </p:nvCxnSpPr>
        <p:spPr bwMode="auto">
          <a:xfrm flipV="1">
            <a:off x="7473940" y="4220309"/>
            <a:ext cx="0" cy="205061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61" name="Group 60"/>
          <p:cNvGrpSpPr/>
          <p:nvPr/>
        </p:nvGrpSpPr>
        <p:grpSpPr>
          <a:xfrm>
            <a:off x="6414580" y="4362903"/>
            <a:ext cx="757175" cy="490568"/>
            <a:chOff x="5565909" y="4339378"/>
            <a:chExt cx="757175" cy="490568"/>
          </a:xfrm>
        </p:grpSpPr>
        <p:cxnSp>
          <p:nvCxnSpPr>
            <p:cNvPr id="63" name="Straight Arrow Connector 62"/>
            <p:cNvCxnSpPr/>
            <p:nvPr/>
          </p:nvCxnSpPr>
          <p:spPr bwMode="auto">
            <a:xfrm flipV="1">
              <a:off x="5979151" y="4339378"/>
              <a:ext cx="343933"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65" name="Straight Arrow Connector 64"/>
            <p:cNvCxnSpPr/>
            <p:nvPr/>
          </p:nvCxnSpPr>
          <p:spPr bwMode="auto">
            <a:xfrm flipH="1" flipV="1">
              <a:off x="5565909" y="4339378"/>
              <a:ext cx="413242" cy="490568"/>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sp>
        <p:nvSpPr>
          <p:cNvPr id="38" name="TextBox 37"/>
          <p:cNvSpPr txBox="1"/>
          <p:nvPr/>
        </p:nvSpPr>
        <p:spPr>
          <a:xfrm>
            <a:off x="125945" y="3760858"/>
            <a:ext cx="2743200" cy="461665"/>
          </a:xfrm>
          <a:prstGeom prst="rect">
            <a:avLst/>
          </a:prstGeom>
          <a:noFill/>
        </p:spPr>
        <p:txBody>
          <a:bodyPr wrap="square" rtlCol="0">
            <a:spAutoFit/>
          </a:bodyPr>
          <a:lstStyle/>
          <a:p>
            <a:r>
              <a:rPr lang="en-US" sz="2400" dirty="0" smtClean="0"/>
              <a:t>#4     #5     #6    #7</a:t>
            </a:r>
            <a:endParaRPr lang="en-US" sz="2400" dirty="0"/>
          </a:p>
        </p:txBody>
      </p:sp>
      <p:sp>
        <p:nvSpPr>
          <p:cNvPr id="40" name="TextBox 39"/>
          <p:cNvSpPr txBox="1"/>
          <p:nvPr/>
        </p:nvSpPr>
        <p:spPr>
          <a:xfrm>
            <a:off x="434396" y="1628766"/>
            <a:ext cx="2743200" cy="461665"/>
          </a:xfrm>
          <a:prstGeom prst="rect">
            <a:avLst/>
          </a:prstGeom>
          <a:noFill/>
        </p:spPr>
        <p:txBody>
          <a:bodyPr wrap="square" rtlCol="0">
            <a:spAutoFit/>
          </a:bodyPr>
          <a:lstStyle/>
          <a:p>
            <a:r>
              <a:rPr lang="en-US" sz="2400" dirty="0" smtClean="0"/>
              <a:t>#</a:t>
            </a:r>
            <a:r>
              <a:rPr lang="en-US" sz="2400" dirty="0"/>
              <a:t>1</a:t>
            </a:r>
            <a:r>
              <a:rPr lang="en-US" sz="2400" dirty="0" smtClean="0"/>
              <a:t>     #</a:t>
            </a:r>
            <a:r>
              <a:rPr lang="en-US" sz="2400" dirty="0"/>
              <a:t>2</a:t>
            </a:r>
            <a:r>
              <a:rPr lang="en-US" sz="2400" dirty="0" smtClean="0"/>
              <a:t>        #3    </a:t>
            </a:r>
            <a:endParaRPr lang="en-US" sz="2400" dirty="0"/>
          </a:p>
        </p:txBody>
      </p:sp>
      <p:sp>
        <p:nvSpPr>
          <p:cNvPr id="42" name="TextBox 41"/>
          <p:cNvSpPr txBox="1"/>
          <p:nvPr/>
        </p:nvSpPr>
        <p:spPr>
          <a:xfrm>
            <a:off x="5391254" y="4823772"/>
            <a:ext cx="2743200" cy="461665"/>
          </a:xfrm>
          <a:prstGeom prst="rect">
            <a:avLst/>
          </a:prstGeom>
          <a:noFill/>
        </p:spPr>
        <p:txBody>
          <a:bodyPr wrap="square" rtlCol="0">
            <a:spAutoFit/>
          </a:bodyPr>
          <a:lstStyle/>
          <a:p>
            <a:r>
              <a:rPr lang="en-US" sz="2400" dirty="0" smtClean="0"/>
              <a:t>   #12       #13</a:t>
            </a:r>
            <a:endParaRPr lang="en-US" sz="2400" dirty="0"/>
          </a:p>
        </p:txBody>
      </p:sp>
      <p:sp>
        <p:nvSpPr>
          <p:cNvPr id="45" name="TextBox 44"/>
          <p:cNvSpPr txBox="1"/>
          <p:nvPr/>
        </p:nvSpPr>
        <p:spPr>
          <a:xfrm>
            <a:off x="3651385" y="4773510"/>
            <a:ext cx="800308" cy="830997"/>
          </a:xfrm>
          <a:prstGeom prst="rect">
            <a:avLst/>
          </a:prstGeom>
          <a:noFill/>
        </p:spPr>
        <p:txBody>
          <a:bodyPr wrap="square" rtlCol="0">
            <a:spAutoFit/>
          </a:bodyPr>
          <a:lstStyle/>
          <a:p>
            <a:r>
              <a:rPr lang="en-US" sz="2400" dirty="0" smtClean="0"/>
              <a:t>   #10</a:t>
            </a:r>
            <a:endParaRPr lang="en-US" sz="2400" dirty="0"/>
          </a:p>
        </p:txBody>
      </p:sp>
      <p:sp>
        <p:nvSpPr>
          <p:cNvPr id="49" name="TextBox 48"/>
          <p:cNvSpPr txBox="1"/>
          <p:nvPr/>
        </p:nvSpPr>
        <p:spPr>
          <a:xfrm>
            <a:off x="4775384" y="5698866"/>
            <a:ext cx="790525" cy="830997"/>
          </a:xfrm>
          <a:prstGeom prst="rect">
            <a:avLst/>
          </a:prstGeom>
          <a:noFill/>
        </p:spPr>
        <p:txBody>
          <a:bodyPr wrap="square" rtlCol="0">
            <a:spAutoFit/>
          </a:bodyPr>
          <a:lstStyle/>
          <a:p>
            <a:r>
              <a:rPr lang="en-US" sz="2400" dirty="0" smtClean="0"/>
              <a:t>   #11</a:t>
            </a:r>
            <a:endParaRPr lang="en-US" sz="2400" dirty="0"/>
          </a:p>
        </p:txBody>
      </p:sp>
      <p:sp>
        <p:nvSpPr>
          <p:cNvPr id="50" name="TextBox 49"/>
          <p:cNvSpPr txBox="1"/>
          <p:nvPr/>
        </p:nvSpPr>
        <p:spPr>
          <a:xfrm>
            <a:off x="7964484" y="4964804"/>
            <a:ext cx="800308" cy="830997"/>
          </a:xfrm>
          <a:prstGeom prst="rect">
            <a:avLst/>
          </a:prstGeom>
          <a:noFill/>
        </p:spPr>
        <p:txBody>
          <a:bodyPr wrap="square" rtlCol="0">
            <a:spAutoFit/>
          </a:bodyPr>
          <a:lstStyle/>
          <a:p>
            <a:r>
              <a:rPr lang="en-US" sz="2400" dirty="0" smtClean="0"/>
              <a:t>   #15</a:t>
            </a:r>
            <a:endParaRPr lang="en-US" sz="2400" dirty="0"/>
          </a:p>
        </p:txBody>
      </p:sp>
      <p:sp>
        <p:nvSpPr>
          <p:cNvPr id="52" name="TextBox 51"/>
          <p:cNvSpPr txBox="1"/>
          <p:nvPr/>
        </p:nvSpPr>
        <p:spPr>
          <a:xfrm>
            <a:off x="7073786" y="5855428"/>
            <a:ext cx="800308" cy="830997"/>
          </a:xfrm>
          <a:prstGeom prst="rect">
            <a:avLst/>
          </a:prstGeom>
          <a:noFill/>
        </p:spPr>
        <p:txBody>
          <a:bodyPr wrap="square" rtlCol="0">
            <a:spAutoFit/>
          </a:bodyPr>
          <a:lstStyle/>
          <a:p>
            <a:r>
              <a:rPr lang="en-US" sz="2400" dirty="0" smtClean="0"/>
              <a:t>   #14</a:t>
            </a:r>
            <a:endParaRPr lang="en-US" sz="2400" dirty="0"/>
          </a:p>
        </p:txBody>
      </p:sp>
      <p:cxnSp>
        <p:nvCxnSpPr>
          <p:cNvPr id="53" name="Straight Arrow Connector 52"/>
          <p:cNvCxnSpPr/>
          <p:nvPr/>
        </p:nvCxnSpPr>
        <p:spPr bwMode="auto">
          <a:xfrm>
            <a:off x="3651385" y="2090431"/>
            <a:ext cx="1123999" cy="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3" name="Frame 2"/>
          <p:cNvSpPr/>
          <p:nvPr/>
        </p:nvSpPr>
        <p:spPr>
          <a:xfrm>
            <a:off x="4775384" y="1065055"/>
            <a:ext cx="3359070" cy="2430511"/>
          </a:xfrm>
          <a:prstGeom prst="frame">
            <a:avLst>
              <a:gd name="adj1" fmla="val 310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17601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19703359"/>
              </p:ext>
            </p:extLst>
          </p:nvPr>
        </p:nvGraphicFramePr>
        <p:xfrm>
          <a:off x="628845" y="1307397"/>
          <a:ext cx="6931913" cy="4874411"/>
        </p:xfrm>
        <a:graphic>
          <a:graphicData uri="http://schemas.openxmlformats.org/drawingml/2006/table">
            <a:tbl>
              <a:tblPr/>
              <a:tblGrid>
                <a:gridCol w="339667"/>
                <a:gridCol w="468163"/>
                <a:gridCol w="1518368"/>
                <a:gridCol w="379592"/>
                <a:gridCol w="4226123"/>
              </a:tblGrid>
              <a:tr h="352600">
                <a:tc>
                  <a:txBody>
                    <a:bodyPr/>
                    <a:lstStyle/>
                    <a:p>
                      <a:pPr algn="ctr" fontAlgn="b"/>
                      <a:r>
                        <a:rPr lang="en-US" sz="1300" b="1" i="0" u="none" strike="noStrike" dirty="0">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A</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HDMI Port</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Where you plug in SERVO motors</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B</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Speaker</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Where you plug in motors</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C</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dirty="0">
                          <a:solidFill>
                            <a:srgbClr val="000000"/>
                          </a:solidFill>
                          <a:effectLst/>
                          <a:latin typeface="Calibri"/>
                        </a:rPr>
                        <a:t>Side Button</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dirty="0">
                          <a:solidFill>
                            <a:srgbClr val="000000"/>
                          </a:solidFill>
                          <a:effectLst/>
                          <a:latin typeface="Calibri"/>
                        </a:rPr>
                        <a:t>Where you plug in digital sensors</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D</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TTL Serial</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Where you plug  in analog sensors</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E</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USB 2</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Where you can interact with the controller</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F</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USB</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to turn the Link on and off</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G</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Power</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to play sounds</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H</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Power Switch</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to emit and receive Infrared</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672">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I</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IR Sensor</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to download programs from the computer to the link</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J</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Servo Ports</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dirty="0">
                          <a:solidFill>
                            <a:srgbClr val="000000"/>
                          </a:solidFill>
                          <a:effectLst/>
                          <a:latin typeface="Calibri"/>
                        </a:rPr>
                        <a:t>Used to connect to the iRobot Create Platform</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K</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Motor Ports</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to connect to a display</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L</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Analog Sensor Ports</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to charge the Link FOLLOW PROPER PROCEDURES</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600">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M</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Digital Sensor Ports</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Used for human input (used in porgramming)</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5539">
                <a:tc>
                  <a:txBody>
                    <a:bodyPr/>
                    <a:lstStyle/>
                    <a:p>
                      <a:pPr algn="ctr" fontAlgn="b"/>
                      <a:r>
                        <a:rPr lang="en-US" sz="1300" b="1" i="0" u="none" strike="noStrike">
                          <a:solidFill>
                            <a:srgbClr val="000000"/>
                          </a:solidFill>
                          <a:effectLst/>
                          <a:latin typeface="Calibri"/>
                        </a:rPr>
                        <a:t> </a:t>
                      </a:r>
                    </a:p>
                  </a:txBody>
                  <a:tcPr marL="7976" marR="7976" marT="797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N</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300" b="1" i="0" u="none" strike="noStrike">
                          <a:solidFill>
                            <a:srgbClr val="000000"/>
                          </a:solidFill>
                          <a:effectLst/>
                          <a:latin typeface="Calibri"/>
                        </a:rPr>
                        <a:t>Color Touch Screen</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300" b="1" i="0" u="none" strike="noStrike">
                          <a:solidFill>
                            <a:srgbClr val="000000"/>
                          </a:solidFill>
                          <a:effectLst/>
                          <a:latin typeface="Calibri"/>
                        </a:rPr>
                        <a:t> </a:t>
                      </a:r>
                    </a:p>
                  </a:txBody>
                  <a:tcPr marL="7976" marR="7976" marT="79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300" b="1" i="0" u="none" strike="noStrike" dirty="0">
                          <a:solidFill>
                            <a:srgbClr val="000000"/>
                          </a:solidFill>
                          <a:effectLst/>
                          <a:latin typeface="Calibri"/>
                        </a:rPr>
                        <a:t>Used for flash drives, keyboards, mouse</a:t>
                      </a:r>
                    </a:p>
                  </a:txBody>
                  <a:tcPr marL="7976" marR="7976" marT="797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itle 1"/>
          <p:cNvSpPr txBox="1">
            <a:spLocks/>
          </p:cNvSpPr>
          <p:nvPr/>
        </p:nvSpPr>
        <p:spPr>
          <a:xfrm>
            <a:off x="556213" y="-204095"/>
            <a:ext cx="7772400" cy="8815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Get to know your KIPR Link</a:t>
            </a:r>
            <a:endParaRPr lang="en-US" sz="3200" dirty="0"/>
          </a:p>
        </p:txBody>
      </p:sp>
      <p:sp>
        <p:nvSpPr>
          <p:cNvPr id="6" name="TextBox 5"/>
          <p:cNvSpPr txBox="1"/>
          <p:nvPr/>
        </p:nvSpPr>
        <p:spPr>
          <a:xfrm>
            <a:off x="444089" y="391243"/>
            <a:ext cx="1428647" cy="646331"/>
          </a:xfrm>
          <a:prstGeom prst="rect">
            <a:avLst/>
          </a:prstGeom>
          <a:noFill/>
        </p:spPr>
        <p:txBody>
          <a:bodyPr wrap="square" rtlCol="0">
            <a:spAutoFit/>
          </a:bodyPr>
          <a:lstStyle/>
          <a:p>
            <a:r>
              <a:rPr lang="en-US" dirty="0" smtClean="0"/>
              <a:t>Item # goes here</a:t>
            </a:r>
            <a:endParaRPr lang="en-US" dirty="0"/>
          </a:p>
        </p:txBody>
      </p:sp>
      <p:sp>
        <p:nvSpPr>
          <p:cNvPr id="7" name="TextBox 6"/>
          <p:cNvSpPr txBox="1"/>
          <p:nvPr/>
        </p:nvSpPr>
        <p:spPr>
          <a:xfrm>
            <a:off x="2666155" y="391243"/>
            <a:ext cx="1428647" cy="646331"/>
          </a:xfrm>
          <a:prstGeom prst="rect">
            <a:avLst/>
          </a:prstGeom>
          <a:noFill/>
        </p:spPr>
        <p:txBody>
          <a:bodyPr wrap="square" rtlCol="0">
            <a:spAutoFit/>
          </a:bodyPr>
          <a:lstStyle/>
          <a:p>
            <a:r>
              <a:rPr lang="en-US" dirty="0" smtClean="0"/>
              <a:t>Letter in front of Item</a:t>
            </a:r>
            <a:endParaRPr lang="en-US" dirty="0"/>
          </a:p>
        </p:txBody>
      </p:sp>
      <p:cxnSp>
        <p:nvCxnSpPr>
          <p:cNvPr id="8" name="Straight Arrow Connector 7"/>
          <p:cNvCxnSpPr/>
          <p:nvPr/>
        </p:nvCxnSpPr>
        <p:spPr bwMode="auto">
          <a:xfrm>
            <a:off x="817470" y="953971"/>
            <a:ext cx="0" cy="3482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3115063" y="953971"/>
            <a:ext cx="0" cy="3482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7543990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2"/>
            <a:ext cx="8229600" cy="1143000"/>
          </a:xfrm>
        </p:spPr>
        <p:txBody>
          <a:bodyPr>
            <a:normAutofit/>
          </a:bodyPr>
          <a:lstStyle/>
          <a:p>
            <a:r>
              <a:rPr lang="en-US" dirty="0" smtClean="0"/>
              <a:t>Know your Robot Controller</a:t>
            </a:r>
            <a:endParaRPr lang="en-US" dirty="0"/>
          </a:p>
        </p:txBody>
      </p:sp>
      <p:sp>
        <p:nvSpPr>
          <p:cNvPr id="3" name="Content Placeholder 2"/>
          <p:cNvSpPr>
            <a:spLocks noGrp="1"/>
          </p:cNvSpPr>
          <p:nvPr>
            <p:ph idx="1"/>
          </p:nvPr>
        </p:nvSpPr>
        <p:spPr>
          <a:xfrm>
            <a:off x="457200" y="1044548"/>
            <a:ext cx="8229600" cy="4525963"/>
          </a:xfrm>
        </p:spPr>
        <p:txBody>
          <a:bodyPr/>
          <a:lstStyle/>
          <a:p>
            <a:r>
              <a:rPr lang="en-US" dirty="0" smtClean="0"/>
              <a:t>Using a Link controller OR the print out OR a Link controller projected on the screen use the table provided by your teacher to identify the items by number</a:t>
            </a:r>
          </a:p>
          <a:p>
            <a:r>
              <a:rPr lang="en-US" dirty="0" smtClean="0"/>
              <a:t>Now match the items with their proper use (use the letter in front of the item)</a:t>
            </a: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507155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405"/>
            <a:ext cx="8229600" cy="650596"/>
          </a:xfrm>
        </p:spPr>
        <p:txBody>
          <a:bodyPr>
            <a:normAutofit fontScale="90000"/>
          </a:bodyPr>
          <a:lstStyle/>
          <a:p>
            <a:r>
              <a:rPr lang="en-US" dirty="0" smtClean="0"/>
              <a:t>Be the Robot Activity</a:t>
            </a:r>
            <a:endParaRPr lang="en-US" dirty="0"/>
          </a:p>
        </p:txBody>
      </p:sp>
      <p:sp>
        <p:nvSpPr>
          <p:cNvPr id="4" name="Rectangle 3"/>
          <p:cNvSpPr/>
          <p:nvPr/>
        </p:nvSpPr>
        <p:spPr>
          <a:xfrm>
            <a:off x="457200" y="423088"/>
            <a:ext cx="8549114" cy="5847755"/>
          </a:xfrm>
          <a:prstGeom prst="rect">
            <a:avLst/>
          </a:prstGeom>
        </p:spPr>
        <p:txBody>
          <a:bodyPr wrap="square">
            <a:spAutoFit/>
          </a:bodyPr>
          <a:lstStyle/>
          <a:p>
            <a:pPr lvl="0"/>
            <a:r>
              <a:rPr lang="en-US" sz="1700" b="1" dirty="0" smtClean="0"/>
              <a:t>Goals</a:t>
            </a:r>
          </a:p>
          <a:p>
            <a:pPr marL="285750" lvl="0" indent="-285750">
              <a:buFont typeface="Arial"/>
              <a:buChar char="•"/>
            </a:pPr>
            <a:r>
              <a:rPr lang="en-US" sz="1700" dirty="0" smtClean="0"/>
              <a:t>To help students understand the importance of specific directions</a:t>
            </a:r>
            <a:endParaRPr lang="en-US" sz="1700" dirty="0"/>
          </a:p>
          <a:p>
            <a:pPr marL="285750" lvl="0" indent="-285750">
              <a:buFont typeface="Arial"/>
              <a:buChar char="•"/>
            </a:pPr>
            <a:r>
              <a:rPr lang="en-US" sz="1700" dirty="0" smtClean="0"/>
              <a:t>To </a:t>
            </a:r>
            <a:r>
              <a:rPr lang="en-US" sz="1700" dirty="0"/>
              <a:t>facilitate the student’s understanding </a:t>
            </a:r>
            <a:r>
              <a:rPr lang="en-US" sz="1700" dirty="0" smtClean="0"/>
              <a:t>of pre-thinking the logic of  </a:t>
            </a:r>
            <a:r>
              <a:rPr lang="en-US" sz="1700" dirty="0"/>
              <a:t> </a:t>
            </a:r>
            <a:r>
              <a:rPr lang="en-US" sz="1700" dirty="0" smtClean="0"/>
              <a:t>                        providing directions to the “robot”</a:t>
            </a:r>
            <a:endParaRPr lang="en-US" sz="1700" dirty="0"/>
          </a:p>
          <a:p>
            <a:pPr lvl="0"/>
            <a:r>
              <a:rPr lang="en-US" sz="1700" b="1" dirty="0" smtClean="0"/>
              <a:t>Preparation</a:t>
            </a:r>
          </a:p>
          <a:p>
            <a:pPr lvl="0"/>
            <a:r>
              <a:rPr lang="en-US" sz="1700" dirty="0" smtClean="0"/>
              <a:t>Set up the room so that a blindfolded “robot” student can move around with out getting hurt.</a:t>
            </a:r>
          </a:p>
          <a:p>
            <a:pPr marL="800100" lvl="1" indent="-342900">
              <a:buFont typeface="+mj-lt"/>
              <a:buAutoNum type="arabicPeriod"/>
            </a:pPr>
            <a:r>
              <a:rPr lang="en-US" sz="1700" dirty="0" smtClean="0"/>
              <a:t>Arrange </a:t>
            </a:r>
            <a:r>
              <a:rPr lang="en-US" sz="1700" dirty="0"/>
              <a:t>the room so that there are some open areas and a few obstacles. </a:t>
            </a:r>
            <a:endParaRPr lang="en-US" sz="1700" dirty="0" smtClean="0"/>
          </a:p>
          <a:p>
            <a:pPr lvl="0"/>
            <a:r>
              <a:rPr lang="en-US" sz="1700" b="1" dirty="0" smtClean="0"/>
              <a:t>Activity</a:t>
            </a:r>
          </a:p>
          <a:p>
            <a:pPr lvl="0"/>
            <a:r>
              <a:rPr lang="en-US" sz="1700" dirty="0" smtClean="0"/>
              <a:t>Explain </a:t>
            </a:r>
            <a:r>
              <a:rPr lang="en-US" sz="1700" dirty="0"/>
              <a:t>the task to be </a:t>
            </a:r>
            <a:r>
              <a:rPr lang="en-US" sz="1700" dirty="0" smtClean="0"/>
              <a:t>completed by the blindfolded human robot (must start here go around the desk and stop at the white board, etc.).</a:t>
            </a:r>
          </a:p>
          <a:p>
            <a:pPr marL="285750" indent="-285750">
              <a:buFont typeface="Arial"/>
              <a:buChar char="•"/>
            </a:pPr>
            <a:r>
              <a:rPr lang="en-US" sz="1700" dirty="0" smtClean="0"/>
              <a:t>Make </a:t>
            </a:r>
            <a:r>
              <a:rPr lang="en-US" sz="1700" dirty="0"/>
              <a:t>sure they must go around some obstacles, make a few turns and end at a specific location, m</a:t>
            </a:r>
            <a:r>
              <a:rPr lang="en-US" sz="1700" dirty="0" smtClean="0"/>
              <a:t>aybe </a:t>
            </a:r>
            <a:r>
              <a:rPr lang="en-US" sz="1700" dirty="0"/>
              <a:t>back to where they </a:t>
            </a:r>
            <a:r>
              <a:rPr lang="en-US" sz="1700" dirty="0" smtClean="0"/>
              <a:t>started</a:t>
            </a:r>
          </a:p>
          <a:p>
            <a:pPr marL="285750" lvl="0" indent="-285750">
              <a:buFont typeface="Arial"/>
              <a:buChar char="•"/>
            </a:pPr>
            <a:r>
              <a:rPr lang="en-US" sz="1700" dirty="0" smtClean="0"/>
              <a:t>Blindfold </a:t>
            </a:r>
            <a:r>
              <a:rPr lang="en-US" sz="1700" dirty="0"/>
              <a:t>the student robot or simply have the student close their eyes. Put them in the “starting box” and have the other students provide directions to complete the </a:t>
            </a:r>
            <a:r>
              <a:rPr lang="en-US" sz="1700" dirty="0" smtClean="0"/>
              <a:t>task </a:t>
            </a:r>
          </a:p>
          <a:p>
            <a:pPr marL="742950" lvl="1" indent="-285750">
              <a:buFont typeface="Courier New"/>
              <a:buChar char="o"/>
            </a:pPr>
            <a:r>
              <a:rPr lang="en-US" sz="1700" dirty="0" smtClean="0"/>
              <a:t>One student at a time should give only </a:t>
            </a:r>
            <a:r>
              <a:rPr lang="en-US" sz="1700" b="1" dirty="0" smtClean="0"/>
              <a:t>1 </a:t>
            </a:r>
            <a:r>
              <a:rPr lang="en-US" sz="1700" b="1" dirty="0"/>
              <a:t>direction at a time</a:t>
            </a:r>
            <a:r>
              <a:rPr lang="en-US" sz="1700" dirty="0"/>
              <a:t>. For example; move forward 3 </a:t>
            </a:r>
            <a:r>
              <a:rPr lang="en-US" sz="1700" dirty="0" smtClean="0"/>
              <a:t>steps, stop, turn right, stop </a:t>
            </a:r>
          </a:p>
          <a:p>
            <a:pPr marL="285750" indent="-285750">
              <a:buFont typeface="Arial"/>
              <a:buChar char="•"/>
            </a:pPr>
            <a:r>
              <a:rPr lang="en-US" sz="1700" dirty="0" smtClean="0"/>
              <a:t>Document the </a:t>
            </a:r>
            <a:r>
              <a:rPr lang="en-US" sz="1700" dirty="0"/>
              <a:t>instructions the students provide to the “student robot” </a:t>
            </a:r>
            <a:endParaRPr lang="en-US" sz="1700" dirty="0" smtClean="0"/>
          </a:p>
          <a:p>
            <a:pPr marL="742950" lvl="1" indent="-285750">
              <a:buFont typeface="Courier New"/>
              <a:buChar char="o"/>
            </a:pPr>
            <a:r>
              <a:rPr lang="en-US" sz="1700" dirty="0" smtClean="0"/>
              <a:t>Use the documented instructions to write out the steps</a:t>
            </a:r>
          </a:p>
          <a:p>
            <a:pPr marL="742950" lvl="1" indent="-285750">
              <a:buFont typeface="Courier New"/>
              <a:buChar char="o"/>
            </a:pPr>
            <a:r>
              <a:rPr lang="en-US" sz="1700" dirty="0" smtClean="0"/>
              <a:t>Using documented steps, they </a:t>
            </a:r>
            <a:r>
              <a:rPr lang="en-US" sz="1700" dirty="0"/>
              <a:t>can analyze it for success one step at a time. This is a great whole group </a:t>
            </a:r>
            <a:r>
              <a:rPr lang="en-US" sz="1700" dirty="0" smtClean="0"/>
              <a:t>activity </a:t>
            </a:r>
          </a:p>
          <a:p>
            <a:pPr marL="285750" indent="-285750">
              <a:buFont typeface="Arial"/>
              <a:buChar char="•"/>
            </a:pPr>
            <a:r>
              <a:rPr lang="en-US" sz="1700" dirty="0" smtClean="0"/>
              <a:t>Complete the Flow Chart activity, which introduces the concept of </a:t>
            </a:r>
            <a:r>
              <a:rPr lang="en-US" sz="1700" dirty="0" smtClean="0"/>
              <a:t>flow</a:t>
            </a:r>
          </a:p>
          <a:p>
            <a:r>
              <a:rPr lang="en-US" sz="1700" dirty="0" smtClean="0"/>
              <a:t>      charts </a:t>
            </a:r>
            <a:r>
              <a:rPr lang="en-US" sz="1700" dirty="0" smtClean="0"/>
              <a:t>instead of written steps</a:t>
            </a:r>
            <a:endParaRPr lang="en-US" sz="1700" dirty="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350891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3565"/>
            <a:ext cx="8229600" cy="4132598"/>
          </a:xfrm>
        </p:spPr>
        <p:txBody>
          <a:bodyPr/>
          <a:lstStyle/>
          <a:p>
            <a:r>
              <a:rPr lang="en-US" dirty="0" smtClean="0"/>
              <a:t>Structure</a:t>
            </a:r>
          </a:p>
          <a:p>
            <a:r>
              <a:rPr lang="en-US" dirty="0" smtClean="0"/>
              <a:t>Effectors</a:t>
            </a:r>
          </a:p>
          <a:p>
            <a:r>
              <a:rPr lang="en-US" dirty="0" smtClean="0"/>
              <a:t>Sensors</a:t>
            </a:r>
          </a:p>
          <a:p>
            <a:r>
              <a:rPr lang="en-US" dirty="0" smtClean="0"/>
              <a:t>Power</a:t>
            </a:r>
          </a:p>
          <a:p>
            <a:r>
              <a:rPr lang="en-US" dirty="0" smtClean="0"/>
              <a:t>Computation</a:t>
            </a:r>
          </a:p>
          <a:p>
            <a:r>
              <a:rPr lang="en-US" dirty="0" smtClean="0"/>
              <a:t>Information</a:t>
            </a:r>
          </a:p>
          <a:p>
            <a:endParaRPr lang="en-US" dirty="0" smtClean="0"/>
          </a:p>
          <a:p>
            <a:endParaRPr lang="en-US" dirty="0" smtClean="0"/>
          </a:p>
          <a:p>
            <a:endParaRPr lang="en-US" dirty="0"/>
          </a:p>
        </p:txBody>
      </p:sp>
      <p:sp>
        <p:nvSpPr>
          <p:cNvPr id="4" name="Title 1"/>
          <p:cNvSpPr txBox="1">
            <a:spLocks noGrp="1"/>
          </p:cNvSpPr>
          <p:nvPr>
            <p:ph type="title"/>
          </p:nvPr>
        </p:nvSpPr>
        <p:spPr>
          <a:prstGeom prst="rect">
            <a:avLst/>
          </a:prstGeom>
          <a:solidFill>
            <a:schemeClr val="tx2">
              <a:lumMod val="60000"/>
              <a:lumOff val="40000"/>
            </a:schemeClr>
          </a:solidFill>
        </p:spPr>
        <p:txBody>
          <a:bodyPr/>
          <a:lstStyle>
            <a:lvl1pPr algn="l" defTabSz="457200" rtl="0" eaLnBrk="1" latinLnBrk="0" hangingPunct="1">
              <a:spcBef>
                <a:spcPct val="0"/>
              </a:spcBef>
              <a:buNone/>
              <a:defRPr sz="4400" kern="1200" baseline="0">
                <a:solidFill>
                  <a:srgbClr val="9E1B34"/>
                </a:solidFill>
                <a:latin typeface="+mj-lt"/>
                <a:ea typeface="+mj-ea"/>
                <a:cs typeface="+mj-cs"/>
              </a:defRPr>
            </a:lvl1pPr>
          </a:lstStyle>
          <a:p>
            <a:pPr algn="ctr"/>
            <a:r>
              <a:rPr lang="en-US" sz="6000" dirty="0" smtClean="0">
                <a:solidFill>
                  <a:srgbClr val="FFFFFF"/>
                </a:solidFill>
              </a:rPr>
              <a:t>Can we add to it?</a:t>
            </a:r>
            <a:endParaRPr lang="en-US" sz="6000" dirty="0">
              <a:solidFill>
                <a:srgbClr val="FFFFFF"/>
              </a:solidFill>
            </a:endParaRPr>
          </a:p>
        </p:txBody>
      </p:sp>
    </p:spTree>
    <p:extLst>
      <p:ext uri="{BB962C8B-B14F-4D97-AF65-F5344CB8AC3E}">
        <p14:creationId xmlns:p14="http://schemas.microsoft.com/office/powerpoint/2010/main" val="18672336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405"/>
            <a:ext cx="8229600" cy="650596"/>
          </a:xfrm>
        </p:spPr>
        <p:txBody>
          <a:bodyPr>
            <a:normAutofit fontScale="90000"/>
          </a:bodyPr>
          <a:lstStyle/>
          <a:p>
            <a:r>
              <a:rPr lang="en-US" dirty="0" smtClean="0"/>
              <a:t>Be the Robot Activity</a:t>
            </a:r>
            <a:endParaRPr lang="en-US" dirty="0"/>
          </a:p>
        </p:txBody>
      </p:sp>
      <p:sp>
        <p:nvSpPr>
          <p:cNvPr id="3" name="TextBox 2"/>
          <p:cNvSpPr txBox="1"/>
          <p:nvPr/>
        </p:nvSpPr>
        <p:spPr>
          <a:xfrm>
            <a:off x="943619" y="557191"/>
            <a:ext cx="8340560" cy="6001643"/>
          </a:xfrm>
          <a:prstGeom prst="rect">
            <a:avLst/>
          </a:prstGeom>
          <a:noFill/>
        </p:spPr>
        <p:txBody>
          <a:bodyPr wrap="square" rtlCol="0">
            <a:spAutoFit/>
          </a:bodyPr>
          <a:lstStyle/>
          <a:p>
            <a:pPr marL="342900" indent="-342900">
              <a:buFont typeface="+mj-lt"/>
              <a:buAutoNum type="arabicPeriod"/>
            </a:pPr>
            <a:r>
              <a:rPr lang="en-US" dirty="0" smtClean="0"/>
              <a:t>Your teacher will explain the task that your human “robot” must complete</a:t>
            </a:r>
            <a:r>
              <a:rPr lang="en-US" dirty="0" smtClean="0"/>
              <a:t>.</a:t>
            </a:r>
          </a:p>
          <a:p>
            <a:pPr marL="342900" indent="-342900">
              <a:buFont typeface="+mj-lt"/>
              <a:buAutoNum type="arabicPeriod"/>
            </a:pPr>
            <a:endParaRPr lang="en-US" sz="600" dirty="0" smtClean="0"/>
          </a:p>
          <a:p>
            <a:pPr marL="342900" indent="-342900">
              <a:buFont typeface="+mj-lt"/>
              <a:buAutoNum type="arabicPeriod"/>
            </a:pPr>
            <a:r>
              <a:rPr lang="en-US" dirty="0"/>
              <a:t>Select a volunteer student to be the human “robot</a:t>
            </a:r>
            <a:r>
              <a:rPr lang="en-US" dirty="0" smtClean="0"/>
              <a:t>”.</a:t>
            </a:r>
          </a:p>
          <a:p>
            <a:pPr marL="342900" indent="-342900">
              <a:buFont typeface="+mj-lt"/>
              <a:buAutoNum type="arabicPeriod"/>
            </a:pPr>
            <a:endParaRPr lang="en-US" sz="600" dirty="0"/>
          </a:p>
          <a:p>
            <a:pPr marL="342900" indent="-342900">
              <a:buFont typeface="+mj-lt"/>
              <a:buAutoNum type="arabicPeriod"/>
            </a:pPr>
            <a:r>
              <a:rPr lang="en-US" dirty="0" smtClean="0"/>
              <a:t>Select </a:t>
            </a:r>
            <a:r>
              <a:rPr lang="en-US" dirty="0" smtClean="0"/>
              <a:t>students who will call out instructions to the robot.</a:t>
            </a:r>
          </a:p>
          <a:p>
            <a:pPr marL="800100" lvl="1" indent="-342900">
              <a:buFont typeface="Arial"/>
              <a:buChar char="•"/>
            </a:pPr>
            <a:r>
              <a:rPr lang="en-US" dirty="0" smtClean="0"/>
              <a:t>Only one student at a time can provide directions, make sure to take turns in the proper order</a:t>
            </a:r>
          </a:p>
          <a:p>
            <a:pPr marL="800100" lvl="1" indent="-342900">
              <a:buFont typeface="Arial"/>
              <a:buChar char="•"/>
            </a:pPr>
            <a:r>
              <a:rPr lang="en-US" dirty="0" smtClean="0"/>
              <a:t>Only one direction </a:t>
            </a:r>
            <a:r>
              <a:rPr lang="en-US" dirty="0"/>
              <a:t>at a time </a:t>
            </a:r>
            <a:r>
              <a:rPr lang="en-US" dirty="0" smtClean="0"/>
              <a:t>may be provided to </a:t>
            </a:r>
            <a:r>
              <a:rPr lang="en-US" dirty="0"/>
              <a:t>the “robot</a:t>
            </a:r>
            <a:r>
              <a:rPr lang="en-US" dirty="0" smtClean="0"/>
              <a:t>”</a:t>
            </a:r>
          </a:p>
          <a:p>
            <a:pPr lvl="1"/>
            <a:endParaRPr lang="en-US" sz="600" dirty="0" smtClean="0"/>
          </a:p>
          <a:p>
            <a:pPr marL="342900" indent="-342900">
              <a:buFont typeface="+mj-lt"/>
              <a:buAutoNum type="arabicPeriod"/>
            </a:pPr>
            <a:r>
              <a:rPr lang="en-US" dirty="0" smtClean="0"/>
              <a:t>Run the “robot” by providing the directions and see how successful you were at controlling the robot.</a:t>
            </a:r>
          </a:p>
          <a:p>
            <a:pPr marL="800100" lvl="1" indent="-342900">
              <a:buFont typeface="Arial"/>
              <a:buChar char="•"/>
            </a:pPr>
            <a:r>
              <a:rPr lang="en-US" dirty="0" smtClean="0"/>
              <a:t>Discuss was it easy or hard to make the robot complete the task</a:t>
            </a:r>
          </a:p>
          <a:p>
            <a:pPr marL="800100" lvl="1" indent="-342900">
              <a:buFont typeface="Arial"/>
              <a:buChar char="•"/>
            </a:pPr>
            <a:r>
              <a:rPr lang="en-US" dirty="0" smtClean="0"/>
              <a:t>Could you do this with less instructions?</a:t>
            </a:r>
          </a:p>
          <a:p>
            <a:pPr lvl="1"/>
            <a:endParaRPr lang="en-US" sz="600" dirty="0" smtClean="0"/>
          </a:p>
          <a:p>
            <a:pPr marL="342900" indent="-342900">
              <a:buFont typeface="+mj-lt"/>
              <a:buAutoNum type="arabicPeriod"/>
            </a:pPr>
            <a:r>
              <a:rPr lang="en-US" dirty="0" smtClean="0"/>
              <a:t>After brainstorming ideas to make the  instructions better, write the steps out one at a time and in the proper order on the whiteboard, chalkboard or in  your notebook.</a:t>
            </a:r>
          </a:p>
          <a:p>
            <a:pPr marL="342900" indent="-342900">
              <a:buFont typeface="+mj-lt"/>
              <a:buAutoNum type="arabicPeriod"/>
            </a:pPr>
            <a:endParaRPr lang="en-US" sz="600" dirty="0" smtClean="0"/>
          </a:p>
          <a:p>
            <a:pPr marL="342900" indent="-342900">
              <a:buFont typeface="+mj-lt"/>
              <a:buAutoNum type="arabicPeriod"/>
            </a:pPr>
            <a:r>
              <a:rPr lang="en-US" dirty="0" smtClean="0"/>
              <a:t>Select another “robot” volunteer and read the written directions one at a time to see if they work any better.</a:t>
            </a:r>
          </a:p>
          <a:p>
            <a:pPr marL="342900" indent="-342900">
              <a:buFont typeface="+mj-lt"/>
              <a:buAutoNum type="arabicPeriod"/>
            </a:pPr>
            <a:endParaRPr lang="en-US" sz="600" dirty="0" smtClean="0"/>
          </a:p>
          <a:p>
            <a:pPr marL="342900" indent="-342900">
              <a:buFont typeface="+mj-lt"/>
              <a:buAutoNum type="arabicPeriod"/>
            </a:pPr>
            <a:r>
              <a:rPr lang="en-US" dirty="0" smtClean="0"/>
              <a:t>Analyze for improvements in the written instructions and repeat.</a:t>
            </a:r>
          </a:p>
          <a:p>
            <a:pPr marL="342900" indent="-342900">
              <a:buFont typeface="+mj-lt"/>
              <a:buAutoNum type="arabicPeriod"/>
            </a:pPr>
            <a:endParaRPr lang="en-US" sz="600" dirty="0" smtClean="0"/>
          </a:p>
          <a:p>
            <a:pPr marL="342900" indent="-342900">
              <a:buFont typeface="+mj-lt"/>
              <a:buAutoNum type="arabicPeriod"/>
            </a:pPr>
            <a:r>
              <a:rPr lang="en-US" dirty="0" smtClean="0"/>
              <a:t>Discuss what made for better instructions.</a:t>
            </a:r>
          </a:p>
          <a:p>
            <a:pPr marL="342900" indent="-342900">
              <a:buFont typeface="+mj-lt"/>
              <a:buAutoNum type="arabicPeriod"/>
            </a:pPr>
            <a:endParaRPr lang="en-US" sz="600" dirty="0" smtClean="0"/>
          </a:p>
          <a:p>
            <a:pPr marL="342900" indent="-342900">
              <a:buFont typeface="+mj-lt"/>
              <a:buAutoNum type="arabicPeriod"/>
            </a:pPr>
            <a:r>
              <a:rPr lang="en-US" dirty="0" smtClean="0"/>
              <a:t>Move on to the next activity, Flowcharts</a:t>
            </a:r>
            <a:r>
              <a:rPr lang="en-US" dirty="0" smtClean="0"/>
              <a:t>!</a:t>
            </a:r>
            <a:endParaRPr lang="en-US" dirty="0" smtClean="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2178921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014" y="-93405"/>
            <a:ext cx="8229600" cy="650596"/>
          </a:xfrm>
        </p:spPr>
        <p:txBody>
          <a:bodyPr>
            <a:normAutofit fontScale="90000"/>
          </a:bodyPr>
          <a:lstStyle/>
          <a:p>
            <a:r>
              <a:rPr lang="en-US" dirty="0" smtClean="0"/>
              <a:t>Be the Robot Flowchart Activity</a:t>
            </a:r>
            <a:endParaRPr lang="en-US" dirty="0"/>
          </a:p>
        </p:txBody>
      </p:sp>
      <p:sp>
        <p:nvSpPr>
          <p:cNvPr id="4" name="Rectangle 3"/>
          <p:cNvSpPr/>
          <p:nvPr/>
        </p:nvSpPr>
        <p:spPr>
          <a:xfrm>
            <a:off x="340571" y="544232"/>
            <a:ext cx="8549114" cy="5847755"/>
          </a:xfrm>
          <a:prstGeom prst="rect">
            <a:avLst/>
          </a:prstGeom>
        </p:spPr>
        <p:txBody>
          <a:bodyPr wrap="square">
            <a:spAutoFit/>
          </a:bodyPr>
          <a:lstStyle/>
          <a:p>
            <a:pPr lvl="0"/>
            <a:r>
              <a:rPr lang="en-US" sz="1700" b="1" dirty="0" smtClean="0"/>
              <a:t>Goals</a:t>
            </a:r>
          </a:p>
          <a:p>
            <a:pPr marL="285750" lvl="0" indent="-285750">
              <a:buFont typeface="Arial"/>
              <a:buChar char="•"/>
            </a:pPr>
            <a:r>
              <a:rPr lang="en-US" sz="1700" dirty="0" smtClean="0"/>
              <a:t>To help students understand how to construct  a flowchart</a:t>
            </a:r>
          </a:p>
          <a:p>
            <a:pPr marL="285750" lvl="0" indent="-285750">
              <a:buFont typeface="Arial"/>
              <a:buChar char="•"/>
            </a:pPr>
            <a:r>
              <a:rPr lang="en-US" sz="1700" dirty="0" smtClean="0"/>
              <a:t>To introduce students to the concept of decision making “logic”</a:t>
            </a:r>
          </a:p>
          <a:p>
            <a:pPr marL="285750" lvl="0" indent="-285750">
              <a:buFont typeface="Arial"/>
              <a:buChar char="•"/>
            </a:pPr>
            <a:r>
              <a:rPr lang="en-US" sz="1700" dirty="0" smtClean="0"/>
              <a:t>To </a:t>
            </a:r>
            <a:r>
              <a:rPr lang="en-US" sz="1700" dirty="0"/>
              <a:t>facilitate the student’s understanding </a:t>
            </a:r>
            <a:r>
              <a:rPr lang="en-US" sz="1700" dirty="0" smtClean="0"/>
              <a:t>of using flowcharts to  pre-think and plan the </a:t>
            </a:r>
            <a:r>
              <a:rPr lang="en-US" sz="1700" u="sng" dirty="0" smtClean="0"/>
              <a:t>logic</a:t>
            </a:r>
            <a:r>
              <a:rPr lang="en-US" sz="1700" dirty="0" smtClean="0"/>
              <a:t> of how </a:t>
            </a:r>
            <a:r>
              <a:rPr lang="en-US" sz="1700" dirty="0"/>
              <a:t>they p</a:t>
            </a:r>
            <a:r>
              <a:rPr lang="en-US" sz="1700" dirty="0" smtClean="0"/>
              <a:t>rogram their robot</a:t>
            </a:r>
          </a:p>
          <a:p>
            <a:pPr marL="285750" lvl="0" indent="-285750">
              <a:buFont typeface="Arial"/>
              <a:buChar char="•"/>
            </a:pPr>
            <a:r>
              <a:rPr lang="en-US" sz="1700" dirty="0" smtClean="0"/>
              <a:t>To ensure that students can read a flowchart and equate it to actual robot behavior</a:t>
            </a:r>
          </a:p>
          <a:p>
            <a:pPr marL="285750" lvl="0" indent="-285750">
              <a:buFont typeface="Arial"/>
              <a:buChar char="•"/>
            </a:pPr>
            <a:r>
              <a:rPr lang="en-US" sz="1700" dirty="0" smtClean="0"/>
              <a:t>To ensure that students can look at robot behavior and equate it to a flow chart</a:t>
            </a:r>
          </a:p>
          <a:p>
            <a:pPr marL="285750" lvl="0" indent="-285750">
              <a:buFont typeface="Arial"/>
              <a:buChar char="•"/>
            </a:pPr>
            <a:r>
              <a:rPr lang="en-US" sz="1700" dirty="0" smtClean="0"/>
              <a:t>Use a flow chart to spot errors in </a:t>
            </a:r>
            <a:r>
              <a:rPr lang="en-US" sz="1700" u="sng" dirty="0" smtClean="0"/>
              <a:t>logic</a:t>
            </a:r>
            <a:r>
              <a:rPr lang="en-US" sz="1700" dirty="0" smtClean="0"/>
              <a:t> (it didn’t work, where is the problem?)</a:t>
            </a:r>
            <a:endParaRPr lang="en-US" sz="1700" dirty="0"/>
          </a:p>
          <a:p>
            <a:pPr lvl="0"/>
            <a:r>
              <a:rPr lang="en-US" sz="1700" b="1" dirty="0" smtClean="0"/>
              <a:t>Preparation</a:t>
            </a:r>
          </a:p>
          <a:p>
            <a:pPr marL="342900" lvl="0" indent="-342900">
              <a:buFont typeface="+mj-lt"/>
              <a:buAutoNum type="arabicPeriod"/>
            </a:pPr>
            <a:r>
              <a:rPr lang="en-US" sz="1700" dirty="0" smtClean="0"/>
              <a:t>Print the flowchart symbol (resource slide).</a:t>
            </a:r>
          </a:p>
          <a:p>
            <a:pPr marL="342900" lvl="0" indent="-342900">
              <a:buFont typeface="+mj-lt"/>
              <a:buAutoNum type="arabicPeriod"/>
            </a:pPr>
            <a:r>
              <a:rPr lang="en-US" sz="1700" dirty="0" smtClean="0"/>
              <a:t>Cut out the flowchart symbols ahead of time (one set per group or one for the whole class) or print the sheet and have the students cut them out. </a:t>
            </a:r>
          </a:p>
          <a:p>
            <a:pPr marL="800100" lvl="1" indent="-342900">
              <a:buFont typeface="Arial"/>
              <a:buChar char="•"/>
            </a:pPr>
            <a:r>
              <a:rPr lang="en-US" sz="1700" dirty="0" smtClean="0"/>
              <a:t>A magnet on the back makes them great to use on a whiteboard</a:t>
            </a:r>
          </a:p>
          <a:p>
            <a:pPr marL="800100" lvl="1" indent="-342900">
              <a:buFont typeface="Arial"/>
              <a:buChar char="•"/>
            </a:pPr>
            <a:r>
              <a:rPr lang="en-US" sz="1700" dirty="0" smtClean="0"/>
              <a:t>You can make some oversized symbols if you plan this as a whole group activity</a:t>
            </a:r>
          </a:p>
          <a:p>
            <a:pPr lvl="0"/>
            <a:r>
              <a:rPr lang="en-US" sz="1700" b="1" dirty="0" smtClean="0"/>
              <a:t>Activity</a:t>
            </a:r>
          </a:p>
          <a:p>
            <a:pPr marL="342900" lvl="0" indent="-342900">
              <a:buFont typeface="+mj-lt"/>
              <a:buAutoNum type="arabicPeriod"/>
            </a:pPr>
            <a:r>
              <a:rPr lang="en-US" sz="1700" dirty="0" smtClean="0"/>
              <a:t>Have the students complete the following flowchart activity.</a:t>
            </a:r>
          </a:p>
          <a:p>
            <a:pPr marL="342900" lvl="0" indent="-342900">
              <a:buFont typeface="+mj-lt"/>
              <a:buAutoNum type="arabicPeriod"/>
            </a:pPr>
            <a:r>
              <a:rPr lang="en-US" sz="1700" dirty="0" smtClean="0"/>
              <a:t>Using the cutouts make a flowchart and have the students draw out what they think the robot will do (pretend the robot leaves a mark on the floor/board with a marker as it moves around).</a:t>
            </a:r>
          </a:p>
          <a:p>
            <a:pPr marL="342900" lvl="0" indent="-342900">
              <a:buFont typeface="+mj-lt"/>
              <a:buAutoNum type="arabicPeriod"/>
            </a:pPr>
            <a:r>
              <a:rPr lang="en-US" sz="1700" dirty="0" smtClean="0"/>
              <a:t>Using </a:t>
            </a:r>
            <a:r>
              <a:rPr lang="en-US" sz="1700" dirty="0"/>
              <a:t>a</a:t>
            </a:r>
            <a:r>
              <a:rPr lang="en-US" sz="1700" dirty="0" smtClean="0"/>
              <a:t> reference robot path (one is provided in resources), print the </a:t>
            </a:r>
            <a:r>
              <a:rPr lang="en-US" sz="1700" dirty="0" smtClean="0"/>
              <a:t>sheet </a:t>
            </a:r>
            <a:r>
              <a:rPr lang="en-US" sz="1700" dirty="0" smtClean="0"/>
              <a:t>for each group or draw it on the board and have the students </a:t>
            </a:r>
            <a:r>
              <a:rPr lang="en-US" sz="1700" dirty="0" smtClean="0"/>
              <a:t>work </a:t>
            </a:r>
            <a:r>
              <a:rPr lang="en-US" sz="1700" dirty="0" smtClean="0"/>
              <a:t>backwards creating a </a:t>
            </a:r>
            <a:endParaRPr lang="en-US" sz="1700" dirty="0" smtClean="0"/>
          </a:p>
          <a:p>
            <a:pPr lvl="0"/>
            <a:r>
              <a:rPr lang="en-US" sz="1700" dirty="0"/>
              <a:t> </a:t>
            </a:r>
            <a:r>
              <a:rPr lang="en-US" sz="1700" dirty="0" smtClean="0"/>
              <a:t>      </a:t>
            </a:r>
            <a:r>
              <a:rPr lang="en-US" sz="1700" dirty="0" smtClean="0"/>
              <a:t>flowchart </a:t>
            </a:r>
            <a:r>
              <a:rPr lang="en-US" sz="1700" dirty="0" smtClean="0"/>
              <a:t>from the actual path.</a:t>
            </a:r>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8333476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13547" y="426333"/>
            <a:ext cx="1306522" cy="1037169"/>
            <a:chOff x="666750" y="1193800"/>
            <a:chExt cx="2051050" cy="2616200"/>
          </a:xfrm>
        </p:grpSpPr>
        <p:sp>
          <p:nvSpPr>
            <p:cNvPr id="15" name="Oval 14"/>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1015999" y="2082799"/>
              <a:ext cx="1524000" cy="558343"/>
            </a:xfrm>
            <a:prstGeom prst="rect">
              <a:avLst/>
            </a:prstGeom>
            <a:noFill/>
          </p:spPr>
          <p:txBody>
            <a:bodyPr wrap="square" rtlCol="0">
              <a:spAutoFit/>
            </a:bodyPr>
            <a:lstStyle/>
            <a:p>
              <a:r>
                <a:rPr lang="en-US" sz="2000" dirty="0" smtClean="0"/>
                <a:t>START</a:t>
              </a:r>
              <a:endParaRPr lang="en-US" sz="2000" dirty="0"/>
            </a:p>
          </p:txBody>
        </p:sp>
      </p:grpSp>
      <p:grpSp>
        <p:nvGrpSpPr>
          <p:cNvPr id="3" name="Group 2"/>
          <p:cNvGrpSpPr/>
          <p:nvPr/>
        </p:nvGrpSpPr>
        <p:grpSpPr>
          <a:xfrm>
            <a:off x="4879840" y="1859736"/>
            <a:ext cx="1317962" cy="1054453"/>
            <a:chOff x="666750" y="4267200"/>
            <a:chExt cx="2051050" cy="2301875"/>
          </a:xfrm>
        </p:grpSpPr>
        <p:sp>
          <p:nvSpPr>
            <p:cNvPr id="16" name="Oval 15"/>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177814" y="4927600"/>
              <a:ext cx="1524001" cy="464873"/>
            </a:xfrm>
            <a:prstGeom prst="rect">
              <a:avLst/>
            </a:prstGeom>
            <a:noFill/>
          </p:spPr>
          <p:txBody>
            <a:bodyPr wrap="square" rtlCol="0">
              <a:spAutoFit/>
            </a:bodyPr>
            <a:lstStyle/>
            <a:p>
              <a:r>
                <a:rPr lang="en-US" dirty="0" smtClean="0"/>
                <a:t>STOP</a:t>
              </a:r>
              <a:endParaRPr lang="en-US" dirty="0"/>
            </a:p>
          </p:txBody>
        </p:sp>
      </p:grpSp>
      <p:grpSp>
        <p:nvGrpSpPr>
          <p:cNvPr id="5" name="Group 4"/>
          <p:cNvGrpSpPr/>
          <p:nvPr/>
        </p:nvGrpSpPr>
        <p:grpSpPr>
          <a:xfrm>
            <a:off x="393281" y="485238"/>
            <a:ext cx="1918235" cy="1911985"/>
            <a:chOff x="4699000" y="863600"/>
            <a:chExt cx="3448050" cy="3717785"/>
          </a:xfrm>
        </p:grpSpPr>
        <p:sp>
          <p:nvSpPr>
            <p:cNvPr id="14" name="Diamond 13"/>
            <p:cNvSpPr/>
            <p:nvPr/>
          </p:nvSpPr>
          <p:spPr>
            <a:xfrm>
              <a:off x="4699000"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022851" y="1883430"/>
              <a:ext cx="2825750" cy="2095420"/>
            </a:xfrm>
            <a:prstGeom prst="rect">
              <a:avLst/>
            </a:prstGeom>
            <a:noFill/>
          </p:spPr>
          <p:txBody>
            <a:bodyPr wrap="square" rtlCol="0">
              <a:spAutoFit/>
            </a:bodyPr>
            <a:lstStyle/>
            <a:p>
              <a:pPr algn="ctr"/>
              <a:r>
                <a:rPr lang="en-US" sz="1600" dirty="0" smtClean="0"/>
                <a:t>MAKE A DECISION</a:t>
              </a:r>
            </a:p>
            <a:p>
              <a:pPr algn="ctr"/>
              <a:r>
                <a:rPr lang="en-US" sz="1600" dirty="0" smtClean="0"/>
                <a:t>YES or NO</a:t>
              </a:r>
            </a:p>
          </p:txBody>
        </p:sp>
      </p:grpSp>
      <p:grpSp>
        <p:nvGrpSpPr>
          <p:cNvPr id="6" name="Group 5"/>
          <p:cNvGrpSpPr/>
          <p:nvPr/>
        </p:nvGrpSpPr>
        <p:grpSpPr>
          <a:xfrm>
            <a:off x="605749" y="2611401"/>
            <a:ext cx="2335896" cy="777680"/>
            <a:chOff x="5105400" y="4581386"/>
            <a:chExt cx="3330562" cy="2108200"/>
          </a:xfrm>
        </p:grpSpPr>
        <p:sp>
          <p:nvSpPr>
            <p:cNvPr id="17" name="Rounded Rectangle 16"/>
            <p:cNvSpPr/>
            <p:nvPr/>
          </p:nvSpPr>
          <p:spPr>
            <a:xfrm>
              <a:off x="5105400" y="45813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283199" y="4749800"/>
              <a:ext cx="3124201" cy="1084652"/>
            </a:xfrm>
            <a:prstGeom prst="rect">
              <a:avLst/>
            </a:prstGeom>
            <a:noFill/>
          </p:spPr>
          <p:txBody>
            <a:bodyPr wrap="square" rtlCol="0">
              <a:spAutoFit/>
            </a:bodyPr>
            <a:lstStyle/>
            <a:p>
              <a:pPr algn="ctr"/>
              <a:r>
                <a:rPr lang="en-US" sz="2000" dirty="0" smtClean="0"/>
                <a:t>DO SOMETHING</a:t>
              </a:r>
              <a:endParaRPr lang="en-US" sz="2000" dirty="0"/>
            </a:p>
          </p:txBody>
        </p:sp>
      </p:grpSp>
      <p:sp>
        <p:nvSpPr>
          <p:cNvPr id="24" name="Down Arrow 23"/>
          <p:cNvSpPr/>
          <p:nvPr/>
        </p:nvSpPr>
        <p:spPr>
          <a:xfrm rot="16200000">
            <a:off x="3658618" y="2555462"/>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2587065" y="474978"/>
            <a:ext cx="1918235" cy="1911985"/>
            <a:chOff x="4699000" y="863600"/>
            <a:chExt cx="3448050" cy="3717785"/>
          </a:xfrm>
        </p:grpSpPr>
        <p:sp>
          <p:nvSpPr>
            <p:cNvPr id="25" name="Diamond 24"/>
            <p:cNvSpPr/>
            <p:nvPr/>
          </p:nvSpPr>
          <p:spPr>
            <a:xfrm>
              <a:off x="4699000"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5022851" y="1883430"/>
              <a:ext cx="2825750" cy="2095420"/>
            </a:xfrm>
            <a:prstGeom prst="rect">
              <a:avLst/>
            </a:prstGeom>
            <a:noFill/>
          </p:spPr>
          <p:txBody>
            <a:bodyPr wrap="square" rtlCol="0">
              <a:spAutoFit/>
            </a:bodyPr>
            <a:lstStyle/>
            <a:p>
              <a:pPr algn="ctr"/>
              <a:r>
                <a:rPr lang="en-US" sz="1600" dirty="0" smtClean="0"/>
                <a:t>MAKE A DECISION</a:t>
              </a:r>
            </a:p>
            <a:p>
              <a:pPr algn="ctr"/>
              <a:r>
                <a:rPr lang="en-US" sz="1600" dirty="0" smtClean="0"/>
                <a:t>YES or NO</a:t>
              </a:r>
            </a:p>
          </p:txBody>
        </p:sp>
      </p:grpSp>
      <p:grpSp>
        <p:nvGrpSpPr>
          <p:cNvPr id="27" name="Group 26"/>
          <p:cNvGrpSpPr/>
          <p:nvPr/>
        </p:nvGrpSpPr>
        <p:grpSpPr>
          <a:xfrm>
            <a:off x="4879840" y="413375"/>
            <a:ext cx="1306522" cy="1037169"/>
            <a:chOff x="666750" y="1193800"/>
            <a:chExt cx="2051050" cy="2616200"/>
          </a:xfrm>
        </p:grpSpPr>
        <p:sp>
          <p:nvSpPr>
            <p:cNvPr id="28" name="Oval 27"/>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015999" y="2082799"/>
              <a:ext cx="1524000" cy="558343"/>
            </a:xfrm>
            <a:prstGeom prst="rect">
              <a:avLst/>
            </a:prstGeom>
            <a:noFill/>
          </p:spPr>
          <p:txBody>
            <a:bodyPr wrap="square" rtlCol="0">
              <a:spAutoFit/>
            </a:bodyPr>
            <a:lstStyle/>
            <a:p>
              <a:r>
                <a:rPr lang="en-US" sz="2000" dirty="0" smtClean="0"/>
                <a:t>START</a:t>
              </a:r>
              <a:endParaRPr lang="en-US" sz="2000" dirty="0"/>
            </a:p>
          </p:txBody>
        </p:sp>
      </p:grpSp>
      <p:grpSp>
        <p:nvGrpSpPr>
          <p:cNvPr id="30" name="Group 29"/>
          <p:cNvGrpSpPr/>
          <p:nvPr/>
        </p:nvGrpSpPr>
        <p:grpSpPr>
          <a:xfrm>
            <a:off x="6926900" y="1803482"/>
            <a:ext cx="1193169" cy="1054453"/>
            <a:chOff x="666750" y="4267200"/>
            <a:chExt cx="2051050" cy="2301875"/>
          </a:xfrm>
        </p:grpSpPr>
        <p:sp>
          <p:nvSpPr>
            <p:cNvPr id="31" name="Oval 30"/>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134187" y="4927600"/>
              <a:ext cx="1524000" cy="464873"/>
            </a:xfrm>
            <a:prstGeom prst="rect">
              <a:avLst/>
            </a:prstGeom>
            <a:noFill/>
          </p:spPr>
          <p:txBody>
            <a:bodyPr wrap="square" rtlCol="0">
              <a:spAutoFit/>
            </a:bodyPr>
            <a:lstStyle/>
            <a:p>
              <a:r>
                <a:rPr lang="en-US" dirty="0" smtClean="0"/>
                <a:t>STOP</a:t>
              </a:r>
              <a:endParaRPr lang="en-US" dirty="0"/>
            </a:p>
          </p:txBody>
        </p:sp>
      </p:grpSp>
      <p:grpSp>
        <p:nvGrpSpPr>
          <p:cNvPr id="33" name="Group 32"/>
          <p:cNvGrpSpPr/>
          <p:nvPr/>
        </p:nvGrpSpPr>
        <p:grpSpPr>
          <a:xfrm>
            <a:off x="605749" y="3568085"/>
            <a:ext cx="2335896" cy="777680"/>
            <a:chOff x="5105400" y="4581386"/>
            <a:chExt cx="3330562" cy="2108200"/>
          </a:xfrm>
        </p:grpSpPr>
        <p:sp>
          <p:nvSpPr>
            <p:cNvPr id="34" name="Rounded Rectangle 33"/>
            <p:cNvSpPr/>
            <p:nvPr/>
          </p:nvSpPr>
          <p:spPr>
            <a:xfrm>
              <a:off x="5105400" y="45813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5283199" y="4749800"/>
              <a:ext cx="3124201" cy="1084652"/>
            </a:xfrm>
            <a:prstGeom prst="rect">
              <a:avLst/>
            </a:prstGeom>
            <a:noFill/>
          </p:spPr>
          <p:txBody>
            <a:bodyPr wrap="square" rtlCol="0">
              <a:spAutoFit/>
            </a:bodyPr>
            <a:lstStyle/>
            <a:p>
              <a:pPr algn="ctr"/>
              <a:r>
                <a:rPr lang="en-US" sz="2000" dirty="0" smtClean="0"/>
                <a:t>DO SOMETHING</a:t>
              </a:r>
              <a:endParaRPr lang="en-US" sz="2000" dirty="0"/>
            </a:p>
          </p:txBody>
        </p:sp>
      </p:grpSp>
      <p:grpSp>
        <p:nvGrpSpPr>
          <p:cNvPr id="39" name="Group 38"/>
          <p:cNvGrpSpPr/>
          <p:nvPr/>
        </p:nvGrpSpPr>
        <p:grpSpPr>
          <a:xfrm>
            <a:off x="605749" y="4502249"/>
            <a:ext cx="2335896" cy="777680"/>
            <a:chOff x="5133962" y="4124038"/>
            <a:chExt cx="3330562" cy="2108200"/>
          </a:xfrm>
        </p:grpSpPr>
        <p:sp>
          <p:nvSpPr>
            <p:cNvPr id="40" name="Rounded Rectangle 39"/>
            <p:cNvSpPr/>
            <p:nvPr/>
          </p:nvSpPr>
          <p:spPr>
            <a:xfrm>
              <a:off x="5133962" y="4124038"/>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5283199" y="4749800"/>
              <a:ext cx="3124201" cy="1084652"/>
            </a:xfrm>
            <a:prstGeom prst="rect">
              <a:avLst/>
            </a:prstGeom>
            <a:noFill/>
          </p:spPr>
          <p:txBody>
            <a:bodyPr wrap="square" rtlCol="0">
              <a:spAutoFit/>
            </a:bodyPr>
            <a:lstStyle/>
            <a:p>
              <a:pPr algn="ctr"/>
              <a:r>
                <a:rPr lang="en-US" sz="2000" dirty="0" smtClean="0"/>
                <a:t>DO SOMETHING</a:t>
              </a:r>
              <a:endParaRPr lang="en-US" sz="2000" dirty="0"/>
            </a:p>
          </p:txBody>
        </p:sp>
      </p:grpSp>
      <p:grpSp>
        <p:nvGrpSpPr>
          <p:cNvPr id="42" name="Group 41"/>
          <p:cNvGrpSpPr/>
          <p:nvPr/>
        </p:nvGrpSpPr>
        <p:grpSpPr>
          <a:xfrm>
            <a:off x="605749" y="5478226"/>
            <a:ext cx="2335896" cy="777680"/>
            <a:chOff x="5105400" y="4581386"/>
            <a:chExt cx="3330562" cy="2108200"/>
          </a:xfrm>
        </p:grpSpPr>
        <p:sp>
          <p:nvSpPr>
            <p:cNvPr id="43" name="Rounded Rectangle 42"/>
            <p:cNvSpPr/>
            <p:nvPr/>
          </p:nvSpPr>
          <p:spPr>
            <a:xfrm>
              <a:off x="5105400" y="45813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p:cNvSpPr txBox="1"/>
            <p:nvPr/>
          </p:nvSpPr>
          <p:spPr>
            <a:xfrm>
              <a:off x="5283199" y="4749800"/>
              <a:ext cx="3124201" cy="1084652"/>
            </a:xfrm>
            <a:prstGeom prst="rect">
              <a:avLst/>
            </a:prstGeom>
            <a:noFill/>
          </p:spPr>
          <p:txBody>
            <a:bodyPr wrap="square" rtlCol="0">
              <a:spAutoFit/>
            </a:bodyPr>
            <a:lstStyle/>
            <a:p>
              <a:pPr algn="ctr"/>
              <a:r>
                <a:rPr lang="en-US" sz="2000" dirty="0" smtClean="0"/>
                <a:t>DO SOMETHING</a:t>
              </a:r>
              <a:endParaRPr lang="en-US" sz="2000" dirty="0"/>
            </a:p>
          </p:txBody>
        </p:sp>
      </p:grpSp>
      <p:sp>
        <p:nvSpPr>
          <p:cNvPr id="45" name="Down Arrow 44"/>
          <p:cNvSpPr/>
          <p:nvPr/>
        </p:nvSpPr>
        <p:spPr>
          <a:xfrm rot="16200000">
            <a:off x="3721504" y="3928212"/>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Down Arrow 45"/>
          <p:cNvSpPr/>
          <p:nvPr/>
        </p:nvSpPr>
        <p:spPr>
          <a:xfrm rot="16200000">
            <a:off x="3732556" y="5030613"/>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Down Arrow 46"/>
          <p:cNvSpPr/>
          <p:nvPr/>
        </p:nvSpPr>
        <p:spPr>
          <a:xfrm rot="16200000">
            <a:off x="5223486" y="4468199"/>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Down Arrow 47"/>
          <p:cNvSpPr/>
          <p:nvPr/>
        </p:nvSpPr>
        <p:spPr>
          <a:xfrm rot="16200000">
            <a:off x="5223486" y="5561692"/>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Down Arrow 48"/>
          <p:cNvSpPr/>
          <p:nvPr/>
        </p:nvSpPr>
        <p:spPr>
          <a:xfrm rot="16200000">
            <a:off x="5223486" y="3244165"/>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7787625" y="3184559"/>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YES</a:t>
            </a:r>
            <a:endParaRPr lang="en-US" sz="3600" dirty="0">
              <a:solidFill>
                <a:srgbClr val="000000"/>
              </a:solidFill>
            </a:endParaRPr>
          </a:p>
        </p:txBody>
      </p:sp>
      <p:sp>
        <p:nvSpPr>
          <p:cNvPr id="51" name="Rectangle 50"/>
          <p:cNvSpPr/>
          <p:nvPr/>
        </p:nvSpPr>
        <p:spPr>
          <a:xfrm>
            <a:off x="6493832" y="3180418"/>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YES</a:t>
            </a:r>
            <a:endParaRPr lang="en-US" sz="3600" dirty="0">
              <a:solidFill>
                <a:srgbClr val="000000"/>
              </a:solidFill>
            </a:endParaRPr>
          </a:p>
        </p:txBody>
      </p:sp>
      <p:sp>
        <p:nvSpPr>
          <p:cNvPr id="52" name="Rectangle 51"/>
          <p:cNvSpPr/>
          <p:nvPr/>
        </p:nvSpPr>
        <p:spPr>
          <a:xfrm>
            <a:off x="7787625" y="4637666"/>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NO</a:t>
            </a:r>
            <a:endParaRPr lang="en-US" sz="3600" dirty="0">
              <a:solidFill>
                <a:srgbClr val="000000"/>
              </a:solidFill>
            </a:endParaRPr>
          </a:p>
        </p:txBody>
      </p:sp>
      <p:sp>
        <p:nvSpPr>
          <p:cNvPr id="53" name="Rectangle 52"/>
          <p:cNvSpPr/>
          <p:nvPr/>
        </p:nvSpPr>
        <p:spPr>
          <a:xfrm>
            <a:off x="6493832" y="4653396"/>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NO</a:t>
            </a:r>
            <a:endParaRPr lang="en-US" sz="3600" dirty="0">
              <a:solidFill>
                <a:srgbClr val="000000"/>
              </a:solidFill>
            </a:endParaRPr>
          </a:p>
        </p:txBody>
      </p:sp>
      <p:pic>
        <p:nvPicPr>
          <p:cNvPr id="54" name="Picture 53"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6399766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0" y="239692"/>
            <a:ext cx="5844384" cy="369332"/>
          </a:xfrm>
          <a:prstGeom prst="rect">
            <a:avLst/>
          </a:prstGeom>
          <a:noFill/>
        </p:spPr>
        <p:txBody>
          <a:bodyPr wrap="square" rtlCol="0">
            <a:spAutoFit/>
          </a:bodyPr>
          <a:lstStyle/>
          <a:p>
            <a:r>
              <a:rPr lang="en-US" dirty="0" smtClean="0"/>
              <a:t>Create a Flow Chart from the robot’s path</a:t>
            </a:r>
            <a:endParaRPr lang="en-US" dirty="0"/>
          </a:p>
        </p:txBody>
      </p:sp>
      <p:grpSp>
        <p:nvGrpSpPr>
          <p:cNvPr id="104" name="Group 103"/>
          <p:cNvGrpSpPr/>
          <p:nvPr/>
        </p:nvGrpSpPr>
        <p:grpSpPr>
          <a:xfrm>
            <a:off x="207340" y="239692"/>
            <a:ext cx="7801174" cy="5978228"/>
            <a:chOff x="207340" y="239692"/>
            <a:chExt cx="8038358" cy="6159988"/>
          </a:xfrm>
        </p:grpSpPr>
        <p:cxnSp>
          <p:nvCxnSpPr>
            <p:cNvPr id="8" name="Straight Arrow Connector 7"/>
            <p:cNvCxnSpPr/>
            <p:nvPr/>
          </p:nvCxnSpPr>
          <p:spPr>
            <a:xfrm flipV="1">
              <a:off x="1360666" y="1943694"/>
              <a:ext cx="2941631" cy="259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607097" y="835502"/>
              <a:ext cx="0" cy="70649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604918" y="3803449"/>
              <a:ext cx="1431669" cy="259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269953" y="4276127"/>
              <a:ext cx="0" cy="16882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1619841" y="6347849"/>
              <a:ext cx="5351955"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271635" y="958889"/>
              <a:ext cx="0" cy="243609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8" name="Bent-Up Arrow 67"/>
            <p:cNvSpPr/>
            <p:nvPr/>
          </p:nvSpPr>
          <p:spPr>
            <a:xfrm>
              <a:off x="4344818" y="1710451"/>
              <a:ext cx="314654" cy="259159"/>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Bent-Up Arrow 69"/>
            <p:cNvSpPr/>
            <p:nvPr/>
          </p:nvSpPr>
          <p:spPr>
            <a:xfrm flipV="1">
              <a:off x="5064297" y="560287"/>
              <a:ext cx="259174" cy="223382"/>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Bent-Up Arrow 71"/>
            <p:cNvSpPr/>
            <p:nvPr/>
          </p:nvSpPr>
          <p:spPr>
            <a:xfrm rot="16200000" flipV="1">
              <a:off x="4606902" y="507156"/>
              <a:ext cx="240748" cy="312277"/>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3" name="Group 72"/>
            <p:cNvGrpSpPr/>
            <p:nvPr/>
          </p:nvGrpSpPr>
          <p:grpSpPr>
            <a:xfrm>
              <a:off x="207340" y="1690022"/>
              <a:ext cx="935770" cy="558472"/>
              <a:chOff x="666750" y="1193800"/>
              <a:chExt cx="2051050" cy="2616200"/>
            </a:xfrm>
          </p:grpSpPr>
          <p:sp>
            <p:nvSpPr>
              <p:cNvPr id="74" name="Oval 73"/>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1102680" y="1896524"/>
                <a:ext cx="1524000" cy="640490"/>
              </a:xfrm>
              <a:prstGeom prst="rect">
                <a:avLst/>
              </a:prstGeom>
              <a:noFill/>
            </p:spPr>
            <p:txBody>
              <a:bodyPr wrap="square" rtlCol="0">
                <a:spAutoFit/>
              </a:bodyPr>
              <a:lstStyle/>
              <a:p>
                <a:r>
                  <a:rPr lang="en-US" sz="1050" dirty="0" smtClean="0"/>
                  <a:t>START</a:t>
                </a:r>
                <a:endParaRPr lang="en-US" sz="1050" dirty="0"/>
              </a:p>
            </p:txBody>
          </p:sp>
        </p:grpSp>
        <p:sp>
          <p:nvSpPr>
            <p:cNvPr id="78" name="Bent-Up Arrow 77"/>
            <p:cNvSpPr/>
            <p:nvPr/>
          </p:nvSpPr>
          <p:spPr>
            <a:xfrm rot="5400000">
              <a:off x="5186058" y="3574433"/>
              <a:ext cx="364969" cy="219858"/>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Bent-Up Arrow 79"/>
            <p:cNvSpPr/>
            <p:nvPr/>
          </p:nvSpPr>
          <p:spPr>
            <a:xfrm flipV="1">
              <a:off x="7134589" y="3777532"/>
              <a:ext cx="259174" cy="223382"/>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p:cNvCxnSpPr/>
            <p:nvPr/>
          </p:nvCxnSpPr>
          <p:spPr>
            <a:xfrm>
              <a:off x="7354886" y="4104578"/>
              <a:ext cx="0" cy="18949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3" name="Bent-Up Arrow 82"/>
            <p:cNvSpPr/>
            <p:nvPr/>
          </p:nvSpPr>
          <p:spPr>
            <a:xfrm rot="5400000" flipV="1">
              <a:off x="7070584" y="6090236"/>
              <a:ext cx="335354" cy="283533"/>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Bent-Up Arrow 85"/>
            <p:cNvSpPr/>
            <p:nvPr/>
          </p:nvSpPr>
          <p:spPr>
            <a:xfrm rot="10800000" flipV="1">
              <a:off x="1192989" y="6091671"/>
              <a:ext cx="335354" cy="283533"/>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0" name="Group 89"/>
            <p:cNvGrpSpPr/>
            <p:nvPr/>
          </p:nvGrpSpPr>
          <p:grpSpPr>
            <a:xfrm>
              <a:off x="852265" y="3572179"/>
              <a:ext cx="835375" cy="542521"/>
              <a:chOff x="666750" y="4267200"/>
              <a:chExt cx="2051050" cy="2806250"/>
            </a:xfrm>
          </p:grpSpPr>
          <p:sp>
            <p:nvSpPr>
              <p:cNvPr id="91" name="Oval 90"/>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1099632" y="4685436"/>
                <a:ext cx="1524000" cy="2388014"/>
              </a:xfrm>
              <a:prstGeom prst="rect">
                <a:avLst/>
              </a:prstGeom>
              <a:noFill/>
            </p:spPr>
            <p:txBody>
              <a:bodyPr wrap="square" rtlCol="0">
                <a:spAutoFit/>
              </a:bodyPr>
              <a:lstStyle/>
              <a:p>
                <a:r>
                  <a:rPr lang="en-US" sz="1200" dirty="0" smtClean="0"/>
                  <a:t>STOP</a:t>
                </a:r>
                <a:endParaRPr lang="en-US" sz="1200" dirty="0"/>
              </a:p>
            </p:txBody>
          </p:sp>
        </p:grpSp>
        <p:sp>
          <p:nvSpPr>
            <p:cNvPr id="93" name="TextBox 92"/>
            <p:cNvSpPr txBox="1"/>
            <p:nvPr/>
          </p:nvSpPr>
          <p:spPr>
            <a:xfrm>
              <a:off x="2190024" y="1958236"/>
              <a:ext cx="816400" cy="369332"/>
            </a:xfrm>
            <a:prstGeom prst="rect">
              <a:avLst/>
            </a:prstGeom>
            <a:noFill/>
          </p:spPr>
          <p:txBody>
            <a:bodyPr wrap="square" rtlCol="0">
              <a:spAutoFit/>
            </a:bodyPr>
            <a:lstStyle/>
            <a:p>
              <a:r>
                <a:rPr lang="en-US" dirty="0"/>
                <a:t>5</a:t>
              </a:r>
              <a:r>
                <a:rPr lang="en-US" dirty="0" smtClean="0"/>
                <a:t> feet</a:t>
              </a:r>
              <a:endParaRPr lang="en-US" dirty="0"/>
            </a:p>
          </p:txBody>
        </p:sp>
        <p:sp>
          <p:nvSpPr>
            <p:cNvPr id="94" name="TextBox 93"/>
            <p:cNvSpPr txBox="1"/>
            <p:nvPr/>
          </p:nvSpPr>
          <p:spPr>
            <a:xfrm>
              <a:off x="4526780" y="239692"/>
              <a:ext cx="816400" cy="369332"/>
            </a:xfrm>
            <a:prstGeom prst="rect">
              <a:avLst/>
            </a:prstGeom>
            <a:noFill/>
          </p:spPr>
          <p:txBody>
            <a:bodyPr wrap="square" rtlCol="0">
              <a:spAutoFit/>
            </a:bodyPr>
            <a:lstStyle/>
            <a:p>
              <a:r>
                <a:rPr lang="en-US" dirty="0"/>
                <a:t>1</a:t>
              </a:r>
              <a:r>
                <a:rPr lang="en-US" dirty="0" smtClean="0"/>
                <a:t> foot</a:t>
              </a:r>
              <a:endParaRPr lang="en-US" dirty="0"/>
            </a:p>
          </p:txBody>
        </p:sp>
        <p:sp>
          <p:nvSpPr>
            <p:cNvPr id="98" name="TextBox 97"/>
            <p:cNvSpPr txBox="1"/>
            <p:nvPr/>
          </p:nvSpPr>
          <p:spPr>
            <a:xfrm>
              <a:off x="5323471" y="1969610"/>
              <a:ext cx="816400" cy="369332"/>
            </a:xfrm>
            <a:prstGeom prst="rect">
              <a:avLst/>
            </a:prstGeom>
            <a:noFill/>
          </p:spPr>
          <p:txBody>
            <a:bodyPr wrap="square" rtlCol="0">
              <a:spAutoFit/>
            </a:bodyPr>
            <a:lstStyle/>
            <a:p>
              <a:r>
                <a:rPr lang="en-US" dirty="0"/>
                <a:t>3</a:t>
              </a:r>
              <a:r>
                <a:rPr lang="en-US" dirty="0" smtClean="0"/>
                <a:t> feet</a:t>
              </a:r>
              <a:endParaRPr lang="en-US" dirty="0"/>
            </a:p>
          </p:txBody>
        </p:sp>
        <p:sp>
          <p:nvSpPr>
            <p:cNvPr id="99" name="TextBox 98"/>
            <p:cNvSpPr txBox="1"/>
            <p:nvPr/>
          </p:nvSpPr>
          <p:spPr>
            <a:xfrm>
              <a:off x="7429298" y="5000477"/>
              <a:ext cx="816400" cy="369332"/>
            </a:xfrm>
            <a:prstGeom prst="rect">
              <a:avLst/>
            </a:prstGeom>
            <a:noFill/>
          </p:spPr>
          <p:txBody>
            <a:bodyPr wrap="square" rtlCol="0">
              <a:spAutoFit/>
            </a:bodyPr>
            <a:lstStyle/>
            <a:p>
              <a:r>
                <a:rPr lang="en-US" dirty="0"/>
                <a:t>2</a:t>
              </a:r>
              <a:r>
                <a:rPr lang="en-US" dirty="0" smtClean="0"/>
                <a:t> feet</a:t>
              </a:r>
              <a:endParaRPr lang="en-US" dirty="0"/>
            </a:p>
          </p:txBody>
        </p:sp>
        <p:sp>
          <p:nvSpPr>
            <p:cNvPr id="100" name="TextBox 99"/>
            <p:cNvSpPr txBox="1"/>
            <p:nvPr/>
          </p:nvSpPr>
          <p:spPr>
            <a:xfrm>
              <a:off x="5887445" y="4000914"/>
              <a:ext cx="816400" cy="369332"/>
            </a:xfrm>
            <a:prstGeom prst="rect">
              <a:avLst/>
            </a:prstGeom>
            <a:noFill/>
          </p:spPr>
          <p:txBody>
            <a:bodyPr wrap="square" rtlCol="0">
              <a:spAutoFit/>
            </a:bodyPr>
            <a:lstStyle/>
            <a:p>
              <a:r>
                <a:rPr lang="en-US" dirty="0"/>
                <a:t>2</a:t>
              </a:r>
              <a:r>
                <a:rPr lang="en-US" dirty="0" smtClean="0"/>
                <a:t> feet</a:t>
              </a:r>
              <a:endParaRPr lang="en-US" dirty="0"/>
            </a:p>
          </p:txBody>
        </p:sp>
        <p:sp>
          <p:nvSpPr>
            <p:cNvPr id="101" name="TextBox 100"/>
            <p:cNvSpPr txBox="1"/>
            <p:nvPr/>
          </p:nvSpPr>
          <p:spPr>
            <a:xfrm>
              <a:off x="1338931" y="4991550"/>
              <a:ext cx="816400" cy="369332"/>
            </a:xfrm>
            <a:prstGeom prst="rect">
              <a:avLst/>
            </a:prstGeom>
            <a:noFill/>
          </p:spPr>
          <p:txBody>
            <a:bodyPr wrap="square" rtlCol="0">
              <a:spAutoFit/>
            </a:bodyPr>
            <a:lstStyle/>
            <a:p>
              <a:r>
                <a:rPr lang="en-US" dirty="0"/>
                <a:t>2</a:t>
              </a:r>
              <a:r>
                <a:rPr lang="en-US" dirty="0" smtClean="0"/>
                <a:t> feet</a:t>
              </a:r>
              <a:endParaRPr lang="en-US" dirty="0"/>
            </a:p>
          </p:txBody>
        </p:sp>
        <p:sp>
          <p:nvSpPr>
            <p:cNvPr id="102" name="TextBox 101"/>
            <p:cNvSpPr txBox="1"/>
            <p:nvPr/>
          </p:nvSpPr>
          <p:spPr>
            <a:xfrm>
              <a:off x="3856570" y="5963975"/>
              <a:ext cx="816400" cy="369332"/>
            </a:xfrm>
            <a:prstGeom prst="rect">
              <a:avLst/>
            </a:prstGeom>
            <a:noFill/>
          </p:spPr>
          <p:txBody>
            <a:bodyPr wrap="square" rtlCol="0">
              <a:spAutoFit/>
            </a:bodyPr>
            <a:lstStyle/>
            <a:p>
              <a:r>
                <a:rPr lang="en-US" dirty="0"/>
                <a:t>8</a:t>
              </a:r>
              <a:r>
                <a:rPr lang="en-US" dirty="0" smtClean="0"/>
                <a:t> feet</a:t>
              </a:r>
              <a:endParaRPr lang="en-US" dirty="0"/>
            </a:p>
          </p:txBody>
        </p:sp>
        <p:sp>
          <p:nvSpPr>
            <p:cNvPr id="103" name="TextBox 102"/>
            <p:cNvSpPr txBox="1"/>
            <p:nvPr/>
          </p:nvSpPr>
          <p:spPr>
            <a:xfrm>
              <a:off x="3790697" y="1078864"/>
              <a:ext cx="816400" cy="369332"/>
            </a:xfrm>
            <a:prstGeom prst="rect">
              <a:avLst/>
            </a:prstGeom>
            <a:noFill/>
          </p:spPr>
          <p:txBody>
            <a:bodyPr wrap="square" rtlCol="0">
              <a:spAutoFit/>
            </a:bodyPr>
            <a:lstStyle/>
            <a:p>
              <a:r>
                <a:rPr lang="en-US" dirty="0"/>
                <a:t>1</a:t>
              </a:r>
              <a:r>
                <a:rPr lang="en-US" dirty="0" smtClean="0"/>
                <a:t> foot</a:t>
              </a:r>
              <a:endParaRPr lang="en-US" dirty="0"/>
            </a:p>
          </p:txBody>
        </p:sp>
      </p:grpSp>
      <p:pic>
        <p:nvPicPr>
          <p:cNvPr id="32" name="Picture 31"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6850275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40" y="239692"/>
            <a:ext cx="5844384" cy="369332"/>
          </a:xfrm>
          <a:prstGeom prst="rect">
            <a:avLst/>
          </a:prstGeom>
          <a:noFill/>
        </p:spPr>
        <p:txBody>
          <a:bodyPr wrap="square" rtlCol="0">
            <a:spAutoFit/>
          </a:bodyPr>
          <a:lstStyle/>
          <a:p>
            <a:r>
              <a:rPr lang="en-US" dirty="0" smtClean="0"/>
              <a:t>Create a Flow Chart from the robot’s path (decisions)</a:t>
            </a:r>
            <a:endParaRPr lang="en-US" dirty="0"/>
          </a:p>
        </p:txBody>
      </p:sp>
      <p:grpSp>
        <p:nvGrpSpPr>
          <p:cNvPr id="11" name="Group 10"/>
          <p:cNvGrpSpPr/>
          <p:nvPr/>
        </p:nvGrpSpPr>
        <p:grpSpPr>
          <a:xfrm>
            <a:off x="524770" y="1146779"/>
            <a:ext cx="5967555" cy="4049363"/>
            <a:chOff x="524770" y="1146779"/>
            <a:chExt cx="5967555" cy="4049363"/>
          </a:xfrm>
        </p:grpSpPr>
        <p:cxnSp>
          <p:nvCxnSpPr>
            <p:cNvPr id="8" name="Straight Arrow Connector 7"/>
            <p:cNvCxnSpPr/>
            <p:nvPr/>
          </p:nvCxnSpPr>
          <p:spPr>
            <a:xfrm flipV="1">
              <a:off x="1629453" y="1956652"/>
              <a:ext cx="4253812" cy="25916"/>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379420" y="3754713"/>
              <a:ext cx="0" cy="699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524770" y="1703332"/>
              <a:ext cx="935770" cy="558472"/>
              <a:chOff x="666750" y="1193800"/>
              <a:chExt cx="2051050" cy="2616200"/>
            </a:xfrm>
          </p:grpSpPr>
          <p:sp>
            <p:nvSpPr>
              <p:cNvPr id="74" name="Oval 73"/>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1015999" y="2082800"/>
                <a:ext cx="1523999" cy="640489"/>
              </a:xfrm>
              <a:prstGeom prst="rect">
                <a:avLst/>
              </a:prstGeom>
              <a:noFill/>
            </p:spPr>
            <p:txBody>
              <a:bodyPr wrap="square" rtlCol="0">
                <a:spAutoFit/>
              </a:bodyPr>
              <a:lstStyle/>
              <a:p>
                <a:r>
                  <a:rPr lang="en-US" sz="1050" dirty="0" smtClean="0"/>
                  <a:t>START</a:t>
                </a:r>
                <a:endParaRPr lang="en-US" sz="1050" dirty="0"/>
              </a:p>
            </p:txBody>
          </p:sp>
        </p:grpSp>
        <p:sp>
          <p:nvSpPr>
            <p:cNvPr id="80" name="Bent-Up Arrow 79"/>
            <p:cNvSpPr/>
            <p:nvPr/>
          </p:nvSpPr>
          <p:spPr>
            <a:xfrm flipV="1">
              <a:off x="5890551" y="1937503"/>
              <a:ext cx="259174" cy="223382"/>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Bent-Up Arrow 82"/>
            <p:cNvSpPr/>
            <p:nvPr/>
          </p:nvSpPr>
          <p:spPr>
            <a:xfrm rot="5400000" flipV="1">
              <a:off x="5814364" y="4527019"/>
              <a:ext cx="335354" cy="283533"/>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Bent-Up Arrow 85"/>
            <p:cNvSpPr/>
            <p:nvPr/>
          </p:nvSpPr>
          <p:spPr>
            <a:xfrm rot="10800000" flipV="1">
              <a:off x="1292863" y="4538431"/>
              <a:ext cx="335354" cy="283533"/>
            </a:xfrm>
            <a:prstGeom prst="ben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0" name="Group 89"/>
            <p:cNvGrpSpPr/>
            <p:nvPr/>
          </p:nvGrpSpPr>
          <p:grpSpPr>
            <a:xfrm>
              <a:off x="1042648" y="3165376"/>
              <a:ext cx="835375" cy="589337"/>
              <a:chOff x="666750" y="4267200"/>
              <a:chExt cx="2051050" cy="3048413"/>
            </a:xfrm>
          </p:grpSpPr>
          <p:sp>
            <p:nvSpPr>
              <p:cNvPr id="91" name="Oval 90"/>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p:cNvSpPr txBox="1"/>
              <p:nvPr/>
            </p:nvSpPr>
            <p:spPr>
              <a:xfrm>
                <a:off x="1134187" y="4927598"/>
                <a:ext cx="1524000" cy="2388015"/>
              </a:xfrm>
              <a:prstGeom prst="rect">
                <a:avLst/>
              </a:prstGeom>
              <a:noFill/>
            </p:spPr>
            <p:txBody>
              <a:bodyPr wrap="square" rtlCol="0">
                <a:spAutoFit/>
              </a:bodyPr>
              <a:lstStyle/>
              <a:p>
                <a:r>
                  <a:rPr lang="en-US" sz="1200" dirty="0" smtClean="0"/>
                  <a:t>STOP</a:t>
                </a:r>
                <a:endParaRPr lang="en-US" sz="1200" dirty="0"/>
              </a:p>
            </p:txBody>
          </p:sp>
        </p:grpSp>
        <p:sp>
          <p:nvSpPr>
            <p:cNvPr id="3" name="Rectangle 2"/>
            <p:cNvSpPr/>
            <p:nvPr/>
          </p:nvSpPr>
          <p:spPr>
            <a:xfrm>
              <a:off x="6194271" y="1146779"/>
              <a:ext cx="285092" cy="404936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WALL</a:t>
              </a:r>
              <a:endParaRPr lang="en-US" dirty="0">
                <a:solidFill>
                  <a:srgbClr val="000000"/>
                </a:solidFill>
              </a:endParaRPr>
            </a:p>
          </p:txBody>
        </p:sp>
        <p:sp>
          <p:nvSpPr>
            <p:cNvPr id="36" name="Rectangle 35"/>
            <p:cNvSpPr/>
            <p:nvPr/>
          </p:nvSpPr>
          <p:spPr>
            <a:xfrm rot="16200000">
              <a:off x="4300762" y="3004579"/>
              <a:ext cx="333763" cy="4049363"/>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cxnSp>
          <p:nvCxnSpPr>
            <p:cNvPr id="38" name="Straight Arrow Connector 37"/>
            <p:cNvCxnSpPr>
              <a:stCxn id="83" idx="2"/>
              <a:endCxn id="80" idx="0"/>
            </p:cNvCxnSpPr>
            <p:nvPr/>
          </p:nvCxnSpPr>
          <p:spPr>
            <a:xfrm flipV="1">
              <a:off x="6088366" y="2160885"/>
              <a:ext cx="5514" cy="2340224"/>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1599421" y="4771673"/>
              <a:ext cx="4253812" cy="25916"/>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pic>
        <p:nvPicPr>
          <p:cNvPr id="19" name="Picture 18"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34830470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1598" y="46335"/>
            <a:ext cx="5620837" cy="1200329"/>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Flow Chart Activity</a:t>
            </a:r>
          </a:p>
          <a:p>
            <a:pPr algn="ctr"/>
            <a:r>
              <a:rPr lang="en-US"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(telling your robot what to do)</a:t>
            </a:r>
            <a:endParaRPr lang="en-US"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209006" y="1281644"/>
            <a:ext cx="9144000" cy="769441"/>
          </a:xfrm>
          <a:prstGeom prst="rect">
            <a:avLst/>
          </a:prstGeom>
          <a:noFill/>
        </p:spPr>
        <p:txBody>
          <a:bodyPr wrap="square" rtlCol="0">
            <a:spAutoFit/>
          </a:bodyPr>
          <a:lstStyle/>
          <a:p>
            <a:r>
              <a:rPr lang="en-US" sz="4400" dirty="0" smtClean="0"/>
              <a:t>1. </a:t>
            </a:r>
            <a:r>
              <a:rPr lang="en-US" sz="4000" dirty="0"/>
              <a:t>D</a:t>
            </a:r>
            <a:r>
              <a:rPr lang="en-US" sz="4000" dirty="0" smtClean="0"/>
              <a:t>ecide what you want the robot to do.</a:t>
            </a:r>
            <a:endParaRPr lang="en-US" sz="4000" dirty="0"/>
          </a:p>
        </p:txBody>
      </p:sp>
      <p:grpSp>
        <p:nvGrpSpPr>
          <p:cNvPr id="24" name="Group 23"/>
          <p:cNvGrpSpPr/>
          <p:nvPr/>
        </p:nvGrpSpPr>
        <p:grpSpPr>
          <a:xfrm>
            <a:off x="2184400" y="4114981"/>
            <a:ext cx="838200" cy="2070100"/>
            <a:chOff x="1600200" y="4445000"/>
            <a:chExt cx="838200" cy="2070100"/>
          </a:xfrm>
        </p:grpSpPr>
        <p:cxnSp>
          <p:nvCxnSpPr>
            <p:cNvPr id="9" name="Straight Connector 8"/>
            <p:cNvCxnSpPr/>
            <p:nvPr/>
          </p:nvCxnSpPr>
          <p:spPr>
            <a:xfrm>
              <a:off x="2019300" y="5029200"/>
              <a:ext cx="0" cy="9906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019300" y="5029200"/>
              <a:ext cx="419100" cy="4826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600200" y="5029200"/>
              <a:ext cx="419100" cy="4826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1993900" y="6045200"/>
              <a:ext cx="419100" cy="4191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600200" y="6032500"/>
              <a:ext cx="419100" cy="4826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Smiley Face 21"/>
            <p:cNvSpPr/>
            <p:nvPr/>
          </p:nvSpPr>
          <p:spPr>
            <a:xfrm>
              <a:off x="1727200" y="4445000"/>
              <a:ext cx="584200" cy="584200"/>
            </a:xfrm>
            <a:prstGeom prst="smileyFac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 name="Group 44"/>
          <p:cNvGrpSpPr/>
          <p:nvPr/>
        </p:nvGrpSpPr>
        <p:grpSpPr>
          <a:xfrm>
            <a:off x="3273425" y="4197350"/>
            <a:ext cx="711200" cy="2070100"/>
            <a:chOff x="4165600" y="4445000"/>
            <a:chExt cx="711200" cy="2070100"/>
          </a:xfrm>
        </p:grpSpPr>
        <p:sp>
          <p:nvSpPr>
            <p:cNvPr id="23" name="Smiley Face 22"/>
            <p:cNvSpPr/>
            <p:nvPr/>
          </p:nvSpPr>
          <p:spPr>
            <a:xfrm>
              <a:off x="4216400" y="4445000"/>
              <a:ext cx="584200" cy="584200"/>
            </a:xfrm>
            <a:prstGeom prst="smileyFac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Isosceles Triangle 24"/>
            <p:cNvSpPr/>
            <p:nvPr/>
          </p:nvSpPr>
          <p:spPr>
            <a:xfrm>
              <a:off x="4165600" y="5029200"/>
              <a:ext cx="711200" cy="1016000"/>
            </a:xfrm>
            <a:prstGeom prst="triangl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Connector 25"/>
            <p:cNvCxnSpPr/>
            <p:nvPr/>
          </p:nvCxnSpPr>
          <p:spPr>
            <a:xfrm flipH="1">
              <a:off x="4670425" y="5124450"/>
              <a:ext cx="180975" cy="2794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4191000" y="5124450"/>
              <a:ext cx="180976" cy="26035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4648200" y="6045200"/>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368800" y="6045200"/>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6" name="Cloud Callout 45"/>
          <p:cNvSpPr/>
          <p:nvPr/>
        </p:nvSpPr>
        <p:spPr>
          <a:xfrm>
            <a:off x="2997200" y="2086065"/>
            <a:ext cx="4851400" cy="2057401"/>
          </a:xfrm>
          <a:prstGeom prst="cloudCallout">
            <a:avLst>
              <a:gd name="adj1" fmla="val -28163"/>
              <a:gd name="adj2" fmla="val 64969"/>
            </a:avLst>
          </a:prstGeom>
          <a:solidFill>
            <a:schemeClr val="bg1">
              <a:lumMod val="8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I want the robot to  start, move forward and stop before it hits the wall</a:t>
            </a:r>
            <a:endParaRPr lang="en-US" sz="2400" dirty="0">
              <a:solidFill>
                <a:schemeClr val="tx1"/>
              </a:solidFill>
            </a:endParaRPr>
          </a:p>
        </p:txBody>
      </p:sp>
      <p:pic>
        <p:nvPicPr>
          <p:cNvPr id="20" name="Picture 19"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6651958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0" y="1237159"/>
            <a:ext cx="9144000" cy="769441"/>
          </a:xfrm>
          <a:prstGeom prst="rect">
            <a:avLst/>
          </a:prstGeom>
          <a:noFill/>
        </p:spPr>
        <p:txBody>
          <a:bodyPr wrap="square" rtlCol="0">
            <a:spAutoFit/>
          </a:bodyPr>
          <a:lstStyle/>
          <a:p>
            <a:r>
              <a:rPr lang="en-US" sz="4400" dirty="0"/>
              <a:t>2</a:t>
            </a:r>
            <a:r>
              <a:rPr lang="en-US" sz="4400" dirty="0" smtClean="0"/>
              <a:t>. </a:t>
            </a:r>
            <a:r>
              <a:rPr lang="en-US" sz="4000" dirty="0" smtClean="0"/>
              <a:t>Draw a</a:t>
            </a:r>
            <a:r>
              <a:rPr lang="en-US" sz="4000" u="sng" dirty="0" smtClean="0"/>
              <a:t> DIAGRAM </a:t>
            </a:r>
            <a:r>
              <a:rPr lang="en-US" sz="4000" dirty="0" smtClean="0"/>
              <a:t>that shows the steps. </a:t>
            </a:r>
            <a:endParaRPr lang="en-US" sz="4000" dirty="0"/>
          </a:p>
        </p:txBody>
      </p:sp>
      <p:pic>
        <p:nvPicPr>
          <p:cNvPr id="2" name="Picture 1" descr="Screen shot 2012-09-27 at 11.46.45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6840" y="1959442"/>
            <a:ext cx="4058796" cy="3902258"/>
          </a:xfrm>
          <a:prstGeom prst="rect">
            <a:avLst/>
          </a:prstGeom>
        </p:spPr>
      </p:pic>
      <p:pic>
        <p:nvPicPr>
          <p:cNvPr id="3" name="Picture 2" descr="Screen shot 2012-09-27 at 2.59.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63079" y="2233459"/>
            <a:ext cx="3302000" cy="2351162"/>
          </a:xfrm>
          <a:prstGeom prst="rect">
            <a:avLst/>
          </a:prstGeom>
        </p:spPr>
      </p:pic>
      <p:sp>
        <p:nvSpPr>
          <p:cNvPr id="21" name="TextBox 20"/>
          <p:cNvSpPr txBox="1"/>
          <p:nvPr/>
        </p:nvSpPr>
        <p:spPr>
          <a:xfrm>
            <a:off x="519131" y="5618296"/>
            <a:ext cx="7524044" cy="707886"/>
          </a:xfrm>
          <a:prstGeom prst="rect">
            <a:avLst/>
          </a:prstGeom>
          <a:noFill/>
        </p:spPr>
        <p:txBody>
          <a:bodyPr wrap="square" rtlCol="0">
            <a:spAutoFit/>
          </a:bodyPr>
          <a:lstStyle/>
          <a:p>
            <a:r>
              <a:rPr lang="en-US" sz="4000" dirty="0" smtClean="0"/>
              <a:t>But not just any old D</a:t>
            </a:r>
            <a:r>
              <a:rPr lang="en-US" sz="4000" u="sng" dirty="0" smtClean="0"/>
              <a:t>IAGRAM…..</a:t>
            </a:r>
            <a:endParaRPr lang="en-US" sz="4000" dirty="0"/>
          </a:p>
        </p:txBody>
      </p:sp>
    </p:spTree>
    <p:extLst>
      <p:ext uri="{BB962C8B-B14F-4D97-AF65-F5344CB8AC3E}">
        <p14:creationId xmlns:p14="http://schemas.microsoft.com/office/powerpoint/2010/main" val="40298029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9-27 at 10.26.37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3046" y="2649516"/>
            <a:ext cx="3833396" cy="3934164"/>
          </a:xfrm>
          <a:prstGeom prst="rect">
            <a:avLst/>
          </a:prstGeom>
        </p:spPr>
      </p:pic>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999860" y="876318"/>
            <a:ext cx="9144000" cy="1938992"/>
          </a:xfrm>
          <a:prstGeom prst="rect">
            <a:avLst/>
          </a:prstGeom>
          <a:noFill/>
        </p:spPr>
        <p:txBody>
          <a:bodyPr wrap="square" rtlCol="0">
            <a:spAutoFit/>
          </a:bodyPr>
          <a:lstStyle/>
          <a:p>
            <a:r>
              <a:rPr lang="en-US" sz="4000" dirty="0" smtClean="0"/>
              <a:t>Computer Scientists &amp; Engineers use</a:t>
            </a:r>
          </a:p>
          <a:p>
            <a:r>
              <a:rPr lang="en-US" sz="4000" dirty="0" smtClean="0"/>
              <a:t>a diagram of their program called </a:t>
            </a:r>
          </a:p>
          <a:p>
            <a:r>
              <a:rPr lang="en-US" sz="4000" dirty="0" smtClean="0"/>
              <a:t>a </a:t>
            </a:r>
            <a:r>
              <a:rPr lang="en-US" sz="4000" u="sng" dirty="0" smtClean="0"/>
              <a:t>FLOWCHART.</a:t>
            </a:r>
            <a:endParaRPr lang="en-US" sz="4000" u="sng" dirty="0"/>
          </a:p>
        </p:txBody>
      </p:sp>
    </p:spTree>
    <p:extLst>
      <p:ext uri="{BB962C8B-B14F-4D97-AF65-F5344CB8AC3E}">
        <p14:creationId xmlns:p14="http://schemas.microsoft.com/office/powerpoint/2010/main" val="25062562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3" name="Picture 2" descr="Screen shot 2012-09-27 at 10.26.37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3429" y="1689388"/>
            <a:ext cx="4590736" cy="4711412"/>
          </a:xfrm>
          <a:prstGeom prst="rect">
            <a:avLst/>
          </a:prstGeom>
        </p:spPr>
      </p:pic>
      <p:sp>
        <p:nvSpPr>
          <p:cNvPr id="6" name="TextBox 5"/>
          <p:cNvSpPr txBox="1"/>
          <p:nvPr/>
        </p:nvSpPr>
        <p:spPr>
          <a:xfrm>
            <a:off x="0" y="1027669"/>
            <a:ext cx="9144000" cy="1323439"/>
          </a:xfrm>
          <a:prstGeom prst="rect">
            <a:avLst/>
          </a:prstGeom>
          <a:noFill/>
        </p:spPr>
        <p:txBody>
          <a:bodyPr wrap="square" rtlCol="0">
            <a:spAutoFit/>
          </a:bodyPr>
          <a:lstStyle/>
          <a:p>
            <a:r>
              <a:rPr lang="en-US" sz="4000" dirty="0" smtClean="0"/>
              <a:t>Notice how they use different SHAPES and COLORS.</a:t>
            </a:r>
            <a:endParaRPr lang="en-US" sz="4000" dirty="0"/>
          </a:p>
        </p:txBody>
      </p:sp>
    </p:spTree>
    <p:extLst>
      <p:ext uri="{BB962C8B-B14F-4D97-AF65-F5344CB8AC3E}">
        <p14:creationId xmlns:p14="http://schemas.microsoft.com/office/powerpoint/2010/main" val="3308518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6" name="TextBox 5"/>
          <p:cNvSpPr txBox="1"/>
          <p:nvPr/>
        </p:nvSpPr>
        <p:spPr>
          <a:xfrm>
            <a:off x="177800" y="1078469"/>
            <a:ext cx="8461362" cy="2554545"/>
          </a:xfrm>
          <a:prstGeom prst="rect">
            <a:avLst/>
          </a:prstGeom>
          <a:noFill/>
        </p:spPr>
        <p:txBody>
          <a:bodyPr wrap="square" rtlCol="0">
            <a:spAutoFit/>
          </a:bodyPr>
          <a:lstStyle/>
          <a:p>
            <a:r>
              <a:rPr lang="en-US" sz="4000" dirty="0" smtClean="0"/>
              <a:t>So that everyone will understand each other’s flow charts everyone uses the </a:t>
            </a:r>
            <a:r>
              <a:rPr lang="en-US" sz="4000" u="sng" dirty="0" smtClean="0"/>
              <a:t>same shape and color</a:t>
            </a:r>
            <a:r>
              <a:rPr lang="en-US" sz="4000" dirty="0" smtClean="0"/>
              <a:t> for certain actions.</a:t>
            </a:r>
            <a:endParaRPr lang="en-US" sz="4000" dirty="0"/>
          </a:p>
        </p:txBody>
      </p:sp>
      <p:pic>
        <p:nvPicPr>
          <p:cNvPr id="2" name="Picture 1" descr="Screen shot 2012-09-27 at 2.00.35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3800" y="3144461"/>
            <a:ext cx="3024537" cy="2881870"/>
          </a:xfrm>
          <a:prstGeom prst="rect">
            <a:avLst/>
          </a:prstGeom>
        </p:spPr>
      </p:pic>
    </p:spTree>
    <p:extLst>
      <p:ext uri="{BB962C8B-B14F-4D97-AF65-F5344CB8AC3E}">
        <p14:creationId xmlns:p14="http://schemas.microsoft.com/office/powerpoint/2010/main" val="1658075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Humans vs. Robot Subsystems</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              People 						</a:t>
            </a:r>
            <a:r>
              <a:rPr lang="en-US" b="1" dirty="0"/>
              <a:t> </a:t>
            </a:r>
            <a:r>
              <a:rPr lang="en-US" b="1" dirty="0" smtClean="0"/>
              <a:t> Robots</a:t>
            </a:r>
            <a:endParaRPr lang="en-US" b="1" dirty="0"/>
          </a:p>
          <a:p>
            <a:pPr marL="0" indent="0">
              <a:buNone/>
            </a:pPr>
            <a:r>
              <a:rPr lang="en-US" dirty="0"/>
              <a:t>Bones </a:t>
            </a:r>
            <a:r>
              <a:rPr lang="en-US" dirty="0" smtClean="0"/>
              <a:t>							Mechanical </a:t>
            </a:r>
            <a:r>
              <a:rPr lang="en-US" dirty="0"/>
              <a:t>Structure</a:t>
            </a:r>
          </a:p>
          <a:p>
            <a:pPr marL="0" indent="0">
              <a:buNone/>
            </a:pPr>
            <a:r>
              <a:rPr lang="en-US" dirty="0"/>
              <a:t>Muscles </a:t>
            </a:r>
            <a:r>
              <a:rPr lang="en-US" dirty="0" smtClean="0"/>
              <a:t>						Effectors</a:t>
            </a:r>
            <a:endParaRPr lang="en-US" dirty="0"/>
          </a:p>
          <a:p>
            <a:pPr marL="0" indent="0">
              <a:buNone/>
            </a:pPr>
            <a:r>
              <a:rPr lang="en-US" dirty="0"/>
              <a:t>Senses </a:t>
            </a:r>
            <a:r>
              <a:rPr lang="en-US" dirty="0" smtClean="0"/>
              <a:t>							Sensors</a:t>
            </a:r>
            <a:endParaRPr lang="en-US" dirty="0"/>
          </a:p>
          <a:p>
            <a:pPr marL="0" indent="0">
              <a:buNone/>
            </a:pPr>
            <a:r>
              <a:rPr lang="en-US" dirty="0"/>
              <a:t>Digestion/</a:t>
            </a:r>
            <a:r>
              <a:rPr lang="en-US" dirty="0" smtClean="0"/>
              <a:t>Respiration		Power</a:t>
            </a:r>
            <a:endParaRPr lang="en-US" dirty="0"/>
          </a:p>
          <a:p>
            <a:pPr marL="0" indent="0">
              <a:buNone/>
            </a:pPr>
            <a:r>
              <a:rPr lang="en-US" dirty="0"/>
              <a:t>Brain </a:t>
            </a:r>
            <a:r>
              <a:rPr lang="en-US" dirty="0" smtClean="0"/>
              <a:t>							Computer</a:t>
            </a:r>
            <a:endParaRPr lang="en-US" dirty="0"/>
          </a:p>
          <a:p>
            <a:pPr marL="0" indent="0">
              <a:buNone/>
            </a:pPr>
            <a:r>
              <a:rPr lang="en-US" dirty="0"/>
              <a:t>Knowledge </a:t>
            </a:r>
            <a:r>
              <a:rPr lang="en-US" dirty="0" smtClean="0"/>
              <a:t>					Computer Program</a:t>
            </a:r>
            <a:endParaRPr lang="en-US" dirty="0"/>
          </a:p>
        </p:txBody>
      </p:sp>
    </p:spTree>
    <p:extLst>
      <p:ext uri="{BB962C8B-B14F-4D97-AF65-F5344CB8AC3E}">
        <p14:creationId xmlns:p14="http://schemas.microsoft.com/office/powerpoint/2010/main" val="3929489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grpSp>
        <p:nvGrpSpPr>
          <p:cNvPr id="2" name="Group 1"/>
          <p:cNvGrpSpPr/>
          <p:nvPr/>
        </p:nvGrpSpPr>
        <p:grpSpPr>
          <a:xfrm>
            <a:off x="488950" y="1193800"/>
            <a:ext cx="1351189" cy="1773573"/>
            <a:chOff x="666750" y="1193800"/>
            <a:chExt cx="2051050" cy="2616200"/>
          </a:xfrm>
        </p:grpSpPr>
        <p:sp>
          <p:nvSpPr>
            <p:cNvPr id="15" name="Oval 14"/>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1016000" y="2082800"/>
              <a:ext cx="1524000" cy="707886"/>
            </a:xfrm>
            <a:prstGeom prst="rect">
              <a:avLst/>
            </a:prstGeom>
            <a:noFill/>
          </p:spPr>
          <p:txBody>
            <a:bodyPr wrap="square" rtlCol="0">
              <a:spAutoFit/>
            </a:bodyPr>
            <a:lstStyle/>
            <a:p>
              <a:r>
                <a:rPr lang="en-US" sz="2400" dirty="0" smtClean="0"/>
                <a:t>START</a:t>
              </a:r>
              <a:endParaRPr lang="en-US" sz="2400" dirty="0"/>
            </a:p>
          </p:txBody>
        </p:sp>
      </p:grpSp>
      <p:grpSp>
        <p:nvGrpSpPr>
          <p:cNvPr id="3" name="Group 2"/>
          <p:cNvGrpSpPr/>
          <p:nvPr/>
        </p:nvGrpSpPr>
        <p:grpSpPr>
          <a:xfrm>
            <a:off x="406093" y="3187903"/>
            <a:ext cx="1415982" cy="1701817"/>
            <a:chOff x="666750" y="4267200"/>
            <a:chExt cx="2051050" cy="2301875"/>
          </a:xfrm>
        </p:grpSpPr>
        <p:sp>
          <p:nvSpPr>
            <p:cNvPr id="16" name="Oval 15"/>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016000" y="4927600"/>
              <a:ext cx="1524000" cy="461665"/>
            </a:xfrm>
            <a:prstGeom prst="rect">
              <a:avLst/>
            </a:prstGeom>
            <a:noFill/>
          </p:spPr>
          <p:txBody>
            <a:bodyPr wrap="square" rtlCol="0">
              <a:spAutoFit/>
            </a:bodyPr>
            <a:lstStyle/>
            <a:p>
              <a:r>
                <a:rPr lang="en-US" sz="2400" dirty="0" smtClean="0"/>
                <a:t>STOP</a:t>
              </a:r>
              <a:endParaRPr lang="en-US" sz="2400" dirty="0"/>
            </a:p>
          </p:txBody>
        </p:sp>
      </p:grpSp>
      <p:grpSp>
        <p:nvGrpSpPr>
          <p:cNvPr id="5" name="Group 4"/>
          <p:cNvGrpSpPr/>
          <p:nvPr/>
        </p:nvGrpSpPr>
        <p:grpSpPr>
          <a:xfrm>
            <a:off x="6065401" y="1261429"/>
            <a:ext cx="2176348" cy="2492259"/>
            <a:chOff x="4699000" y="863600"/>
            <a:chExt cx="3448050" cy="3717785"/>
          </a:xfrm>
        </p:grpSpPr>
        <p:sp>
          <p:nvSpPr>
            <p:cNvPr id="14" name="Diamond 13"/>
            <p:cNvSpPr/>
            <p:nvPr/>
          </p:nvSpPr>
          <p:spPr>
            <a:xfrm>
              <a:off x="4699000"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022850" y="1613039"/>
              <a:ext cx="2825750" cy="1938992"/>
            </a:xfrm>
            <a:prstGeom prst="rect">
              <a:avLst/>
            </a:prstGeom>
            <a:noFill/>
          </p:spPr>
          <p:txBody>
            <a:bodyPr wrap="square" rtlCol="0">
              <a:spAutoFit/>
            </a:bodyPr>
            <a:lstStyle/>
            <a:p>
              <a:pPr algn="ctr"/>
              <a:r>
                <a:rPr lang="en-US" sz="2400" dirty="0" smtClean="0"/>
                <a:t>MAKE A DECISION</a:t>
              </a:r>
            </a:p>
            <a:p>
              <a:pPr algn="ctr"/>
              <a:r>
                <a:rPr lang="en-US" sz="2400" dirty="0" smtClean="0"/>
                <a:t>(YES or NO)</a:t>
              </a:r>
            </a:p>
          </p:txBody>
        </p:sp>
      </p:grpSp>
      <p:grpSp>
        <p:nvGrpSpPr>
          <p:cNvPr id="6" name="Group 5"/>
          <p:cNvGrpSpPr/>
          <p:nvPr/>
        </p:nvGrpSpPr>
        <p:grpSpPr>
          <a:xfrm>
            <a:off x="384531" y="5188263"/>
            <a:ext cx="2514330" cy="977579"/>
            <a:chOff x="5076838" y="4114061"/>
            <a:chExt cx="3330562" cy="2108200"/>
          </a:xfrm>
        </p:grpSpPr>
        <p:sp>
          <p:nvSpPr>
            <p:cNvPr id="17" name="Rounded Rectangle 16"/>
            <p:cNvSpPr/>
            <p:nvPr/>
          </p:nvSpPr>
          <p:spPr>
            <a:xfrm>
              <a:off x="5076838" y="4114061"/>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215155" y="4597582"/>
              <a:ext cx="3124200" cy="461666"/>
            </a:xfrm>
            <a:prstGeom prst="rect">
              <a:avLst/>
            </a:prstGeom>
            <a:noFill/>
          </p:spPr>
          <p:txBody>
            <a:bodyPr wrap="square" rtlCol="0">
              <a:spAutoFit/>
            </a:bodyPr>
            <a:lstStyle/>
            <a:p>
              <a:pPr algn="ctr"/>
              <a:r>
                <a:rPr lang="en-US" sz="2400" dirty="0" smtClean="0"/>
                <a:t>DO SOMETHING</a:t>
              </a:r>
              <a:endParaRPr lang="en-US" sz="2400" dirty="0"/>
            </a:p>
          </p:txBody>
        </p:sp>
      </p:grpSp>
      <p:sp>
        <p:nvSpPr>
          <p:cNvPr id="23" name="TextBox 22"/>
          <p:cNvSpPr txBox="1"/>
          <p:nvPr/>
        </p:nvSpPr>
        <p:spPr>
          <a:xfrm>
            <a:off x="1840139" y="2276360"/>
            <a:ext cx="2400198" cy="1477328"/>
          </a:xfrm>
          <a:prstGeom prst="rect">
            <a:avLst/>
          </a:prstGeom>
          <a:noFill/>
        </p:spPr>
        <p:txBody>
          <a:bodyPr wrap="square" rtlCol="0">
            <a:spAutoFit/>
          </a:bodyPr>
          <a:lstStyle/>
          <a:p>
            <a:r>
              <a:rPr lang="en-US" dirty="0" smtClean="0"/>
              <a:t>The start and the stop are easy to understand: these are where the instructions “program” starts and stops</a:t>
            </a:r>
            <a:endParaRPr lang="en-US" dirty="0"/>
          </a:p>
        </p:txBody>
      </p:sp>
      <p:sp>
        <p:nvSpPr>
          <p:cNvPr id="25" name="TextBox 24"/>
          <p:cNvSpPr txBox="1"/>
          <p:nvPr/>
        </p:nvSpPr>
        <p:spPr>
          <a:xfrm>
            <a:off x="3003280" y="5353886"/>
            <a:ext cx="2400198" cy="646331"/>
          </a:xfrm>
          <a:prstGeom prst="rect">
            <a:avLst/>
          </a:prstGeom>
          <a:noFill/>
        </p:spPr>
        <p:txBody>
          <a:bodyPr wrap="square" rtlCol="0">
            <a:spAutoFit/>
          </a:bodyPr>
          <a:lstStyle/>
          <a:p>
            <a:r>
              <a:rPr lang="en-US" dirty="0" smtClean="0"/>
              <a:t>What the robot is programmed to do</a:t>
            </a:r>
            <a:endParaRPr lang="en-US" dirty="0"/>
          </a:p>
        </p:txBody>
      </p:sp>
      <p:sp>
        <p:nvSpPr>
          <p:cNvPr id="26" name="TextBox 25"/>
          <p:cNvSpPr txBox="1"/>
          <p:nvPr/>
        </p:nvSpPr>
        <p:spPr>
          <a:xfrm>
            <a:off x="5646762" y="4032263"/>
            <a:ext cx="3342137" cy="1200329"/>
          </a:xfrm>
          <a:prstGeom prst="rect">
            <a:avLst/>
          </a:prstGeom>
          <a:noFill/>
        </p:spPr>
        <p:txBody>
          <a:bodyPr wrap="square" rtlCol="0">
            <a:spAutoFit/>
          </a:bodyPr>
          <a:lstStyle/>
          <a:p>
            <a:r>
              <a:rPr lang="en-US" dirty="0" smtClean="0"/>
              <a:t>Yellow diamonds are always a choice or decision (you must have at least two choices after a yellow diamond)</a:t>
            </a:r>
            <a:endParaRPr lang="en-US" dirty="0"/>
          </a:p>
        </p:txBody>
      </p:sp>
    </p:spTree>
    <p:extLst>
      <p:ext uri="{BB962C8B-B14F-4D97-AF65-F5344CB8AC3E}">
        <p14:creationId xmlns:p14="http://schemas.microsoft.com/office/powerpoint/2010/main" val="1808726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19" name="TextBox 18"/>
          <p:cNvSpPr txBox="1"/>
          <p:nvPr/>
        </p:nvSpPr>
        <p:spPr>
          <a:xfrm>
            <a:off x="4089400" y="1416726"/>
            <a:ext cx="4851400" cy="5170646"/>
          </a:xfrm>
          <a:prstGeom prst="rect">
            <a:avLst/>
          </a:prstGeom>
          <a:noFill/>
        </p:spPr>
        <p:txBody>
          <a:bodyPr wrap="square" rtlCol="0">
            <a:spAutoFit/>
          </a:bodyPr>
          <a:lstStyle/>
          <a:p>
            <a:r>
              <a:rPr lang="en-US" sz="4000" dirty="0" smtClean="0"/>
              <a:t>The arrows </a:t>
            </a:r>
            <a:r>
              <a:rPr lang="en-US" sz="4000" dirty="0"/>
              <a:t>s</a:t>
            </a:r>
            <a:r>
              <a:rPr lang="en-US" sz="4000" dirty="0" smtClean="0"/>
              <a:t>how the </a:t>
            </a:r>
            <a:r>
              <a:rPr lang="en-US" sz="4000" u="sng" dirty="0" smtClean="0"/>
              <a:t>direction</a:t>
            </a:r>
            <a:r>
              <a:rPr lang="en-US" sz="4000" dirty="0" smtClean="0"/>
              <a:t> or </a:t>
            </a:r>
            <a:r>
              <a:rPr lang="en-US" sz="4000" u="sng" dirty="0" smtClean="0"/>
              <a:t>flow</a:t>
            </a:r>
            <a:r>
              <a:rPr lang="en-US" sz="4000" dirty="0" smtClean="0"/>
              <a:t> of the instructions “program”. </a:t>
            </a:r>
          </a:p>
          <a:p>
            <a:endParaRPr lang="en-US" sz="5000" dirty="0" smtClean="0"/>
          </a:p>
          <a:p>
            <a:r>
              <a:rPr lang="en-US" sz="4000" dirty="0" smtClean="0"/>
              <a:t>That’s why it is called a </a:t>
            </a:r>
            <a:r>
              <a:rPr lang="en-US" sz="4000" u="sng" dirty="0"/>
              <a:t>f</a:t>
            </a:r>
            <a:r>
              <a:rPr lang="en-US" sz="4000" u="sng" dirty="0" smtClean="0"/>
              <a:t>lowc</a:t>
            </a:r>
            <a:r>
              <a:rPr lang="en-US" sz="4000" dirty="0" smtClean="0"/>
              <a:t>hart!</a:t>
            </a:r>
          </a:p>
          <a:p>
            <a:endParaRPr lang="en-US" sz="4000" dirty="0"/>
          </a:p>
        </p:txBody>
      </p:sp>
      <p:sp>
        <p:nvSpPr>
          <p:cNvPr id="24" name="Down Arrow 23"/>
          <p:cNvSpPr/>
          <p:nvPr/>
        </p:nvSpPr>
        <p:spPr>
          <a:xfrm>
            <a:off x="415954" y="1416726"/>
            <a:ext cx="812800" cy="272043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Down Arrow 11"/>
          <p:cNvSpPr/>
          <p:nvPr/>
        </p:nvSpPr>
        <p:spPr>
          <a:xfrm rot="10800000">
            <a:off x="2354860" y="1287146"/>
            <a:ext cx="812800" cy="2720439"/>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 name="Straight Arrow Connector 2"/>
          <p:cNvCxnSpPr/>
          <p:nvPr/>
        </p:nvCxnSpPr>
        <p:spPr>
          <a:xfrm>
            <a:off x="1317666" y="4820834"/>
            <a:ext cx="0" cy="1153259"/>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23057" y="4950414"/>
            <a:ext cx="754770" cy="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167660" y="4950414"/>
            <a:ext cx="0" cy="1179174"/>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87378" y="5494648"/>
            <a:ext cx="634976" cy="22820"/>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Down Arrow 14"/>
          <p:cNvSpPr/>
          <p:nvPr/>
        </p:nvSpPr>
        <p:spPr>
          <a:xfrm rot="16200000">
            <a:off x="1464377" y="2056594"/>
            <a:ext cx="812799" cy="1106218"/>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4819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13547" y="426333"/>
            <a:ext cx="1306522" cy="1037169"/>
            <a:chOff x="666750" y="1193800"/>
            <a:chExt cx="2051050" cy="2616200"/>
          </a:xfrm>
        </p:grpSpPr>
        <p:sp>
          <p:nvSpPr>
            <p:cNvPr id="15" name="Oval 14"/>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1015999" y="2082799"/>
              <a:ext cx="1524000" cy="558343"/>
            </a:xfrm>
            <a:prstGeom prst="rect">
              <a:avLst/>
            </a:prstGeom>
            <a:noFill/>
          </p:spPr>
          <p:txBody>
            <a:bodyPr wrap="square" rtlCol="0">
              <a:spAutoFit/>
            </a:bodyPr>
            <a:lstStyle/>
            <a:p>
              <a:r>
                <a:rPr lang="en-US" sz="2000" dirty="0" smtClean="0"/>
                <a:t>START</a:t>
              </a:r>
              <a:endParaRPr lang="en-US" sz="2000" dirty="0"/>
            </a:p>
          </p:txBody>
        </p:sp>
      </p:grpSp>
      <p:grpSp>
        <p:nvGrpSpPr>
          <p:cNvPr id="3" name="Group 2"/>
          <p:cNvGrpSpPr/>
          <p:nvPr/>
        </p:nvGrpSpPr>
        <p:grpSpPr>
          <a:xfrm>
            <a:off x="4879840" y="1859736"/>
            <a:ext cx="1317962" cy="1054453"/>
            <a:chOff x="666750" y="4267200"/>
            <a:chExt cx="2051050" cy="2301875"/>
          </a:xfrm>
        </p:grpSpPr>
        <p:sp>
          <p:nvSpPr>
            <p:cNvPr id="16" name="Oval 15"/>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177814" y="4927600"/>
              <a:ext cx="1524001" cy="464873"/>
            </a:xfrm>
            <a:prstGeom prst="rect">
              <a:avLst/>
            </a:prstGeom>
            <a:noFill/>
          </p:spPr>
          <p:txBody>
            <a:bodyPr wrap="square" rtlCol="0">
              <a:spAutoFit/>
            </a:bodyPr>
            <a:lstStyle/>
            <a:p>
              <a:r>
                <a:rPr lang="en-US" dirty="0" smtClean="0"/>
                <a:t>STOP</a:t>
              </a:r>
              <a:endParaRPr lang="en-US" dirty="0"/>
            </a:p>
          </p:txBody>
        </p:sp>
      </p:grpSp>
      <p:grpSp>
        <p:nvGrpSpPr>
          <p:cNvPr id="5" name="Group 4"/>
          <p:cNvGrpSpPr/>
          <p:nvPr/>
        </p:nvGrpSpPr>
        <p:grpSpPr>
          <a:xfrm>
            <a:off x="393281" y="485238"/>
            <a:ext cx="1918235" cy="1911985"/>
            <a:chOff x="4699000" y="863600"/>
            <a:chExt cx="3448050" cy="3717785"/>
          </a:xfrm>
        </p:grpSpPr>
        <p:sp>
          <p:nvSpPr>
            <p:cNvPr id="14" name="Diamond 13"/>
            <p:cNvSpPr/>
            <p:nvPr/>
          </p:nvSpPr>
          <p:spPr>
            <a:xfrm>
              <a:off x="4699000"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022851" y="1883430"/>
              <a:ext cx="2825750" cy="2095420"/>
            </a:xfrm>
            <a:prstGeom prst="rect">
              <a:avLst/>
            </a:prstGeom>
            <a:noFill/>
          </p:spPr>
          <p:txBody>
            <a:bodyPr wrap="square" rtlCol="0">
              <a:spAutoFit/>
            </a:bodyPr>
            <a:lstStyle/>
            <a:p>
              <a:pPr algn="ctr"/>
              <a:r>
                <a:rPr lang="en-US" sz="1600" dirty="0" smtClean="0"/>
                <a:t>MAKE A DECISION</a:t>
              </a:r>
            </a:p>
            <a:p>
              <a:pPr algn="ctr"/>
              <a:r>
                <a:rPr lang="en-US" sz="1600" dirty="0" smtClean="0"/>
                <a:t>YES or NO</a:t>
              </a:r>
            </a:p>
          </p:txBody>
        </p:sp>
      </p:grpSp>
      <p:grpSp>
        <p:nvGrpSpPr>
          <p:cNvPr id="6" name="Group 5"/>
          <p:cNvGrpSpPr/>
          <p:nvPr/>
        </p:nvGrpSpPr>
        <p:grpSpPr>
          <a:xfrm>
            <a:off x="527108" y="2525347"/>
            <a:ext cx="2335896" cy="777680"/>
            <a:chOff x="5067892" y="4371368"/>
            <a:chExt cx="3330562" cy="2108202"/>
          </a:xfrm>
        </p:grpSpPr>
        <p:sp>
          <p:nvSpPr>
            <p:cNvPr id="17" name="Rounded Rectangle 16"/>
            <p:cNvSpPr/>
            <p:nvPr/>
          </p:nvSpPr>
          <p:spPr>
            <a:xfrm>
              <a:off x="5067892" y="4371368"/>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107406" y="4560572"/>
              <a:ext cx="3124201" cy="1918998"/>
            </a:xfrm>
            <a:prstGeom prst="rect">
              <a:avLst/>
            </a:prstGeom>
            <a:noFill/>
          </p:spPr>
          <p:txBody>
            <a:bodyPr wrap="square" rtlCol="0">
              <a:spAutoFit/>
            </a:bodyPr>
            <a:lstStyle/>
            <a:p>
              <a:pPr algn="ctr"/>
              <a:r>
                <a:rPr lang="en-US" sz="2000" dirty="0" smtClean="0"/>
                <a:t>Move Forward 3 feet</a:t>
              </a:r>
              <a:endParaRPr lang="en-US" sz="2000" dirty="0"/>
            </a:p>
          </p:txBody>
        </p:sp>
      </p:grpSp>
      <p:sp>
        <p:nvSpPr>
          <p:cNvPr id="24" name="Down Arrow 23"/>
          <p:cNvSpPr/>
          <p:nvPr/>
        </p:nvSpPr>
        <p:spPr>
          <a:xfrm rot="16200000">
            <a:off x="3658618" y="2555462"/>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2587065" y="474978"/>
            <a:ext cx="1918235" cy="1911985"/>
            <a:chOff x="4699000" y="863600"/>
            <a:chExt cx="3448050" cy="3717785"/>
          </a:xfrm>
        </p:grpSpPr>
        <p:sp>
          <p:nvSpPr>
            <p:cNvPr id="25" name="Diamond 24"/>
            <p:cNvSpPr/>
            <p:nvPr/>
          </p:nvSpPr>
          <p:spPr>
            <a:xfrm>
              <a:off x="4699000"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5022851" y="2192015"/>
              <a:ext cx="2825750" cy="1137076"/>
            </a:xfrm>
            <a:prstGeom prst="rect">
              <a:avLst/>
            </a:prstGeom>
            <a:noFill/>
          </p:spPr>
          <p:txBody>
            <a:bodyPr wrap="square" rtlCol="0">
              <a:spAutoFit/>
            </a:bodyPr>
            <a:lstStyle/>
            <a:p>
              <a:pPr algn="ctr"/>
              <a:r>
                <a:rPr lang="en-US" sz="1600" dirty="0" smtClean="0"/>
                <a:t>Is There a Wall?</a:t>
              </a:r>
            </a:p>
            <a:p>
              <a:pPr algn="ctr"/>
              <a:r>
                <a:rPr lang="en-US" sz="1600" dirty="0" smtClean="0"/>
                <a:t>YES or NO</a:t>
              </a:r>
            </a:p>
          </p:txBody>
        </p:sp>
      </p:grpSp>
      <p:grpSp>
        <p:nvGrpSpPr>
          <p:cNvPr id="27" name="Group 26"/>
          <p:cNvGrpSpPr/>
          <p:nvPr/>
        </p:nvGrpSpPr>
        <p:grpSpPr>
          <a:xfrm>
            <a:off x="4879840" y="413375"/>
            <a:ext cx="1306522" cy="1037169"/>
            <a:chOff x="666750" y="1193800"/>
            <a:chExt cx="2051050" cy="2616200"/>
          </a:xfrm>
        </p:grpSpPr>
        <p:sp>
          <p:nvSpPr>
            <p:cNvPr id="28" name="Oval 27"/>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015999" y="2082799"/>
              <a:ext cx="1524000" cy="558343"/>
            </a:xfrm>
            <a:prstGeom prst="rect">
              <a:avLst/>
            </a:prstGeom>
            <a:noFill/>
          </p:spPr>
          <p:txBody>
            <a:bodyPr wrap="square" rtlCol="0">
              <a:spAutoFit/>
            </a:bodyPr>
            <a:lstStyle/>
            <a:p>
              <a:r>
                <a:rPr lang="en-US" sz="2000" dirty="0" smtClean="0"/>
                <a:t>START</a:t>
              </a:r>
              <a:endParaRPr lang="en-US" sz="2000" dirty="0"/>
            </a:p>
          </p:txBody>
        </p:sp>
      </p:grpSp>
      <p:grpSp>
        <p:nvGrpSpPr>
          <p:cNvPr id="30" name="Group 29"/>
          <p:cNvGrpSpPr/>
          <p:nvPr/>
        </p:nvGrpSpPr>
        <p:grpSpPr>
          <a:xfrm>
            <a:off x="6926900" y="1803482"/>
            <a:ext cx="1193169" cy="1054453"/>
            <a:chOff x="666750" y="4267200"/>
            <a:chExt cx="2051050" cy="2301875"/>
          </a:xfrm>
        </p:grpSpPr>
        <p:sp>
          <p:nvSpPr>
            <p:cNvPr id="31" name="Oval 30"/>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134187" y="4927600"/>
              <a:ext cx="1524000" cy="464873"/>
            </a:xfrm>
            <a:prstGeom prst="rect">
              <a:avLst/>
            </a:prstGeom>
            <a:noFill/>
          </p:spPr>
          <p:txBody>
            <a:bodyPr wrap="square" rtlCol="0">
              <a:spAutoFit/>
            </a:bodyPr>
            <a:lstStyle/>
            <a:p>
              <a:r>
                <a:rPr lang="en-US" dirty="0" smtClean="0"/>
                <a:t>STOP</a:t>
              </a:r>
              <a:endParaRPr lang="en-US" dirty="0"/>
            </a:p>
          </p:txBody>
        </p:sp>
      </p:grpSp>
      <p:grpSp>
        <p:nvGrpSpPr>
          <p:cNvPr id="33" name="Group 32"/>
          <p:cNvGrpSpPr/>
          <p:nvPr/>
        </p:nvGrpSpPr>
        <p:grpSpPr>
          <a:xfrm>
            <a:off x="554821" y="3518339"/>
            <a:ext cx="2335896" cy="777680"/>
            <a:chOff x="5105400" y="4581386"/>
            <a:chExt cx="3330562" cy="2108200"/>
          </a:xfrm>
        </p:grpSpPr>
        <p:sp>
          <p:nvSpPr>
            <p:cNvPr id="34" name="Rounded Rectangle 33"/>
            <p:cNvSpPr/>
            <p:nvPr/>
          </p:nvSpPr>
          <p:spPr>
            <a:xfrm>
              <a:off x="5105400" y="45813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5283199" y="5033228"/>
              <a:ext cx="3124201" cy="1084652"/>
            </a:xfrm>
            <a:prstGeom prst="rect">
              <a:avLst/>
            </a:prstGeom>
            <a:noFill/>
          </p:spPr>
          <p:txBody>
            <a:bodyPr wrap="square" rtlCol="0">
              <a:spAutoFit/>
            </a:bodyPr>
            <a:lstStyle/>
            <a:p>
              <a:pPr algn="ctr"/>
              <a:r>
                <a:rPr lang="en-US" sz="2000" dirty="0" smtClean="0"/>
                <a:t>DO SOMETHING</a:t>
              </a:r>
              <a:endParaRPr lang="en-US" sz="2000" dirty="0"/>
            </a:p>
          </p:txBody>
        </p:sp>
      </p:grpSp>
      <p:grpSp>
        <p:nvGrpSpPr>
          <p:cNvPr id="39" name="Group 38"/>
          <p:cNvGrpSpPr/>
          <p:nvPr/>
        </p:nvGrpSpPr>
        <p:grpSpPr>
          <a:xfrm>
            <a:off x="573447" y="4542628"/>
            <a:ext cx="2335896" cy="777680"/>
            <a:chOff x="5105400" y="4581386"/>
            <a:chExt cx="3330562" cy="2108200"/>
          </a:xfrm>
        </p:grpSpPr>
        <p:sp>
          <p:nvSpPr>
            <p:cNvPr id="40" name="Rounded Rectangle 39"/>
            <p:cNvSpPr/>
            <p:nvPr/>
          </p:nvSpPr>
          <p:spPr>
            <a:xfrm>
              <a:off x="5105400" y="45813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5208581" y="4598917"/>
              <a:ext cx="3124201" cy="1918996"/>
            </a:xfrm>
            <a:prstGeom prst="rect">
              <a:avLst/>
            </a:prstGeom>
            <a:noFill/>
          </p:spPr>
          <p:txBody>
            <a:bodyPr wrap="square" rtlCol="0">
              <a:spAutoFit/>
            </a:bodyPr>
            <a:lstStyle/>
            <a:p>
              <a:pPr algn="ctr"/>
              <a:r>
                <a:rPr lang="en-US" sz="2000" dirty="0" smtClean="0"/>
                <a:t>Move Backward 3 feet</a:t>
              </a:r>
              <a:endParaRPr lang="en-US" sz="2000" dirty="0"/>
            </a:p>
          </p:txBody>
        </p:sp>
      </p:grpSp>
      <p:grpSp>
        <p:nvGrpSpPr>
          <p:cNvPr id="42" name="Group 41"/>
          <p:cNvGrpSpPr/>
          <p:nvPr/>
        </p:nvGrpSpPr>
        <p:grpSpPr>
          <a:xfrm>
            <a:off x="554821" y="5464100"/>
            <a:ext cx="2335896" cy="777680"/>
            <a:chOff x="5105400" y="3892464"/>
            <a:chExt cx="3330562" cy="2108200"/>
          </a:xfrm>
        </p:grpSpPr>
        <p:sp>
          <p:nvSpPr>
            <p:cNvPr id="43" name="Rounded Rectangle 42"/>
            <p:cNvSpPr/>
            <p:nvPr/>
          </p:nvSpPr>
          <p:spPr>
            <a:xfrm>
              <a:off x="5105400" y="3892464"/>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p:cNvSpPr txBox="1"/>
            <p:nvPr/>
          </p:nvSpPr>
          <p:spPr>
            <a:xfrm>
              <a:off x="5283199" y="4404238"/>
              <a:ext cx="3124201" cy="1084652"/>
            </a:xfrm>
            <a:prstGeom prst="rect">
              <a:avLst/>
            </a:prstGeom>
            <a:noFill/>
          </p:spPr>
          <p:txBody>
            <a:bodyPr wrap="square" rtlCol="0">
              <a:spAutoFit/>
            </a:bodyPr>
            <a:lstStyle/>
            <a:p>
              <a:pPr algn="ctr"/>
              <a:r>
                <a:rPr lang="en-US" sz="2000" dirty="0" smtClean="0"/>
                <a:t>DO SOMETHING</a:t>
              </a:r>
              <a:endParaRPr lang="en-US" sz="2000" dirty="0"/>
            </a:p>
          </p:txBody>
        </p:sp>
      </p:grpSp>
      <p:sp>
        <p:nvSpPr>
          <p:cNvPr id="45" name="Down Arrow 44"/>
          <p:cNvSpPr/>
          <p:nvPr/>
        </p:nvSpPr>
        <p:spPr>
          <a:xfrm rot="16200000">
            <a:off x="3721504" y="3928212"/>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Down Arrow 45"/>
          <p:cNvSpPr/>
          <p:nvPr/>
        </p:nvSpPr>
        <p:spPr>
          <a:xfrm rot="16200000">
            <a:off x="3732556" y="5030613"/>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Down Arrow 46"/>
          <p:cNvSpPr/>
          <p:nvPr/>
        </p:nvSpPr>
        <p:spPr>
          <a:xfrm rot="16200000">
            <a:off x="5223486" y="4334202"/>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Down Arrow 47"/>
          <p:cNvSpPr/>
          <p:nvPr/>
        </p:nvSpPr>
        <p:spPr>
          <a:xfrm rot="16200000">
            <a:off x="5224654" y="5488957"/>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Down Arrow 48"/>
          <p:cNvSpPr/>
          <p:nvPr/>
        </p:nvSpPr>
        <p:spPr>
          <a:xfrm rot="16200000">
            <a:off x="5234926" y="3112784"/>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7787625" y="3184559"/>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YES</a:t>
            </a:r>
            <a:endParaRPr lang="en-US" sz="3600" dirty="0">
              <a:solidFill>
                <a:srgbClr val="000000"/>
              </a:solidFill>
            </a:endParaRPr>
          </a:p>
        </p:txBody>
      </p:sp>
      <p:sp>
        <p:nvSpPr>
          <p:cNvPr id="51" name="Rectangle 50"/>
          <p:cNvSpPr/>
          <p:nvPr/>
        </p:nvSpPr>
        <p:spPr>
          <a:xfrm>
            <a:off x="6493832" y="3180418"/>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YES</a:t>
            </a:r>
            <a:endParaRPr lang="en-US" sz="3600" dirty="0">
              <a:solidFill>
                <a:srgbClr val="000000"/>
              </a:solidFill>
            </a:endParaRPr>
          </a:p>
        </p:txBody>
      </p:sp>
      <p:sp>
        <p:nvSpPr>
          <p:cNvPr id="52" name="Rectangle 51"/>
          <p:cNvSpPr/>
          <p:nvPr/>
        </p:nvSpPr>
        <p:spPr>
          <a:xfrm>
            <a:off x="7787625" y="4637666"/>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NO</a:t>
            </a:r>
            <a:endParaRPr lang="en-US" sz="3600" dirty="0">
              <a:solidFill>
                <a:srgbClr val="000000"/>
              </a:solidFill>
            </a:endParaRPr>
          </a:p>
        </p:txBody>
      </p:sp>
      <p:sp>
        <p:nvSpPr>
          <p:cNvPr id="53" name="Rectangle 52"/>
          <p:cNvSpPr/>
          <p:nvPr/>
        </p:nvSpPr>
        <p:spPr>
          <a:xfrm>
            <a:off x="6493832" y="4653396"/>
            <a:ext cx="1084374" cy="6758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rPr>
              <a:t>NO</a:t>
            </a:r>
            <a:endParaRPr lang="en-US" sz="3600" dirty="0">
              <a:solidFill>
                <a:srgbClr val="000000"/>
              </a:solidFill>
            </a:endParaRPr>
          </a:p>
        </p:txBody>
      </p:sp>
      <p:sp>
        <p:nvSpPr>
          <p:cNvPr id="4" name="Rectangle 3"/>
          <p:cNvSpPr/>
          <p:nvPr/>
        </p:nvSpPr>
        <p:spPr>
          <a:xfrm>
            <a:off x="548192" y="57001"/>
            <a:ext cx="3957108" cy="369332"/>
          </a:xfrm>
          <a:prstGeom prst="rect">
            <a:avLst/>
          </a:prstGeom>
        </p:spPr>
        <p:txBody>
          <a:bodyPr wrap="none">
            <a:spAutoFit/>
          </a:bodyPr>
          <a:lstStyle/>
          <a:p>
            <a:r>
              <a:rPr lang="en-US" dirty="0"/>
              <a:t>Now, cut out your shapes and sort them</a:t>
            </a:r>
          </a:p>
        </p:txBody>
      </p:sp>
    </p:spTree>
    <p:extLst>
      <p:ext uri="{BB962C8B-B14F-4D97-AF65-F5344CB8AC3E}">
        <p14:creationId xmlns:p14="http://schemas.microsoft.com/office/powerpoint/2010/main" val="12943291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6731" y="1185322"/>
            <a:ext cx="9144000" cy="4832092"/>
          </a:xfrm>
          <a:prstGeom prst="rect">
            <a:avLst/>
          </a:prstGeom>
          <a:noFill/>
        </p:spPr>
        <p:txBody>
          <a:bodyPr wrap="square" rtlCol="0">
            <a:spAutoFit/>
          </a:bodyPr>
          <a:lstStyle/>
          <a:p>
            <a:r>
              <a:rPr lang="en-US" sz="4400" dirty="0"/>
              <a:t>3</a:t>
            </a:r>
            <a:r>
              <a:rPr lang="en-US" sz="4400" dirty="0" smtClean="0"/>
              <a:t>. Use your cut outs to make a flow chart  of a program that:</a:t>
            </a:r>
          </a:p>
          <a:p>
            <a:endParaRPr lang="en-US" sz="4400" dirty="0" smtClean="0"/>
          </a:p>
          <a:p>
            <a:pPr marL="1200150" lvl="1" indent="-742950">
              <a:buFont typeface="+mj-lt"/>
              <a:buAutoNum type="arabicPeriod"/>
            </a:pPr>
            <a:r>
              <a:rPr lang="en-US" sz="4400" dirty="0" smtClean="0"/>
              <a:t>Has your robot START.</a:t>
            </a:r>
          </a:p>
          <a:p>
            <a:pPr marL="1200150" lvl="1" indent="-742950">
              <a:buFont typeface="+mj-lt"/>
              <a:buAutoNum type="arabicPeriod"/>
            </a:pPr>
            <a:r>
              <a:rPr lang="en-US" sz="4400" dirty="0" smtClean="0"/>
              <a:t>Has your robot move forward 3 feet. </a:t>
            </a:r>
          </a:p>
          <a:p>
            <a:pPr marL="1200150" lvl="1" indent="-742950">
              <a:buFont typeface="+mj-lt"/>
              <a:buAutoNum type="arabicPeriod"/>
            </a:pPr>
            <a:r>
              <a:rPr lang="en-US" sz="4400" dirty="0" smtClean="0"/>
              <a:t>Has your robot STOP.</a:t>
            </a:r>
            <a:endParaRPr lang="en-US" sz="4000" dirty="0"/>
          </a:p>
        </p:txBody>
      </p:sp>
      <p:cxnSp>
        <p:nvCxnSpPr>
          <p:cNvPr id="10" name="Straight Connector 9"/>
          <p:cNvCxnSpPr/>
          <p:nvPr/>
        </p:nvCxnSpPr>
        <p:spPr>
          <a:xfrm flipH="1">
            <a:off x="7607001" y="3024095"/>
            <a:ext cx="373999" cy="1859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803200" y="1998175"/>
            <a:ext cx="711200" cy="2073093"/>
            <a:chOff x="7607001" y="2169166"/>
            <a:chExt cx="711200" cy="2073093"/>
          </a:xfrm>
        </p:grpSpPr>
        <p:sp>
          <p:nvSpPr>
            <p:cNvPr id="8" name="Isosceles Triangle 7"/>
            <p:cNvSpPr/>
            <p:nvPr/>
          </p:nvSpPr>
          <p:spPr>
            <a:xfrm>
              <a:off x="7607001" y="2756359"/>
              <a:ext cx="711200" cy="1016000"/>
            </a:xfrm>
            <a:prstGeom prst="triangl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8111827" y="3131009"/>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80896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8102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658857" y="2169166"/>
              <a:ext cx="581032" cy="576631"/>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7684532" y="2302614"/>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7996079" y="2317611"/>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Oval 17"/>
          <p:cNvSpPr/>
          <p:nvPr/>
        </p:nvSpPr>
        <p:spPr>
          <a:xfrm>
            <a:off x="6547555" y="3366418"/>
            <a:ext cx="451555" cy="4699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p:cNvSpPr/>
          <p:nvPr/>
        </p:nvSpPr>
        <p:spPr>
          <a:xfrm>
            <a:off x="2483556" y="4717920"/>
            <a:ext cx="1044222" cy="4515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6199879" y="5307981"/>
            <a:ext cx="451555" cy="4699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06788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0" y="1237159"/>
            <a:ext cx="9144000" cy="769441"/>
          </a:xfrm>
          <a:prstGeom prst="rect">
            <a:avLst/>
          </a:prstGeom>
          <a:noFill/>
        </p:spPr>
        <p:txBody>
          <a:bodyPr wrap="square" rtlCol="0">
            <a:spAutoFit/>
          </a:bodyPr>
          <a:lstStyle/>
          <a:p>
            <a:r>
              <a:rPr lang="en-US" sz="4400" dirty="0" smtClean="0"/>
              <a:t>Did you remember the arrows?</a:t>
            </a:r>
            <a:endParaRPr lang="en-US" sz="4000" dirty="0"/>
          </a:p>
        </p:txBody>
      </p:sp>
      <p:cxnSp>
        <p:nvCxnSpPr>
          <p:cNvPr id="10" name="Straight Connector 9"/>
          <p:cNvCxnSpPr/>
          <p:nvPr/>
        </p:nvCxnSpPr>
        <p:spPr>
          <a:xfrm flipH="1">
            <a:off x="7607001" y="3111959"/>
            <a:ext cx="20637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607001" y="2169166"/>
            <a:ext cx="711200" cy="2073093"/>
            <a:chOff x="7607001" y="2169166"/>
            <a:chExt cx="711200" cy="2073093"/>
          </a:xfrm>
        </p:grpSpPr>
        <p:sp>
          <p:nvSpPr>
            <p:cNvPr id="8" name="Isosceles Triangle 7"/>
            <p:cNvSpPr/>
            <p:nvPr/>
          </p:nvSpPr>
          <p:spPr>
            <a:xfrm>
              <a:off x="7607001" y="2756359"/>
              <a:ext cx="711200" cy="1016000"/>
            </a:xfrm>
            <a:prstGeom prst="triangl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flipH="1">
              <a:off x="8111827" y="3131009"/>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80896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8102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658857" y="2169166"/>
              <a:ext cx="581032" cy="576631"/>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7684532" y="2302614"/>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7996079" y="2317611"/>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Down Arrow 12"/>
          <p:cNvSpPr/>
          <p:nvPr/>
        </p:nvSpPr>
        <p:spPr>
          <a:xfrm rot="10800000">
            <a:off x="586912" y="2605681"/>
            <a:ext cx="812800" cy="1569156"/>
          </a:xfrm>
          <a:prstGeom prst="downArrow">
            <a:avLst>
              <a:gd name="adj1" fmla="val 43056"/>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Down Arrow 13"/>
          <p:cNvSpPr/>
          <p:nvPr/>
        </p:nvSpPr>
        <p:spPr>
          <a:xfrm rot="16200000">
            <a:off x="2420843" y="1971781"/>
            <a:ext cx="812800" cy="1569156"/>
          </a:xfrm>
          <a:prstGeom prst="downArrow">
            <a:avLst>
              <a:gd name="adj1" fmla="val 43056"/>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Down Arrow 17"/>
          <p:cNvSpPr/>
          <p:nvPr/>
        </p:nvSpPr>
        <p:spPr>
          <a:xfrm>
            <a:off x="5180977" y="2605681"/>
            <a:ext cx="812800" cy="1569156"/>
          </a:xfrm>
          <a:prstGeom prst="downArrow">
            <a:avLst>
              <a:gd name="adj1" fmla="val 43056"/>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Down Arrow 18"/>
          <p:cNvSpPr/>
          <p:nvPr/>
        </p:nvSpPr>
        <p:spPr>
          <a:xfrm rot="5400000">
            <a:off x="3084720" y="3394181"/>
            <a:ext cx="812800" cy="1569156"/>
          </a:xfrm>
          <a:prstGeom prst="downArrow">
            <a:avLst>
              <a:gd name="adj1" fmla="val 43056"/>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225776" y="5103992"/>
            <a:ext cx="9708444" cy="646331"/>
          </a:xfrm>
          <a:prstGeom prst="rect">
            <a:avLst/>
          </a:prstGeom>
          <a:noFill/>
        </p:spPr>
        <p:txBody>
          <a:bodyPr wrap="square" rtlCol="0">
            <a:spAutoFit/>
          </a:bodyPr>
          <a:lstStyle/>
          <a:p>
            <a:r>
              <a:rPr lang="en-US" sz="3600" u="sng" dirty="0" smtClean="0"/>
              <a:t>Arrows are very important in a </a:t>
            </a:r>
            <a:r>
              <a:rPr lang="en-US" sz="3600" u="sng" dirty="0" err="1" smtClean="0"/>
              <a:t>FLOWChart</a:t>
            </a:r>
            <a:r>
              <a:rPr lang="en-US" sz="3600" u="sng" dirty="0" smtClean="0"/>
              <a:t>…..</a:t>
            </a:r>
            <a:endParaRPr lang="en-US" sz="3600" dirty="0"/>
          </a:p>
        </p:txBody>
      </p:sp>
    </p:spTree>
    <p:extLst>
      <p:ext uri="{BB962C8B-B14F-4D97-AF65-F5344CB8AC3E}">
        <p14:creationId xmlns:p14="http://schemas.microsoft.com/office/powerpoint/2010/main" val="21696555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69120"/>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grpSp>
        <p:nvGrpSpPr>
          <p:cNvPr id="2" name="Group 1"/>
          <p:cNvGrpSpPr/>
          <p:nvPr/>
        </p:nvGrpSpPr>
        <p:grpSpPr>
          <a:xfrm>
            <a:off x="3169295" y="992810"/>
            <a:ext cx="1306522" cy="1037169"/>
            <a:chOff x="666750" y="1193800"/>
            <a:chExt cx="2051050" cy="2616200"/>
          </a:xfrm>
        </p:grpSpPr>
        <p:sp>
          <p:nvSpPr>
            <p:cNvPr id="15" name="Oval 14"/>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1015999" y="2082799"/>
              <a:ext cx="1524000" cy="558343"/>
            </a:xfrm>
            <a:prstGeom prst="rect">
              <a:avLst/>
            </a:prstGeom>
            <a:noFill/>
          </p:spPr>
          <p:txBody>
            <a:bodyPr wrap="square" rtlCol="0">
              <a:spAutoFit/>
            </a:bodyPr>
            <a:lstStyle/>
            <a:p>
              <a:r>
                <a:rPr lang="en-US" sz="2000" dirty="0" smtClean="0"/>
                <a:t>START</a:t>
              </a:r>
              <a:endParaRPr lang="en-US" sz="2000" dirty="0"/>
            </a:p>
          </p:txBody>
        </p:sp>
      </p:grpSp>
      <p:grpSp>
        <p:nvGrpSpPr>
          <p:cNvPr id="3" name="Group 2"/>
          <p:cNvGrpSpPr/>
          <p:nvPr/>
        </p:nvGrpSpPr>
        <p:grpSpPr>
          <a:xfrm>
            <a:off x="3169295" y="5501657"/>
            <a:ext cx="1262387" cy="1235765"/>
            <a:chOff x="666750" y="4267200"/>
            <a:chExt cx="2051050" cy="2301875"/>
          </a:xfrm>
        </p:grpSpPr>
        <p:sp>
          <p:nvSpPr>
            <p:cNvPr id="16" name="Oval 15"/>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193799" y="5052035"/>
              <a:ext cx="1524001" cy="464872"/>
            </a:xfrm>
            <a:prstGeom prst="rect">
              <a:avLst/>
            </a:prstGeom>
            <a:noFill/>
          </p:spPr>
          <p:txBody>
            <a:bodyPr wrap="square" rtlCol="0">
              <a:spAutoFit/>
            </a:bodyPr>
            <a:lstStyle/>
            <a:p>
              <a:r>
                <a:rPr lang="en-US" dirty="0" smtClean="0"/>
                <a:t>STOP</a:t>
              </a:r>
              <a:endParaRPr lang="en-US" dirty="0"/>
            </a:p>
          </p:txBody>
        </p:sp>
      </p:grpSp>
      <p:grpSp>
        <p:nvGrpSpPr>
          <p:cNvPr id="6" name="Group 5"/>
          <p:cNvGrpSpPr/>
          <p:nvPr/>
        </p:nvGrpSpPr>
        <p:grpSpPr>
          <a:xfrm>
            <a:off x="2583048" y="3351531"/>
            <a:ext cx="2335896" cy="777680"/>
            <a:chOff x="5105400" y="4581386"/>
            <a:chExt cx="3330562" cy="2108200"/>
          </a:xfrm>
        </p:grpSpPr>
        <p:sp>
          <p:nvSpPr>
            <p:cNvPr id="17" name="Rounded Rectangle 16"/>
            <p:cNvSpPr/>
            <p:nvPr/>
          </p:nvSpPr>
          <p:spPr>
            <a:xfrm>
              <a:off x="5105400" y="45813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5283199" y="4749800"/>
              <a:ext cx="3124201" cy="1918997"/>
            </a:xfrm>
            <a:prstGeom prst="rect">
              <a:avLst/>
            </a:prstGeom>
            <a:noFill/>
          </p:spPr>
          <p:txBody>
            <a:bodyPr wrap="square" rtlCol="0">
              <a:spAutoFit/>
            </a:bodyPr>
            <a:lstStyle/>
            <a:p>
              <a:pPr algn="ctr"/>
              <a:r>
                <a:rPr lang="en-US" sz="2000" dirty="0" smtClean="0"/>
                <a:t>Move Forward 3 feet</a:t>
              </a:r>
              <a:endParaRPr lang="en-US" sz="2000" dirty="0"/>
            </a:p>
          </p:txBody>
        </p:sp>
      </p:grpSp>
      <p:sp>
        <p:nvSpPr>
          <p:cNvPr id="24" name="Down Arrow 23"/>
          <p:cNvSpPr/>
          <p:nvPr/>
        </p:nvSpPr>
        <p:spPr>
          <a:xfrm>
            <a:off x="3398922" y="2122344"/>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Down Arrow 22"/>
          <p:cNvSpPr/>
          <p:nvPr/>
        </p:nvSpPr>
        <p:spPr>
          <a:xfrm>
            <a:off x="3391767" y="4244666"/>
            <a:ext cx="812800" cy="1112953"/>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351953" y="1137918"/>
            <a:ext cx="2708374" cy="5355313"/>
          </a:xfrm>
          <a:prstGeom prst="rect">
            <a:avLst/>
          </a:prstGeom>
          <a:noFill/>
        </p:spPr>
        <p:txBody>
          <a:bodyPr wrap="square" rtlCol="0">
            <a:spAutoFit/>
          </a:bodyPr>
          <a:lstStyle/>
          <a:p>
            <a:r>
              <a:rPr lang="en-US" dirty="0" smtClean="0"/>
              <a:t>Starts the program “instructions”…</a:t>
            </a:r>
          </a:p>
          <a:p>
            <a:endParaRPr lang="en-US" dirty="0"/>
          </a:p>
          <a:p>
            <a:endParaRPr lang="en-US" dirty="0" smtClean="0"/>
          </a:p>
          <a:p>
            <a:endParaRPr lang="en-US" dirty="0"/>
          </a:p>
          <a:p>
            <a:r>
              <a:rPr lang="en-US" dirty="0" smtClean="0"/>
              <a:t>…then it…</a:t>
            </a:r>
          </a:p>
          <a:p>
            <a:endParaRPr lang="en-US" dirty="0"/>
          </a:p>
          <a:p>
            <a:endParaRPr lang="en-US" dirty="0" smtClean="0"/>
          </a:p>
          <a:p>
            <a:endParaRPr lang="en-US" dirty="0"/>
          </a:p>
          <a:p>
            <a:r>
              <a:rPr lang="en-US" dirty="0" smtClean="0"/>
              <a:t>...moves forward 3 feet…</a:t>
            </a:r>
          </a:p>
          <a:p>
            <a:endParaRPr lang="en-US" dirty="0"/>
          </a:p>
          <a:p>
            <a:endParaRPr lang="en-US" dirty="0" smtClean="0"/>
          </a:p>
          <a:p>
            <a:endParaRPr lang="en-US" dirty="0"/>
          </a:p>
          <a:p>
            <a:r>
              <a:rPr lang="en-US" dirty="0" smtClean="0"/>
              <a:t>…then it…</a:t>
            </a:r>
          </a:p>
          <a:p>
            <a:endParaRPr lang="en-US" dirty="0"/>
          </a:p>
          <a:p>
            <a:endParaRPr lang="en-US" dirty="0" smtClean="0"/>
          </a:p>
          <a:p>
            <a:endParaRPr lang="en-US" dirty="0"/>
          </a:p>
          <a:p>
            <a:r>
              <a:rPr lang="en-US" dirty="0" smtClean="0"/>
              <a:t>…stops the program “instructions”…</a:t>
            </a:r>
          </a:p>
        </p:txBody>
      </p:sp>
    </p:spTree>
    <p:extLst>
      <p:ext uri="{BB962C8B-B14F-4D97-AF65-F5344CB8AC3E}">
        <p14:creationId xmlns:p14="http://schemas.microsoft.com/office/powerpoint/2010/main" val="36926176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130629" y="1237159"/>
            <a:ext cx="9144000" cy="5139869"/>
          </a:xfrm>
          <a:prstGeom prst="rect">
            <a:avLst/>
          </a:prstGeom>
          <a:noFill/>
        </p:spPr>
        <p:txBody>
          <a:bodyPr wrap="square" rtlCol="0">
            <a:spAutoFit/>
          </a:bodyPr>
          <a:lstStyle/>
          <a:p>
            <a:r>
              <a:rPr lang="en-US" sz="4400" dirty="0"/>
              <a:t>5</a:t>
            </a:r>
            <a:r>
              <a:rPr lang="en-US" sz="4400" dirty="0" smtClean="0"/>
              <a:t>. Now make a flowchart  of a </a:t>
            </a:r>
          </a:p>
          <a:p>
            <a:r>
              <a:rPr lang="en-US" sz="4400" dirty="0" smtClean="0"/>
              <a:t>program that:</a:t>
            </a:r>
          </a:p>
          <a:p>
            <a:pPr marL="1200150" lvl="1" indent="-742950">
              <a:buFont typeface="+mj-lt"/>
              <a:buAutoNum type="arabicPeriod"/>
            </a:pPr>
            <a:r>
              <a:rPr lang="en-US" sz="4000" dirty="0" smtClean="0"/>
              <a:t>Has your robot START.</a:t>
            </a:r>
          </a:p>
          <a:p>
            <a:pPr marL="1200150" lvl="1" indent="-742950">
              <a:buFont typeface="+mj-lt"/>
              <a:buAutoNum type="arabicPeriod"/>
            </a:pPr>
            <a:r>
              <a:rPr lang="en-US" sz="4000" dirty="0" smtClean="0"/>
              <a:t>Has your robot move forward 3</a:t>
            </a:r>
          </a:p>
          <a:p>
            <a:pPr lvl="1"/>
            <a:r>
              <a:rPr lang="en-US" sz="4000" dirty="0" smtClean="0"/>
              <a:t>      feet.</a:t>
            </a:r>
          </a:p>
          <a:p>
            <a:pPr marL="1200150" lvl="1" indent="-742950">
              <a:buFont typeface="+mj-lt"/>
              <a:buAutoNum type="arabicPeriod" startAt="3"/>
            </a:pPr>
            <a:r>
              <a:rPr lang="en-US" sz="4000" dirty="0" smtClean="0"/>
              <a:t>Has your robot move backward 3 feet.</a:t>
            </a:r>
          </a:p>
          <a:p>
            <a:pPr marL="1200150" lvl="1" indent="-742950">
              <a:buFont typeface="+mj-lt"/>
              <a:buAutoNum type="arabicPeriod" startAt="3"/>
            </a:pPr>
            <a:r>
              <a:rPr lang="en-US" sz="4000" dirty="0" smtClean="0"/>
              <a:t>Has your robot STOP. </a:t>
            </a:r>
            <a:endParaRPr lang="en-US" sz="4000" dirty="0"/>
          </a:p>
        </p:txBody>
      </p:sp>
      <p:grpSp>
        <p:nvGrpSpPr>
          <p:cNvPr id="2" name="Group 1"/>
          <p:cNvGrpSpPr/>
          <p:nvPr/>
        </p:nvGrpSpPr>
        <p:grpSpPr>
          <a:xfrm>
            <a:off x="8036541" y="1647901"/>
            <a:ext cx="736075" cy="2073093"/>
            <a:chOff x="7744583" y="1719812"/>
            <a:chExt cx="736075" cy="2073093"/>
          </a:xfrm>
        </p:grpSpPr>
        <p:grpSp>
          <p:nvGrpSpPr>
            <p:cNvPr id="6" name="Group 5"/>
            <p:cNvGrpSpPr/>
            <p:nvPr/>
          </p:nvGrpSpPr>
          <p:grpSpPr>
            <a:xfrm>
              <a:off x="7769458" y="1719812"/>
              <a:ext cx="711200" cy="2073093"/>
              <a:chOff x="7607001" y="2169166"/>
              <a:chExt cx="711200" cy="2073093"/>
            </a:xfrm>
          </p:grpSpPr>
          <p:sp>
            <p:nvSpPr>
              <p:cNvPr id="7" name="Isosceles Triangle 6"/>
              <p:cNvSpPr/>
              <p:nvPr/>
            </p:nvSpPr>
            <p:spPr>
              <a:xfrm>
                <a:off x="7607001" y="2756359"/>
                <a:ext cx="711200" cy="1016000"/>
              </a:xfrm>
              <a:prstGeom prst="triangl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flipH="1">
                <a:off x="8111827" y="3131009"/>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80896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78102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658857" y="2169166"/>
                <a:ext cx="581032" cy="576631"/>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684532" y="2302614"/>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7996079" y="2317611"/>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flipH="1">
              <a:off x="7744583" y="2685214"/>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 name="Oval 14"/>
          <p:cNvSpPr/>
          <p:nvPr/>
        </p:nvSpPr>
        <p:spPr>
          <a:xfrm>
            <a:off x="6020526" y="2675739"/>
            <a:ext cx="451555" cy="4699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p:cNvSpPr/>
          <p:nvPr/>
        </p:nvSpPr>
        <p:spPr>
          <a:xfrm>
            <a:off x="2536607" y="5155966"/>
            <a:ext cx="1044222" cy="4515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2536607" y="4018845"/>
            <a:ext cx="1044222" cy="4515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5815068" y="5729112"/>
            <a:ext cx="451555" cy="4699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14561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69120"/>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grpSp>
        <p:nvGrpSpPr>
          <p:cNvPr id="2" name="Group 1"/>
          <p:cNvGrpSpPr/>
          <p:nvPr/>
        </p:nvGrpSpPr>
        <p:grpSpPr>
          <a:xfrm>
            <a:off x="3918739" y="826661"/>
            <a:ext cx="1306522" cy="1037169"/>
            <a:chOff x="666750" y="1193800"/>
            <a:chExt cx="2051050" cy="2616200"/>
          </a:xfrm>
        </p:grpSpPr>
        <p:sp>
          <p:nvSpPr>
            <p:cNvPr id="15" name="Oval 14"/>
            <p:cNvSpPr/>
            <p:nvPr/>
          </p:nvSpPr>
          <p:spPr>
            <a:xfrm>
              <a:off x="666750" y="1193800"/>
              <a:ext cx="2051050" cy="2616200"/>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1015999" y="2082799"/>
              <a:ext cx="1524000" cy="558343"/>
            </a:xfrm>
            <a:prstGeom prst="rect">
              <a:avLst/>
            </a:prstGeom>
            <a:noFill/>
          </p:spPr>
          <p:txBody>
            <a:bodyPr wrap="square" rtlCol="0">
              <a:spAutoFit/>
            </a:bodyPr>
            <a:lstStyle/>
            <a:p>
              <a:r>
                <a:rPr lang="en-US" sz="2000" dirty="0" smtClean="0"/>
                <a:t>START</a:t>
              </a:r>
              <a:endParaRPr lang="en-US" sz="2000" dirty="0"/>
            </a:p>
          </p:txBody>
        </p:sp>
      </p:grpSp>
      <p:grpSp>
        <p:nvGrpSpPr>
          <p:cNvPr id="3" name="Group 2"/>
          <p:cNvGrpSpPr/>
          <p:nvPr/>
        </p:nvGrpSpPr>
        <p:grpSpPr>
          <a:xfrm>
            <a:off x="3940807" y="5367545"/>
            <a:ext cx="1262387" cy="1235765"/>
            <a:chOff x="666750" y="4267200"/>
            <a:chExt cx="2051050" cy="2301875"/>
          </a:xfrm>
        </p:grpSpPr>
        <p:sp>
          <p:nvSpPr>
            <p:cNvPr id="16" name="Oval 15"/>
            <p:cNvSpPr/>
            <p:nvPr/>
          </p:nvSpPr>
          <p:spPr>
            <a:xfrm>
              <a:off x="666750" y="4267200"/>
              <a:ext cx="2051050" cy="2301875"/>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193799" y="4927599"/>
              <a:ext cx="1524001" cy="464872"/>
            </a:xfrm>
            <a:prstGeom prst="rect">
              <a:avLst/>
            </a:prstGeom>
            <a:noFill/>
          </p:spPr>
          <p:txBody>
            <a:bodyPr wrap="square" rtlCol="0">
              <a:spAutoFit/>
            </a:bodyPr>
            <a:lstStyle/>
            <a:p>
              <a:r>
                <a:rPr lang="en-US" dirty="0" smtClean="0"/>
                <a:t>STOP</a:t>
              </a:r>
              <a:endParaRPr lang="en-US" dirty="0"/>
            </a:p>
          </p:txBody>
        </p:sp>
      </p:grpSp>
      <p:grpSp>
        <p:nvGrpSpPr>
          <p:cNvPr id="6" name="Group 5"/>
          <p:cNvGrpSpPr/>
          <p:nvPr/>
        </p:nvGrpSpPr>
        <p:grpSpPr>
          <a:xfrm>
            <a:off x="3404052" y="2475330"/>
            <a:ext cx="2335896" cy="777680"/>
            <a:chOff x="6392775" y="4438886"/>
            <a:chExt cx="3330562" cy="2108200"/>
          </a:xfrm>
        </p:grpSpPr>
        <p:sp>
          <p:nvSpPr>
            <p:cNvPr id="17" name="Rounded Rectangle 16"/>
            <p:cNvSpPr/>
            <p:nvPr/>
          </p:nvSpPr>
          <p:spPr>
            <a:xfrm>
              <a:off x="6392775" y="4438886"/>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6495956" y="4574826"/>
              <a:ext cx="3124201" cy="1918997"/>
            </a:xfrm>
            <a:prstGeom prst="rect">
              <a:avLst/>
            </a:prstGeom>
            <a:noFill/>
          </p:spPr>
          <p:txBody>
            <a:bodyPr wrap="square" rtlCol="0">
              <a:spAutoFit/>
            </a:bodyPr>
            <a:lstStyle/>
            <a:p>
              <a:pPr algn="ctr"/>
              <a:r>
                <a:rPr lang="en-US" sz="2000" dirty="0" smtClean="0"/>
                <a:t>Move Forward 3 feet</a:t>
              </a:r>
              <a:endParaRPr lang="en-US" sz="2000" dirty="0"/>
            </a:p>
          </p:txBody>
        </p:sp>
      </p:grpSp>
      <p:sp>
        <p:nvSpPr>
          <p:cNvPr id="24" name="Down Arrow 23"/>
          <p:cNvSpPr/>
          <p:nvPr/>
        </p:nvSpPr>
        <p:spPr>
          <a:xfrm>
            <a:off x="4193257" y="1863830"/>
            <a:ext cx="757486" cy="581475"/>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Down Arrow 24"/>
          <p:cNvSpPr/>
          <p:nvPr/>
        </p:nvSpPr>
        <p:spPr>
          <a:xfrm>
            <a:off x="4193257" y="4675110"/>
            <a:ext cx="757486" cy="593780"/>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3404052" y="3897429"/>
            <a:ext cx="2335896" cy="777680"/>
            <a:chOff x="6270933" y="3790301"/>
            <a:chExt cx="3330562" cy="2108200"/>
          </a:xfrm>
        </p:grpSpPr>
        <p:sp>
          <p:nvSpPr>
            <p:cNvPr id="27" name="Rounded Rectangle 26"/>
            <p:cNvSpPr/>
            <p:nvPr/>
          </p:nvSpPr>
          <p:spPr>
            <a:xfrm>
              <a:off x="6270933" y="3790301"/>
              <a:ext cx="3330562" cy="2108200"/>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6374114" y="3790301"/>
              <a:ext cx="3124201" cy="1918997"/>
            </a:xfrm>
            <a:prstGeom prst="rect">
              <a:avLst/>
            </a:prstGeom>
            <a:noFill/>
          </p:spPr>
          <p:txBody>
            <a:bodyPr wrap="square" rtlCol="0">
              <a:spAutoFit/>
            </a:bodyPr>
            <a:lstStyle/>
            <a:p>
              <a:pPr algn="ctr"/>
              <a:r>
                <a:rPr lang="en-US" sz="2000" dirty="0" smtClean="0"/>
                <a:t>Move Backward 3 feet</a:t>
              </a:r>
              <a:endParaRPr lang="en-US" sz="2000" dirty="0"/>
            </a:p>
          </p:txBody>
        </p:sp>
      </p:grpSp>
      <p:sp>
        <p:nvSpPr>
          <p:cNvPr id="29" name="Down Arrow 28"/>
          <p:cNvSpPr/>
          <p:nvPr/>
        </p:nvSpPr>
        <p:spPr>
          <a:xfrm>
            <a:off x="4193257" y="3253011"/>
            <a:ext cx="757486" cy="597332"/>
          </a:xfrm>
          <a:prstGeom prst="downArrow">
            <a:avLst>
              <a:gd name="adj1" fmla="val 56945"/>
              <a:gd name="adj2" fmla="val 5000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66069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grpSp>
        <p:nvGrpSpPr>
          <p:cNvPr id="2" name="Group 1"/>
          <p:cNvGrpSpPr/>
          <p:nvPr/>
        </p:nvGrpSpPr>
        <p:grpSpPr>
          <a:xfrm>
            <a:off x="189163" y="2403926"/>
            <a:ext cx="3448050" cy="3717785"/>
            <a:chOff x="4888163" y="863600"/>
            <a:chExt cx="3448050" cy="3717785"/>
          </a:xfrm>
        </p:grpSpPr>
        <p:sp>
          <p:nvSpPr>
            <p:cNvPr id="14" name="Diamond 13"/>
            <p:cNvSpPr/>
            <p:nvPr/>
          </p:nvSpPr>
          <p:spPr>
            <a:xfrm>
              <a:off x="4888163"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203866" y="1991319"/>
              <a:ext cx="2825750" cy="1323439"/>
            </a:xfrm>
            <a:prstGeom prst="rect">
              <a:avLst/>
            </a:prstGeom>
            <a:noFill/>
          </p:spPr>
          <p:txBody>
            <a:bodyPr wrap="square" rtlCol="0">
              <a:spAutoFit/>
            </a:bodyPr>
            <a:lstStyle/>
            <a:p>
              <a:pPr algn="ctr"/>
              <a:r>
                <a:rPr lang="en-US" sz="4000" dirty="0" smtClean="0"/>
                <a:t>MAKE A DECISION</a:t>
              </a:r>
            </a:p>
          </p:txBody>
        </p:sp>
      </p:grpSp>
      <p:sp>
        <p:nvSpPr>
          <p:cNvPr id="3" name="Rectangle 2"/>
          <p:cNvSpPr/>
          <p:nvPr/>
        </p:nvSpPr>
        <p:spPr>
          <a:xfrm>
            <a:off x="504866" y="1362753"/>
            <a:ext cx="8134296" cy="769441"/>
          </a:xfrm>
          <a:prstGeom prst="rect">
            <a:avLst/>
          </a:prstGeom>
        </p:spPr>
        <p:txBody>
          <a:bodyPr wrap="square">
            <a:spAutoFit/>
          </a:bodyPr>
          <a:lstStyle/>
          <a:p>
            <a:r>
              <a:rPr lang="en-US" sz="4400" dirty="0" smtClean="0"/>
              <a:t>4. Time to make a decision.</a:t>
            </a:r>
          </a:p>
        </p:txBody>
      </p:sp>
      <p:pic>
        <p:nvPicPr>
          <p:cNvPr id="5" name="Picture 4" descr="Screen shot 2012-09-27 at 2.40.09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17757" y="3327275"/>
            <a:ext cx="2129351" cy="3055618"/>
          </a:xfrm>
          <a:prstGeom prst="rect">
            <a:avLst/>
          </a:prstGeom>
        </p:spPr>
      </p:pic>
      <p:sp>
        <p:nvSpPr>
          <p:cNvPr id="22" name="Cloud Callout 21"/>
          <p:cNvSpPr/>
          <p:nvPr/>
        </p:nvSpPr>
        <p:spPr>
          <a:xfrm>
            <a:off x="5482433" y="2294314"/>
            <a:ext cx="3156729" cy="1007068"/>
          </a:xfrm>
          <a:prstGeom prst="cloudCallout">
            <a:avLst>
              <a:gd name="adj1" fmla="val -28163"/>
              <a:gd name="adj2" fmla="val 64969"/>
            </a:avLst>
          </a:prstGeom>
          <a:solidFill>
            <a:schemeClr val="bg1">
              <a:lumMod val="8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chemeClr val="tx1"/>
                </a:solidFill>
              </a:rPr>
              <a:t>YES or NO?</a:t>
            </a:r>
            <a:endParaRPr lang="en-US" sz="3200" b="1" dirty="0">
              <a:solidFill>
                <a:schemeClr val="tx1"/>
              </a:solidFill>
            </a:endParaRPr>
          </a:p>
        </p:txBody>
      </p:sp>
    </p:spTree>
    <p:extLst>
      <p:ext uri="{BB962C8B-B14F-4D97-AF65-F5344CB8AC3E}">
        <p14:creationId xmlns:p14="http://schemas.microsoft.com/office/powerpoint/2010/main" val="18094690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grpSp>
        <p:nvGrpSpPr>
          <p:cNvPr id="2" name="Group 1"/>
          <p:cNvGrpSpPr/>
          <p:nvPr/>
        </p:nvGrpSpPr>
        <p:grpSpPr>
          <a:xfrm>
            <a:off x="1601845" y="2433254"/>
            <a:ext cx="3557158" cy="4212222"/>
            <a:chOff x="4699000" y="863600"/>
            <a:chExt cx="3448050" cy="4052340"/>
          </a:xfrm>
        </p:grpSpPr>
        <p:sp>
          <p:nvSpPr>
            <p:cNvPr id="14" name="Diamond 13"/>
            <p:cNvSpPr/>
            <p:nvPr/>
          </p:nvSpPr>
          <p:spPr>
            <a:xfrm>
              <a:off x="4699000" y="863600"/>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022849" y="2020221"/>
              <a:ext cx="2825750" cy="2895719"/>
            </a:xfrm>
            <a:prstGeom prst="rect">
              <a:avLst/>
            </a:prstGeom>
            <a:noFill/>
          </p:spPr>
          <p:txBody>
            <a:bodyPr wrap="square" rtlCol="0">
              <a:spAutoFit/>
            </a:bodyPr>
            <a:lstStyle/>
            <a:p>
              <a:pPr algn="ctr"/>
              <a:r>
                <a:rPr lang="en-US" sz="3200" dirty="0" smtClean="0"/>
                <a:t>Is there a wall right in front of you?</a:t>
              </a:r>
            </a:p>
          </p:txBody>
        </p:sp>
      </p:grpSp>
      <p:sp>
        <p:nvSpPr>
          <p:cNvPr id="3" name="Rectangle 2"/>
          <p:cNvSpPr/>
          <p:nvPr/>
        </p:nvSpPr>
        <p:spPr>
          <a:xfrm>
            <a:off x="319671" y="986704"/>
            <a:ext cx="8134296" cy="1446550"/>
          </a:xfrm>
          <a:prstGeom prst="rect">
            <a:avLst/>
          </a:prstGeom>
        </p:spPr>
        <p:txBody>
          <a:bodyPr wrap="square">
            <a:spAutoFit/>
          </a:bodyPr>
          <a:lstStyle/>
          <a:p>
            <a:r>
              <a:rPr lang="en-US" sz="4400" dirty="0" smtClean="0"/>
              <a:t>The decision will change what the robot does.</a:t>
            </a:r>
          </a:p>
        </p:txBody>
      </p:sp>
      <p:grpSp>
        <p:nvGrpSpPr>
          <p:cNvPr id="11" name="Group 10"/>
          <p:cNvGrpSpPr/>
          <p:nvPr/>
        </p:nvGrpSpPr>
        <p:grpSpPr>
          <a:xfrm>
            <a:off x="7478951" y="3635509"/>
            <a:ext cx="736075" cy="2073093"/>
            <a:chOff x="7744583" y="1719812"/>
            <a:chExt cx="736075" cy="2073093"/>
          </a:xfrm>
        </p:grpSpPr>
        <p:grpSp>
          <p:nvGrpSpPr>
            <p:cNvPr id="12" name="Group 11"/>
            <p:cNvGrpSpPr/>
            <p:nvPr/>
          </p:nvGrpSpPr>
          <p:grpSpPr>
            <a:xfrm>
              <a:off x="7769458" y="1719812"/>
              <a:ext cx="711200" cy="2073093"/>
              <a:chOff x="7607001" y="2169166"/>
              <a:chExt cx="711200" cy="2073093"/>
            </a:xfrm>
          </p:grpSpPr>
          <p:sp>
            <p:nvSpPr>
              <p:cNvPr id="15" name="Isosceles Triangle 14"/>
              <p:cNvSpPr/>
              <p:nvPr/>
            </p:nvSpPr>
            <p:spPr>
              <a:xfrm>
                <a:off x="7607001" y="2756359"/>
                <a:ext cx="711200" cy="1016000"/>
              </a:xfrm>
              <a:prstGeom prst="triangl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flipH="1">
                <a:off x="8111827" y="3131009"/>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80896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78102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658857" y="2169166"/>
                <a:ext cx="581032" cy="576631"/>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7684532" y="2302614"/>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7996079" y="2317611"/>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 name="Straight Connector 12"/>
            <p:cNvCxnSpPr/>
            <p:nvPr/>
          </p:nvCxnSpPr>
          <p:spPr>
            <a:xfrm flipH="1">
              <a:off x="7744583" y="2685214"/>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Cloud Callout 22"/>
          <p:cNvSpPr/>
          <p:nvPr/>
        </p:nvSpPr>
        <p:spPr>
          <a:xfrm>
            <a:off x="5159003" y="2294314"/>
            <a:ext cx="3984998" cy="1007068"/>
          </a:xfrm>
          <a:prstGeom prst="cloudCallout">
            <a:avLst>
              <a:gd name="adj1" fmla="val 12066"/>
              <a:gd name="adj2" fmla="val 78103"/>
            </a:avLst>
          </a:prstGeom>
          <a:solidFill>
            <a:schemeClr val="bg1">
              <a:lumMod val="8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chemeClr val="tx1"/>
                </a:solidFill>
              </a:rPr>
              <a:t>What do I do?</a:t>
            </a:r>
            <a:endParaRPr lang="en-US" sz="3200" b="1" dirty="0">
              <a:solidFill>
                <a:schemeClr val="tx1"/>
              </a:solidFill>
            </a:endParaRPr>
          </a:p>
        </p:txBody>
      </p:sp>
    </p:spTree>
    <p:extLst>
      <p:ext uri="{BB962C8B-B14F-4D97-AF65-F5344CB8AC3E}">
        <p14:creationId xmlns:p14="http://schemas.microsoft.com/office/powerpoint/2010/main" val="3620777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1762" name="Rectangle 2"/>
          <p:cNvSpPr>
            <a:spLocks noChangeArrowheads="1"/>
          </p:cNvSpPr>
          <p:nvPr/>
        </p:nvSpPr>
        <p:spPr bwMode="auto">
          <a:xfrm>
            <a:off x="3586163" y="827088"/>
            <a:ext cx="2003425"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9122" tIns="27090" rIns="19122" bIns="27090"/>
          <a:lstStyle/>
          <a:p>
            <a:pPr algn="ctr" defTabSz="917575">
              <a:lnSpc>
                <a:spcPts val="2813"/>
              </a:lnSpc>
              <a:tabLst>
                <a:tab pos="917575" algn="l"/>
                <a:tab pos="1835150" algn="l"/>
                <a:tab pos="2754313" algn="l"/>
                <a:tab pos="3671888" algn="l"/>
                <a:tab pos="4589463" algn="l"/>
                <a:tab pos="5505450" algn="l"/>
                <a:tab pos="6424613" algn="l"/>
              </a:tabLst>
            </a:pPr>
            <a:r>
              <a:rPr lang="en-US" sz="4400" dirty="0"/>
              <a:t>Structure</a:t>
            </a:r>
          </a:p>
        </p:txBody>
      </p:sp>
      <p:sp>
        <p:nvSpPr>
          <p:cNvPr id="2421763" name="Rectangle 3"/>
          <p:cNvSpPr>
            <a:spLocks noGrp="1" noChangeArrowheads="1"/>
          </p:cNvSpPr>
          <p:nvPr>
            <p:ph type="body" sz="half" idx="1"/>
          </p:nvPr>
        </p:nvSpPr>
        <p:spPr>
          <a:xfrm>
            <a:off x="609600" y="1768475"/>
            <a:ext cx="4624388" cy="3515838"/>
          </a:xfrm>
        </p:spPr>
        <p:txBody>
          <a:bodyPr/>
          <a:lstStyle/>
          <a:p>
            <a:pPr>
              <a:lnSpc>
                <a:spcPts val="2813"/>
              </a:lnSpc>
              <a:spcBef>
                <a:spcPct val="0"/>
              </a:spcBef>
              <a:spcAft>
                <a:spcPts val="900"/>
              </a:spcAft>
              <a:buClr>
                <a:schemeClr val="tx1"/>
              </a:buClr>
              <a:buFontTx/>
              <a:buNone/>
            </a:pPr>
            <a:r>
              <a:rPr lang="en-US" sz="2800" dirty="0"/>
              <a:t>Robot Structure</a:t>
            </a:r>
          </a:p>
          <a:p>
            <a:pPr lvl="1">
              <a:lnSpc>
                <a:spcPts val="2813"/>
              </a:lnSpc>
              <a:spcBef>
                <a:spcPct val="0"/>
              </a:spcBef>
              <a:spcAft>
                <a:spcPts val="900"/>
              </a:spcAft>
              <a:buClr>
                <a:schemeClr val="tx1"/>
              </a:buClr>
              <a:buFont typeface="Arial"/>
              <a:buChar char="•"/>
            </a:pPr>
            <a:r>
              <a:rPr lang="en-US" dirty="0" smtClean="0"/>
              <a:t>Provides support to the robot-like your skeleton</a:t>
            </a:r>
          </a:p>
          <a:p>
            <a:pPr lvl="1">
              <a:lnSpc>
                <a:spcPts val="2813"/>
              </a:lnSpc>
              <a:spcBef>
                <a:spcPct val="0"/>
              </a:spcBef>
              <a:spcAft>
                <a:spcPts val="900"/>
              </a:spcAft>
              <a:buClr>
                <a:schemeClr val="tx1"/>
              </a:buClr>
              <a:buFont typeface="Arial"/>
              <a:buChar char="•"/>
            </a:pPr>
            <a:r>
              <a:rPr lang="en-US" dirty="0" smtClean="0"/>
              <a:t>Joints </a:t>
            </a:r>
            <a:r>
              <a:rPr lang="en-US" dirty="0"/>
              <a:t>in structure normally have </a:t>
            </a:r>
            <a:r>
              <a:rPr lang="en-US" dirty="0" smtClean="0"/>
              <a:t>effectors (like muscles) </a:t>
            </a:r>
            <a:r>
              <a:rPr lang="en-US" dirty="0"/>
              <a:t>attached</a:t>
            </a:r>
          </a:p>
          <a:p>
            <a:pPr lvl="1">
              <a:lnSpc>
                <a:spcPts val="2813"/>
              </a:lnSpc>
              <a:spcBef>
                <a:spcPct val="0"/>
              </a:spcBef>
              <a:spcAft>
                <a:spcPts val="900"/>
              </a:spcAft>
              <a:buClr>
                <a:schemeClr val="tx1"/>
              </a:buClr>
              <a:buFont typeface="Arial"/>
              <a:buChar char="•"/>
            </a:pPr>
            <a:r>
              <a:rPr lang="en-US" dirty="0" smtClean="0"/>
              <a:t>Holds </a:t>
            </a:r>
            <a:r>
              <a:rPr lang="en-US" dirty="0"/>
              <a:t>sensors in </a:t>
            </a:r>
            <a:r>
              <a:rPr lang="en-US" dirty="0" smtClean="0"/>
              <a:t>position</a:t>
            </a:r>
            <a:endParaRPr lang="en-US" dirty="0">
              <a:solidFill>
                <a:srgbClr val="000000"/>
              </a:solidFill>
            </a:endParaRPr>
          </a:p>
          <a:p>
            <a:endParaRPr lang="en-US" sz="2800" dirty="0"/>
          </a:p>
        </p:txBody>
      </p:sp>
      <p:pic>
        <p:nvPicPr>
          <p:cNvPr id="2421764" name="Picture 4" descr="MediumBotSA_bumper_steps52_cropped"/>
          <p:cNvPicPr>
            <a:picLocks noGrp="1" noChangeAspect="1" noChangeArrowheads="1"/>
          </p:cNvPicPr>
          <p:nvPr>
            <p:ph sz="half" idx="2"/>
          </p:nvPr>
        </p:nvPicPr>
        <p:blipFill>
          <a:blip r:embed="rId3">
            <a:extLst>
              <a:ext uri="{28A0092B-C50C-407E-A947-70E740481C1C}">
                <a14:useLocalDpi xmlns:a14="http://schemas.microsoft.com/office/drawing/2010/main"/>
              </a:ext>
            </a:extLst>
          </a:blip>
          <a:srcRect/>
          <a:stretch>
            <a:fillRect/>
          </a:stretch>
        </p:blipFill>
        <p:spPr>
          <a:xfrm>
            <a:off x="5162550" y="1911350"/>
            <a:ext cx="3810000" cy="32766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913595658"/>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6"/>
          <p:cNvSpPr/>
          <p:nvPr/>
        </p:nvSpPr>
        <p:spPr>
          <a:xfrm>
            <a:off x="1476623" y="4390001"/>
            <a:ext cx="496160" cy="659976"/>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own Arrow 7"/>
          <p:cNvSpPr/>
          <p:nvPr/>
        </p:nvSpPr>
        <p:spPr>
          <a:xfrm rot="16200000">
            <a:off x="3017793" y="3032375"/>
            <a:ext cx="600258" cy="48583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993971" y="4293082"/>
            <a:ext cx="1289516" cy="584775"/>
          </a:xfrm>
          <a:prstGeom prst="rect">
            <a:avLst/>
          </a:prstGeom>
          <a:noFill/>
        </p:spPr>
        <p:txBody>
          <a:bodyPr wrap="square" rtlCol="0">
            <a:spAutoFit/>
          </a:bodyPr>
          <a:lstStyle/>
          <a:p>
            <a:r>
              <a:rPr lang="en-US" sz="3200" dirty="0" smtClean="0"/>
              <a:t>If YES </a:t>
            </a:r>
            <a:endParaRPr lang="en-US" sz="3200" dirty="0"/>
          </a:p>
        </p:txBody>
      </p:sp>
      <p:sp>
        <p:nvSpPr>
          <p:cNvPr id="10" name="TextBox 9"/>
          <p:cNvSpPr txBox="1"/>
          <p:nvPr/>
        </p:nvSpPr>
        <p:spPr>
          <a:xfrm>
            <a:off x="2916081" y="3506235"/>
            <a:ext cx="1289516" cy="584775"/>
          </a:xfrm>
          <a:prstGeom prst="rect">
            <a:avLst/>
          </a:prstGeom>
          <a:noFill/>
        </p:spPr>
        <p:txBody>
          <a:bodyPr wrap="square" rtlCol="0">
            <a:spAutoFit/>
          </a:bodyPr>
          <a:lstStyle/>
          <a:p>
            <a:r>
              <a:rPr lang="en-US" sz="3200" dirty="0" smtClean="0"/>
              <a:t>If NO </a:t>
            </a:r>
            <a:endParaRPr lang="en-US" sz="3200" dirty="0"/>
          </a:p>
        </p:txBody>
      </p:sp>
      <p:sp>
        <p:nvSpPr>
          <p:cNvPr id="11" name="Rounded Rectangle 10"/>
          <p:cNvSpPr/>
          <p:nvPr/>
        </p:nvSpPr>
        <p:spPr>
          <a:xfrm>
            <a:off x="500599" y="1113964"/>
            <a:ext cx="3556456" cy="712614"/>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MOVE FORWARD 3 feet </a:t>
            </a:r>
            <a:endParaRPr lang="en-US" sz="2400" dirty="0">
              <a:solidFill>
                <a:schemeClr val="tx1"/>
              </a:solidFill>
            </a:endParaRPr>
          </a:p>
        </p:txBody>
      </p:sp>
      <p:sp>
        <p:nvSpPr>
          <p:cNvPr id="12" name="Oval 11"/>
          <p:cNvSpPr/>
          <p:nvPr/>
        </p:nvSpPr>
        <p:spPr>
          <a:xfrm>
            <a:off x="1144507" y="5080784"/>
            <a:ext cx="1086469" cy="1058804"/>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STOP</a:t>
            </a:r>
            <a:endParaRPr lang="en-US" sz="2000" dirty="0">
              <a:solidFill>
                <a:srgbClr val="000000"/>
              </a:solidFill>
            </a:endParaRPr>
          </a:p>
        </p:txBody>
      </p:sp>
      <p:sp>
        <p:nvSpPr>
          <p:cNvPr id="15" name="Down Arrow 14"/>
          <p:cNvSpPr/>
          <p:nvPr/>
        </p:nvSpPr>
        <p:spPr>
          <a:xfrm rot="10800000">
            <a:off x="3604578" y="2041946"/>
            <a:ext cx="435995" cy="1296620"/>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463412" y="2212493"/>
            <a:ext cx="2558336" cy="2177508"/>
            <a:chOff x="2633445" y="215056"/>
            <a:chExt cx="3448050" cy="3717785"/>
          </a:xfrm>
        </p:grpSpPr>
        <p:sp>
          <p:nvSpPr>
            <p:cNvPr id="14" name="Diamond 13"/>
            <p:cNvSpPr/>
            <p:nvPr/>
          </p:nvSpPr>
          <p:spPr>
            <a:xfrm>
              <a:off x="2633445" y="215056"/>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2926192" y="1360632"/>
              <a:ext cx="2825750" cy="1975893"/>
            </a:xfrm>
            <a:prstGeom prst="rect">
              <a:avLst/>
            </a:prstGeom>
            <a:noFill/>
          </p:spPr>
          <p:txBody>
            <a:bodyPr wrap="square" rtlCol="0">
              <a:spAutoFit/>
            </a:bodyPr>
            <a:lstStyle/>
            <a:p>
              <a:pPr algn="ctr"/>
              <a:r>
                <a:rPr lang="en-US" sz="2200" dirty="0" smtClean="0"/>
                <a:t>Is there a wall right in front of you?</a:t>
              </a:r>
            </a:p>
          </p:txBody>
        </p:sp>
      </p:grpSp>
      <p:sp>
        <p:nvSpPr>
          <p:cNvPr id="13" name="Down Arrow 12"/>
          <p:cNvSpPr/>
          <p:nvPr/>
        </p:nvSpPr>
        <p:spPr>
          <a:xfrm>
            <a:off x="1583966" y="1859852"/>
            <a:ext cx="344065" cy="352641"/>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Down Arrow 16"/>
          <p:cNvSpPr/>
          <p:nvPr/>
        </p:nvSpPr>
        <p:spPr>
          <a:xfrm>
            <a:off x="1577826" y="739429"/>
            <a:ext cx="344065" cy="352641"/>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1243450" y="94570"/>
            <a:ext cx="1012818" cy="632445"/>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START</a:t>
            </a:r>
            <a:endParaRPr lang="en-US" sz="1600" dirty="0">
              <a:solidFill>
                <a:srgbClr val="000000"/>
              </a:solidFill>
            </a:endParaRPr>
          </a:p>
        </p:txBody>
      </p:sp>
      <p:sp>
        <p:nvSpPr>
          <p:cNvPr id="31" name="TextBox 30"/>
          <p:cNvSpPr txBox="1"/>
          <p:nvPr/>
        </p:nvSpPr>
        <p:spPr>
          <a:xfrm>
            <a:off x="2404061" y="5804809"/>
            <a:ext cx="6993943" cy="523220"/>
          </a:xfrm>
          <a:prstGeom prst="rect">
            <a:avLst/>
          </a:prstGeom>
          <a:noFill/>
        </p:spPr>
        <p:txBody>
          <a:bodyPr wrap="square" rtlCol="0">
            <a:spAutoFit/>
          </a:bodyPr>
          <a:lstStyle/>
          <a:p>
            <a:r>
              <a:rPr lang="en-US" sz="2800" i="1" dirty="0" smtClean="0"/>
              <a:t>Notice that a choice MUST be made</a:t>
            </a:r>
            <a:endParaRPr lang="en-US" sz="2800" i="1" dirty="0"/>
          </a:p>
        </p:txBody>
      </p:sp>
      <p:sp>
        <p:nvSpPr>
          <p:cNvPr id="3" name="TextBox 2"/>
          <p:cNvSpPr txBox="1"/>
          <p:nvPr/>
        </p:nvSpPr>
        <p:spPr>
          <a:xfrm>
            <a:off x="4057055" y="4561380"/>
            <a:ext cx="1455670" cy="923330"/>
          </a:xfrm>
          <a:prstGeom prst="rect">
            <a:avLst/>
          </a:prstGeom>
          <a:noFill/>
        </p:spPr>
        <p:txBody>
          <a:bodyPr wrap="square" rtlCol="0">
            <a:spAutoFit/>
          </a:bodyPr>
          <a:lstStyle/>
          <a:p>
            <a:r>
              <a:rPr lang="en-US" dirty="0" smtClean="0"/>
              <a:t>Notice the 2 choices or options</a:t>
            </a:r>
            <a:endParaRPr lang="en-US" dirty="0"/>
          </a:p>
        </p:txBody>
      </p:sp>
      <p:cxnSp>
        <p:nvCxnSpPr>
          <p:cNvPr id="6" name="Straight Arrow Connector 5"/>
          <p:cNvCxnSpPr>
            <a:stCxn id="3" idx="1"/>
            <a:endCxn id="10" idx="2"/>
          </p:cNvCxnSpPr>
          <p:nvPr/>
        </p:nvCxnSpPr>
        <p:spPr>
          <a:xfrm flipH="1" flipV="1">
            <a:off x="3560839" y="4091010"/>
            <a:ext cx="496216" cy="932035"/>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3" idx="1"/>
          </p:cNvCxnSpPr>
          <p:nvPr/>
        </p:nvCxnSpPr>
        <p:spPr>
          <a:xfrm flipH="1" flipV="1">
            <a:off x="3021748" y="4719989"/>
            <a:ext cx="1035307" cy="303056"/>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7067002" y="3023499"/>
            <a:ext cx="1253973" cy="2685103"/>
            <a:chOff x="7744583" y="1719812"/>
            <a:chExt cx="736075" cy="2073093"/>
          </a:xfrm>
        </p:grpSpPr>
        <p:grpSp>
          <p:nvGrpSpPr>
            <p:cNvPr id="21" name="Group 20"/>
            <p:cNvGrpSpPr/>
            <p:nvPr/>
          </p:nvGrpSpPr>
          <p:grpSpPr>
            <a:xfrm>
              <a:off x="7769458" y="1719812"/>
              <a:ext cx="711200" cy="2073093"/>
              <a:chOff x="7607001" y="2169166"/>
              <a:chExt cx="711200" cy="2073093"/>
            </a:xfrm>
          </p:grpSpPr>
          <p:sp>
            <p:nvSpPr>
              <p:cNvPr id="23" name="Isosceles Triangle 22"/>
              <p:cNvSpPr/>
              <p:nvPr/>
            </p:nvSpPr>
            <p:spPr>
              <a:xfrm>
                <a:off x="7607001" y="2756359"/>
                <a:ext cx="711200" cy="1016000"/>
              </a:xfrm>
              <a:prstGeom prst="triangl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flipH="1">
                <a:off x="8111827" y="3131009"/>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80896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7810201" y="3772359"/>
                <a:ext cx="0" cy="4699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7658857" y="2169166"/>
                <a:ext cx="581032" cy="576631"/>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7684532" y="2302614"/>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7996079" y="2317611"/>
                <a:ext cx="231495" cy="22426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2" name="Straight Connector 21"/>
            <p:cNvCxnSpPr/>
            <p:nvPr/>
          </p:nvCxnSpPr>
          <p:spPr>
            <a:xfrm flipH="1">
              <a:off x="7744583" y="2685214"/>
              <a:ext cx="206374"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0" name="Cloud Callout 29"/>
          <p:cNvSpPr/>
          <p:nvPr/>
        </p:nvSpPr>
        <p:spPr>
          <a:xfrm>
            <a:off x="5074503" y="634878"/>
            <a:ext cx="3984998" cy="1265083"/>
          </a:xfrm>
          <a:prstGeom prst="cloudCallout">
            <a:avLst>
              <a:gd name="adj1" fmla="val 16049"/>
              <a:gd name="adj2" fmla="val 122914"/>
            </a:avLst>
          </a:prstGeom>
          <a:solidFill>
            <a:schemeClr val="bg1">
              <a:lumMod val="8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chemeClr val="tx1"/>
                </a:solidFill>
              </a:rPr>
              <a:t>Now I know what to do?</a:t>
            </a:r>
            <a:endParaRPr lang="en-US" sz="3200" b="1" dirty="0">
              <a:solidFill>
                <a:schemeClr val="tx1"/>
              </a:solidFill>
            </a:endParaRPr>
          </a:p>
        </p:txBody>
      </p:sp>
    </p:spTree>
    <p:extLst>
      <p:ext uri="{BB962C8B-B14F-4D97-AF65-F5344CB8AC3E}">
        <p14:creationId xmlns:p14="http://schemas.microsoft.com/office/powerpoint/2010/main" val="3339094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0" y="1237159"/>
            <a:ext cx="9144000" cy="5078313"/>
          </a:xfrm>
          <a:prstGeom prst="rect">
            <a:avLst/>
          </a:prstGeom>
          <a:noFill/>
        </p:spPr>
        <p:txBody>
          <a:bodyPr wrap="square" rtlCol="0">
            <a:spAutoFit/>
          </a:bodyPr>
          <a:lstStyle/>
          <a:p>
            <a:r>
              <a:rPr lang="en-US" sz="4400" dirty="0"/>
              <a:t>6</a:t>
            </a:r>
            <a:r>
              <a:rPr lang="en-US" sz="4400" dirty="0" smtClean="0"/>
              <a:t>. </a:t>
            </a:r>
            <a:r>
              <a:rPr lang="en-US" sz="3600" dirty="0" smtClean="0"/>
              <a:t>Now make a flow chart  of a program that:</a:t>
            </a:r>
          </a:p>
          <a:p>
            <a:pPr marL="1200150" lvl="1" indent="-742950">
              <a:buFont typeface="+mj-lt"/>
              <a:buAutoNum type="arabicPeriod"/>
            </a:pPr>
            <a:r>
              <a:rPr lang="en-US" sz="4000" dirty="0" smtClean="0"/>
              <a:t>Has your robot START.</a:t>
            </a:r>
          </a:p>
          <a:p>
            <a:pPr marL="1200150" lvl="1" indent="-742950">
              <a:buFont typeface="+mj-lt"/>
              <a:buAutoNum type="arabicPeriod"/>
            </a:pPr>
            <a:r>
              <a:rPr lang="en-US" sz="4000" dirty="0" smtClean="0"/>
              <a:t>Has your robot move forward</a:t>
            </a:r>
          </a:p>
          <a:p>
            <a:pPr lvl="1"/>
            <a:r>
              <a:rPr lang="en-US" sz="4000" dirty="0"/>
              <a:t>	 </a:t>
            </a:r>
            <a:r>
              <a:rPr lang="en-US" sz="4000" dirty="0" smtClean="0"/>
              <a:t>  3 feet. </a:t>
            </a:r>
          </a:p>
          <a:p>
            <a:pPr marL="1200150" lvl="1" indent="-742950">
              <a:buFont typeface="+mj-lt"/>
              <a:buAutoNum type="arabicPeriod"/>
            </a:pPr>
            <a:r>
              <a:rPr lang="en-US" sz="4000" dirty="0" smtClean="0"/>
              <a:t>Has your robot detect a wall and make a decision. (YES or NO) </a:t>
            </a:r>
          </a:p>
          <a:p>
            <a:pPr marL="1200150" lvl="1" indent="-742950">
              <a:buFont typeface="+mj-lt"/>
              <a:buAutoNum type="arabicPeriod"/>
            </a:pPr>
            <a:r>
              <a:rPr lang="en-US" sz="4000" dirty="0" smtClean="0"/>
              <a:t>Has two choices for your robot. 		  </a:t>
            </a:r>
          </a:p>
          <a:p>
            <a:pPr marL="1200150" lvl="1" indent="-742950">
              <a:buFont typeface="+mj-lt"/>
              <a:buAutoNum type="arabicPeriod"/>
            </a:pPr>
            <a:r>
              <a:rPr lang="en-US" sz="4000" dirty="0" smtClean="0"/>
              <a:t>Has your robot STOP.</a:t>
            </a:r>
            <a:endParaRPr lang="en-US" sz="4000" dirty="0"/>
          </a:p>
        </p:txBody>
      </p:sp>
      <p:sp>
        <p:nvSpPr>
          <p:cNvPr id="6" name="Oval 5"/>
          <p:cNvSpPr/>
          <p:nvPr/>
        </p:nvSpPr>
        <p:spPr>
          <a:xfrm>
            <a:off x="5898444" y="5772427"/>
            <a:ext cx="451555" cy="4699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2988734" y="3253722"/>
            <a:ext cx="1044222" cy="451556"/>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8001169" y="5222036"/>
            <a:ext cx="804503" cy="467827"/>
          </a:xfrm>
          <a:prstGeom prst="round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6096729" y="2021260"/>
            <a:ext cx="451555" cy="4699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Diamond 1"/>
          <p:cNvSpPr/>
          <p:nvPr/>
        </p:nvSpPr>
        <p:spPr>
          <a:xfrm>
            <a:off x="7400128" y="4448657"/>
            <a:ext cx="479438" cy="604073"/>
          </a:xfrm>
          <a:prstGeom prst="diamond">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39216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own Arrow 38"/>
          <p:cNvSpPr/>
          <p:nvPr/>
        </p:nvSpPr>
        <p:spPr>
          <a:xfrm>
            <a:off x="3869698" y="4620656"/>
            <a:ext cx="496160" cy="659976"/>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Down Arrow 39"/>
          <p:cNvSpPr/>
          <p:nvPr/>
        </p:nvSpPr>
        <p:spPr>
          <a:xfrm rot="16200000">
            <a:off x="5410868" y="3263030"/>
            <a:ext cx="600258" cy="48583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4387046" y="4523737"/>
            <a:ext cx="1289516" cy="584775"/>
          </a:xfrm>
          <a:prstGeom prst="rect">
            <a:avLst/>
          </a:prstGeom>
          <a:noFill/>
        </p:spPr>
        <p:txBody>
          <a:bodyPr wrap="square" rtlCol="0">
            <a:spAutoFit/>
          </a:bodyPr>
          <a:lstStyle/>
          <a:p>
            <a:r>
              <a:rPr lang="en-US" sz="3200" dirty="0" smtClean="0"/>
              <a:t>If YES </a:t>
            </a:r>
            <a:endParaRPr lang="en-US" sz="3200" dirty="0"/>
          </a:p>
        </p:txBody>
      </p:sp>
      <p:sp>
        <p:nvSpPr>
          <p:cNvPr id="42" name="TextBox 41"/>
          <p:cNvSpPr txBox="1"/>
          <p:nvPr/>
        </p:nvSpPr>
        <p:spPr>
          <a:xfrm>
            <a:off x="5309156" y="3736890"/>
            <a:ext cx="1289516" cy="584775"/>
          </a:xfrm>
          <a:prstGeom prst="rect">
            <a:avLst/>
          </a:prstGeom>
          <a:noFill/>
        </p:spPr>
        <p:txBody>
          <a:bodyPr wrap="square" rtlCol="0">
            <a:spAutoFit/>
          </a:bodyPr>
          <a:lstStyle/>
          <a:p>
            <a:r>
              <a:rPr lang="en-US" sz="3200" dirty="0" smtClean="0"/>
              <a:t>If NO </a:t>
            </a:r>
            <a:endParaRPr lang="en-US" sz="3200" dirty="0"/>
          </a:p>
        </p:txBody>
      </p:sp>
      <p:sp>
        <p:nvSpPr>
          <p:cNvPr id="43" name="Rounded Rectangle 42"/>
          <p:cNvSpPr/>
          <p:nvPr/>
        </p:nvSpPr>
        <p:spPr>
          <a:xfrm>
            <a:off x="2893674" y="1344619"/>
            <a:ext cx="3556456" cy="712614"/>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MOVE FORWARD 3 feet </a:t>
            </a:r>
            <a:endParaRPr lang="en-US" sz="2400" dirty="0">
              <a:solidFill>
                <a:schemeClr val="tx1"/>
              </a:solidFill>
            </a:endParaRPr>
          </a:p>
        </p:txBody>
      </p:sp>
      <p:sp>
        <p:nvSpPr>
          <p:cNvPr id="44" name="Oval 43"/>
          <p:cNvSpPr/>
          <p:nvPr/>
        </p:nvSpPr>
        <p:spPr>
          <a:xfrm>
            <a:off x="3537582" y="5311439"/>
            <a:ext cx="1086469" cy="1058804"/>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STOP</a:t>
            </a:r>
            <a:endParaRPr lang="en-US" sz="2000" dirty="0">
              <a:solidFill>
                <a:srgbClr val="000000"/>
              </a:solidFill>
            </a:endParaRPr>
          </a:p>
        </p:txBody>
      </p:sp>
      <p:sp>
        <p:nvSpPr>
          <p:cNvPr id="45" name="Down Arrow 44"/>
          <p:cNvSpPr/>
          <p:nvPr/>
        </p:nvSpPr>
        <p:spPr>
          <a:xfrm rot="10800000">
            <a:off x="5997653" y="2272601"/>
            <a:ext cx="435995" cy="1296620"/>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2856487" y="2443148"/>
            <a:ext cx="2558336" cy="2177508"/>
            <a:chOff x="2633445" y="215056"/>
            <a:chExt cx="3448050" cy="3717785"/>
          </a:xfrm>
        </p:grpSpPr>
        <p:sp>
          <p:nvSpPr>
            <p:cNvPr id="47" name="Diamond 46"/>
            <p:cNvSpPr/>
            <p:nvPr/>
          </p:nvSpPr>
          <p:spPr>
            <a:xfrm>
              <a:off x="2633445" y="215056"/>
              <a:ext cx="3448050" cy="3717785"/>
            </a:xfrm>
            <a:prstGeom prst="diamond">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TextBox 47"/>
            <p:cNvSpPr txBox="1"/>
            <p:nvPr/>
          </p:nvSpPr>
          <p:spPr>
            <a:xfrm>
              <a:off x="2926192" y="1360632"/>
              <a:ext cx="2825750" cy="1975893"/>
            </a:xfrm>
            <a:prstGeom prst="rect">
              <a:avLst/>
            </a:prstGeom>
            <a:noFill/>
          </p:spPr>
          <p:txBody>
            <a:bodyPr wrap="square" rtlCol="0">
              <a:spAutoFit/>
            </a:bodyPr>
            <a:lstStyle/>
            <a:p>
              <a:pPr algn="ctr"/>
              <a:r>
                <a:rPr lang="en-US" sz="2200" dirty="0" smtClean="0"/>
                <a:t>Is there a wall right in front of you?</a:t>
              </a:r>
            </a:p>
          </p:txBody>
        </p:sp>
      </p:grpSp>
      <p:sp>
        <p:nvSpPr>
          <p:cNvPr id="49" name="Down Arrow 48"/>
          <p:cNvSpPr/>
          <p:nvPr/>
        </p:nvSpPr>
        <p:spPr>
          <a:xfrm>
            <a:off x="3977041" y="2090507"/>
            <a:ext cx="344065" cy="352641"/>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Down Arrow 49"/>
          <p:cNvSpPr/>
          <p:nvPr/>
        </p:nvSpPr>
        <p:spPr>
          <a:xfrm>
            <a:off x="3970901" y="970084"/>
            <a:ext cx="344065" cy="352641"/>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3611233" y="316905"/>
            <a:ext cx="1012818" cy="632445"/>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START</a:t>
            </a:r>
            <a:endParaRPr lang="en-US" sz="1600" dirty="0">
              <a:solidFill>
                <a:srgbClr val="000000"/>
              </a:solidFill>
            </a:endParaRPr>
          </a:p>
        </p:txBody>
      </p:sp>
    </p:spTree>
    <p:extLst>
      <p:ext uri="{BB962C8B-B14F-4D97-AF65-F5344CB8AC3E}">
        <p14:creationId xmlns:p14="http://schemas.microsoft.com/office/powerpoint/2010/main" val="37780506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866" y="46335"/>
            <a:ext cx="813429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Programming </a:t>
            </a:r>
            <a:r>
              <a:rPr lang="en-US" sz="24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(telling your robot what to do)</a:t>
            </a:r>
            <a:endParaRPr lang="en-US" sz="24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5" name="TextBox 4"/>
          <p:cNvSpPr txBox="1"/>
          <p:nvPr/>
        </p:nvSpPr>
        <p:spPr>
          <a:xfrm>
            <a:off x="675582" y="1237159"/>
            <a:ext cx="8468418" cy="3477875"/>
          </a:xfrm>
          <a:prstGeom prst="rect">
            <a:avLst/>
          </a:prstGeom>
          <a:noFill/>
        </p:spPr>
        <p:txBody>
          <a:bodyPr wrap="square" rtlCol="0">
            <a:spAutoFit/>
          </a:bodyPr>
          <a:lstStyle/>
          <a:p>
            <a:r>
              <a:rPr lang="en-US" sz="4400" dirty="0"/>
              <a:t>7</a:t>
            </a:r>
            <a:r>
              <a:rPr lang="en-US" sz="4400" dirty="0" smtClean="0"/>
              <a:t>. Now make a flowchart  of a program of your own choice.</a:t>
            </a:r>
          </a:p>
          <a:p>
            <a:endParaRPr lang="en-US" sz="4400" dirty="0"/>
          </a:p>
          <a:p>
            <a:endParaRPr lang="en-US" sz="4400" dirty="0"/>
          </a:p>
          <a:p>
            <a:r>
              <a:rPr lang="en-US" sz="4400" dirty="0" smtClean="0"/>
              <a:t>Include at least one decision.</a:t>
            </a:r>
          </a:p>
        </p:txBody>
      </p:sp>
    </p:spTree>
    <p:extLst>
      <p:ext uri="{BB962C8B-B14F-4D97-AF65-F5344CB8AC3E}">
        <p14:creationId xmlns:p14="http://schemas.microsoft.com/office/powerpoint/2010/main" val="39532454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55" y="5220"/>
            <a:ext cx="8229600" cy="1143000"/>
          </a:xfrm>
        </p:spPr>
        <p:txBody>
          <a:bodyPr>
            <a:normAutofit fontScale="90000"/>
          </a:bodyPr>
          <a:lstStyle/>
          <a:p>
            <a:r>
              <a:rPr lang="en-US" dirty="0" smtClean="0"/>
              <a:t>DRAW WHAT YOU THINK THE FLOW CHART WILL MAKE THE ROBOT DO</a:t>
            </a:r>
            <a:endParaRPr lang="en-US" dirty="0"/>
          </a:p>
        </p:txBody>
      </p:sp>
      <p:sp>
        <p:nvSpPr>
          <p:cNvPr id="3" name="Content Placeholder 2"/>
          <p:cNvSpPr>
            <a:spLocks noGrp="1"/>
          </p:cNvSpPr>
          <p:nvPr>
            <p:ph idx="1"/>
          </p:nvPr>
        </p:nvSpPr>
        <p:spPr>
          <a:xfrm>
            <a:off x="347185" y="1148220"/>
            <a:ext cx="8229600" cy="4525963"/>
          </a:xfrm>
        </p:spPr>
        <p:txBody>
          <a:bodyPr>
            <a:normAutofit/>
          </a:bodyPr>
          <a:lstStyle/>
          <a:p>
            <a:pPr marL="514350" indent="-514350">
              <a:buFont typeface="+mj-lt"/>
              <a:buAutoNum type="arabicPeriod"/>
            </a:pPr>
            <a:r>
              <a:rPr lang="en-US" sz="2400" dirty="0" smtClean="0"/>
              <a:t>In your notebook or on the board draw the path you think your robot will follow from the following flow chart.</a:t>
            </a:r>
            <a:endParaRPr lang="en-US" sz="2400" dirty="0"/>
          </a:p>
        </p:txBody>
      </p:sp>
      <p:sp>
        <p:nvSpPr>
          <p:cNvPr id="10" name="Oval 9"/>
          <p:cNvSpPr/>
          <p:nvPr/>
        </p:nvSpPr>
        <p:spPr>
          <a:xfrm>
            <a:off x="4891400" y="3716762"/>
            <a:ext cx="957406" cy="666088"/>
          </a:xfrm>
          <a:prstGeom prst="ellipse">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STOP</a:t>
            </a:r>
            <a:endParaRPr lang="en-US" sz="1400" dirty="0">
              <a:solidFill>
                <a:srgbClr val="000000"/>
              </a:solidFill>
            </a:endParaRPr>
          </a:p>
        </p:txBody>
      </p:sp>
      <p:grpSp>
        <p:nvGrpSpPr>
          <p:cNvPr id="24" name="Group 23"/>
          <p:cNvGrpSpPr/>
          <p:nvPr/>
        </p:nvGrpSpPr>
        <p:grpSpPr>
          <a:xfrm>
            <a:off x="347185" y="2043269"/>
            <a:ext cx="1771150" cy="3154705"/>
            <a:chOff x="392957" y="2600406"/>
            <a:chExt cx="2031922" cy="3388483"/>
          </a:xfrm>
        </p:grpSpPr>
        <p:sp>
          <p:nvSpPr>
            <p:cNvPr id="5" name="Down Arrow 4"/>
            <p:cNvSpPr/>
            <p:nvPr/>
          </p:nvSpPr>
          <p:spPr>
            <a:xfrm>
              <a:off x="1063382" y="3258741"/>
              <a:ext cx="530542" cy="386436"/>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457200" y="3645177"/>
              <a:ext cx="1967679" cy="530907"/>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MOVE FORWARD 3 </a:t>
              </a:r>
              <a:r>
                <a:rPr lang="en-US" sz="1200" dirty="0">
                  <a:solidFill>
                    <a:schemeClr val="tx1"/>
                  </a:solidFill>
                </a:rPr>
                <a:t> </a:t>
              </a:r>
              <a:r>
                <a:rPr lang="en-US" sz="1200" dirty="0" smtClean="0">
                  <a:solidFill>
                    <a:schemeClr val="tx1"/>
                  </a:solidFill>
                </a:rPr>
                <a:t>inches </a:t>
              </a:r>
              <a:endParaRPr lang="en-US" sz="1200" dirty="0">
                <a:solidFill>
                  <a:schemeClr val="tx1"/>
                </a:solidFill>
              </a:endParaRPr>
            </a:p>
          </p:txBody>
        </p:sp>
        <p:sp>
          <p:nvSpPr>
            <p:cNvPr id="13" name="Down Arrow 12"/>
            <p:cNvSpPr/>
            <p:nvPr/>
          </p:nvSpPr>
          <p:spPr>
            <a:xfrm>
              <a:off x="1086246" y="4176084"/>
              <a:ext cx="507678" cy="386436"/>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52303" y="2600406"/>
              <a:ext cx="1138681" cy="658335"/>
            </a:xfrm>
            <a:prstGeom prst="ellipse">
              <a:avLst/>
            </a:prstGeom>
            <a:solidFill>
              <a:srgbClr val="008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START</a:t>
              </a:r>
              <a:endParaRPr lang="en-US" sz="1600" dirty="0">
                <a:solidFill>
                  <a:srgbClr val="000000"/>
                </a:solidFill>
              </a:endParaRPr>
            </a:p>
          </p:txBody>
        </p:sp>
        <p:sp>
          <p:nvSpPr>
            <p:cNvPr id="18" name="Rounded Rectangle 17"/>
            <p:cNvSpPr/>
            <p:nvPr/>
          </p:nvSpPr>
          <p:spPr>
            <a:xfrm>
              <a:off x="457200" y="4532189"/>
              <a:ext cx="1967679" cy="530907"/>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Turn Right</a:t>
              </a:r>
              <a:endParaRPr lang="en-US" sz="1200" dirty="0">
                <a:solidFill>
                  <a:schemeClr val="tx1"/>
                </a:solidFill>
              </a:endParaRPr>
            </a:p>
          </p:txBody>
        </p:sp>
        <p:sp>
          <p:nvSpPr>
            <p:cNvPr id="22" name="Rounded Rectangle 21"/>
            <p:cNvSpPr/>
            <p:nvPr/>
          </p:nvSpPr>
          <p:spPr>
            <a:xfrm>
              <a:off x="392957" y="5457982"/>
              <a:ext cx="1967679" cy="530907"/>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MOVE FORWARD 3 </a:t>
              </a:r>
              <a:r>
                <a:rPr lang="en-US" sz="1200" dirty="0">
                  <a:solidFill>
                    <a:schemeClr val="tx1"/>
                  </a:solidFill>
                </a:rPr>
                <a:t> </a:t>
              </a:r>
              <a:r>
                <a:rPr lang="en-US" sz="1200" dirty="0" smtClean="0">
                  <a:solidFill>
                    <a:schemeClr val="tx1"/>
                  </a:solidFill>
                </a:rPr>
                <a:t>inches </a:t>
              </a:r>
              <a:endParaRPr lang="en-US" sz="1200" dirty="0">
                <a:solidFill>
                  <a:schemeClr val="tx1"/>
                </a:solidFill>
              </a:endParaRPr>
            </a:p>
          </p:txBody>
        </p:sp>
        <p:sp>
          <p:nvSpPr>
            <p:cNvPr id="23" name="Down Arrow 22"/>
            <p:cNvSpPr/>
            <p:nvPr/>
          </p:nvSpPr>
          <p:spPr>
            <a:xfrm>
              <a:off x="1086246" y="5063096"/>
              <a:ext cx="507678" cy="386436"/>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Down Arrow 24"/>
          <p:cNvSpPr/>
          <p:nvPr/>
        </p:nvSpPr>
        <p:spPr>
          <a:xfrm>
            <a:off x="886345" y="5197974"/>
            <a:ext cx="507678" cy="386436"/>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347185" y="5598487"/>
            <a:ext cx="1715152" cy="494279"/>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Turn Right</a:t>
            </a:r>
            <a:endParaRPr lang="en-US" sz="1200" dirty="0">
              <a:solidFill>
                <a:schemeClr val="tx1"/>
              </a:solidFill>
            </a:endParaRPr>
          </a:p>
        </p:txBody>
      </p:sp>
      <p:sp>
        <p:nvSpPr>
          <p:cNvPr id="27" name="Down Arrow 26"/>
          <p:cNvSpPr/>
          <p:nvPr/>
        </p:nvSpPr>
        <p:spPr>
          <a:xfrm rot="5400000" flipV="1">
            <a:off x="1991205" y="5669619"/>
            <a:ext cx="507678" cy="36541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ounded Rectangle 27"/>
          <p:cNvSpPr/>
          <p:nvPr/>
        </p:nvSpPr>
        <p:spPr>
          <a:xfrm>
            <a:off x="2427751" y="5595923"/>
            <a:ext cx="1715152" cy="494279"/>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MOVE FORWARD 3 </a:t>
            </a:r>
            <a:r>
              <a:rPr lang="en-US" sz="1200" dirty="0">
                <a:solidFill>
                  <a:schemeClr val="tx1"/>
                </a:solidFill>
              </a:rPr>
              <a:t> </a:t>
            </a:r>
            <a:r>
              <a:rPr lang="en-US" sz="1200" dirty="0" smtClean="0">
                <a:solidFill>
                  <a:schemeClr val="tx1"/>
                </a:solidFill>
              </a:rPr>
              <a:t>inches </a:t>
            </a:r>
            <a:endParaRPr lang="en-US" sz="1200" dirty="0">
              <a:solidFill>
                <a:schemeClr val="tx1"/>
              </a:solidFill>
            </a:endParaRPr>
          </a:p>
        </p:txBody>
      </p:sp>
      <p:sp>
        <p:nvSpPr>
          <p:cNvPr id="29" name="Down Arrow 28"/>
          <p:cNvSpPr/>
          <p:nvPr/>
        </p:nvSpPr>
        <p:spPr>
          <a:xfrm flipV="1">
            <a:off x="5111941" y="5251711"/>
            <a:ext cx="507678" cy="36541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Down Arrow 29"/>
          <p:cNvSpPr/>
          <p:nvPr/>
        </p:nvSpPr>
        <p:spPr>
          <a:xfrm rot="5400000" flipV="1">
            <a:off x="4071771" y="5646084"/>
            <a:ext cx="507678" cy="36541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08317" y="5615028"/>
            <a:ext cx="1715152" cy="494279"/>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Turn Right</a:t>
            </a:r>
            <a:endParaRPr lang="en-US" sz="1200" dirty="0">
              <a:solidFill>
                <a:schemeClr val="tx1"/>
              </a:solidFill>
            </a:endParaRPr>
          </a:p>
        </p:txBody>
      </p:sp>
      <p:sp>
        <p:nvSpPr>
          <p:cNvPr id="32" name="Rounded Rectangle 31"/>
          <p:cNvSpPr/>
          <p:nvPr/>
        </p:nvSpPr>
        <p:spPr>
          <a:xfrm>
            <a:off x="4508317" y="4757956"/>
            <a:ext cx="1715152" cy="494279"/>
          </a:xfrm>
          <a:prstGeom prst="roundRect">
            <a:avLst/>
          </a:prstGeom>
          <a:solidFill>
            <a:schemeClr val="tx2">
              <a:lumMod val="40000"/>
              <a:lumOff val="6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MOVE FORWARD 3 </a:t>
            </a:r>
            <a:r>
              <a:rPr lang="en-US" sz="1200" dirty="0">
                <a:solidFill>
                  <a:schemeClr val="tx1"/>
                </a:solidFill>
              </a:rPr>
              <a:t> </a:t>
            </a:r>
            <a:r>
              <a:rPr lang="en-US" sz="1200" dirty="0" smtClean="0">
                <a:solidFill>
                  <a:schemeClr val="tx1"/>
                </a:solidFill>
              </a:rPr>
              <a:t>inches </a:t>
            </a:r>
            <a:endParaRPr lang="en-US" sz="1200" dirty="0">
              <a:solidFill>
                <a:schemeClr val="tx1"/>
              </a:solidFill>
            </a:endParaRPr>
          </a:p>
        </p:txBody>
      </p:sp>
      <p:sp>
        <p:nvSpPr>
          <p:cNvPr id="34" name="Down Arrow 33"/>
          <p:cNvSpPr/>
          <p:nvPr/>
        </p:nvSpPr>
        <p:spPr>
          <a:xfrm flipV="1">
            <a:off x="5111941" y="4382850"/>
            <a:ext cx="507678" cy="365414"/>
          </a:xfrm>
          <a:prstGeom prst="downArrow">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13204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get a square?</a:t>
            </a:r>
            <a:endParaRPr lang="en-US" dirty="0"/>
          </a:p>
        </p:txBody>
      </p:sp>
      <p:sp>
        <p:nvSpPr>
          <p:cNvPr id="21" name="Freeform 20"/>
          <p:cNvSpPr/>
          <p:nvPr/>
        </p:nvSpPr>
        <p:spPr>
          <a:xfrm>
            <a:off x="2708373" y="1624887"/>
            <a:ext cx="4030164" cy="4418664"/>
          </a:xfrm>
          <a:custGeom>
            <a:avLst/>
            <a:gdLst>
              <a:gd name="connsiteX0" fmla="*/ 0 w 4030164"/>
              <a:gd name="connsiteY0" fmla="*/ 38873 h 4418664"/>
              <a:gd name="connsiteX1" fmla="*/ 0 w 4030164"/>
              <a:gd name="connsiteY1" fmla="*/ 38873 h 4418664"/>
              <a:gd name="connsiteX2" fmla="*/ 375803 w 4030164"/>
              <a:gd name="connsiteY2" fmla="*/ 25915 h 4418664"/>
              <a:gd name="connsiteX3" fmla="*/ 3887618 w 4030164"/>
              <a:gd name="connsiteY3" fmla="*/ 38873 h 4418664"/>
              <a:gd name="connsiteX4" fmla="*/ 3913535 w 4030164"/>
              <a:gd name="connsiteY4" fmla="*/ 77747 h 4418664"/>
              <a:gd name="connsiteX5" fmla="*/ 3952411 w 4030164"/>
              <a:gd name="connsiteY5" fmla="*/ 3304279 h 4418664"/>
              <a:gd name="connsiteX6" fmla="*/ 3965370 w 4030164"/>
              <a:gd name="connsiteY6" fmla="*/ 3420901 h 4418664"/>
              <a:gd name="connsiteX7" fmla="*/ 3978329 w 4030164"/>
              <a:gd name="connsiteY7" fmla="*/ 3576396 h 4418664"/>
              <a:gd name="connsiteX8" fmla="*/ 3991288 w 4030164"/>
              <a:gd name="connsiteY8" fmla="*/ 3667102 h 4418664"/>
              <a:gd name="connsiteX9" fmla="*/ 4030164 w 4030164"/>
              <a:gd name="connsiteY9" fmla="*/ 4107673 h 4418664"/>
              <a:gd name="connsiteX10" fmla="*/ 3861700 w 4030164"/>
              <a:gd name="connsiteY10" fmla="*/ 4276126 h 4418664"/>
              <a:gd name="connsiteX11" fmla="*/ 3654361 w 4030164"/>
              <a:gd name="connsiteY11" fmla="*/ 4315000 h 4418664"/>
              <a:gd name="connsiteX12" fmla="*/ 3174888 w 4030164"/>
              <a:gd name="connsiteY12" fmla="*/ 4353874 h 4418664"/>
              <a:gd name="connsiteX13" fmla="*/ 2112273 w 4030164"/>
              <a:gd name="connsiteY13" fmla="*/ 4418664 h 4418664"/>
              <a:gd name="connsiteX14" fmla="*/ 1645758 w 4030164"/>
              <a:gd name="connsiteY14" fmla="*/ 4405706 h 4418664"/>
              <a:gd name="connsiteX15" fmla="*/ 1568006 w 4030164"/>
              <a:gd name="connsiteY15" fmla="*/ 4392748 h 4418664"/>
              <a:gd name="connsiteX16" fmla="*/ 1373625 w 4030164"/>
              <a:gd name="connsiteY16" fmla="*/ 4366832 h 4418664"/>
              <a:gd name="connsiteX17" fmla="*/ 1192203 w 4030164"/>
              <a:gd name="connsiteY17" fmla="*/ 4315000 h 4418664"/>
              <a:gd name="connsiteX18" fmla="*/ 1153327 w 4030164"/>
              <a:gd name="connsiteY18" fmla="*/ 4302042 h 4418664"/>
              <a:gd name="connsiteX19" fmla="*/ 1114451 w 4030164"/>
              <a:gd name="connsiteY19" fmla="*/ 4289084 h 4418664"/>
              <a:gd name="connsiteX20" fmla="*/ 1036698 w 4030164"/>
              <a:gd name="connsiteY20" fmla="*/ 4276126 h 4418664"/>
              <a:gd name="connsiteX21" fmla="*/ 945987 w 4030164"/>
              <a:gd name="connsiteY21" fmla="*/ 4250210 h 4418664"/>
              <a:gd name="connsiteX22" fmla="*/ 699772 w 4030164"/>
              <a:gd name="connsiteY22" fmla="*/ 4224294 h 4418664"/>
              <a:gd name="connsiteX23" fmla="*/ 622019 w 4030164"/>
              <a:gd name="connsiteY23" fmla="*/ 4211336 h 4418664"/>
              <a:gd name="connsiteX24" fmla="*/ 544267 w 4030164"/>
              <a:gd name="connsiteY24" fmla="*/ 4185420 h 4418664"/>
              <a:gd name="connsiteX25" fmla="*/ 505391 w 4030164"/>
              <a:gd name="connsiteY25" fmla="*/ 4159505 h 4418664"/>
              <a:gd name="connsiteX26" fmla="*/ 427638 w 4030164"/>
              <a:gd name="connsiteY26" fmla="*/ 4133589 h 4418664"/>
              <a:gd name="connsiteX27" fmla="*/ 388762 w 4030164"/>
              <a:gd name="connsiteY27" fmla="*/ 4120631 h 4418664"/>
              <a:gd name="connsiteX28" fmla="*/ 311010 w 4030164"/>
              <a:gd name="connsiteY28" fmla="*/ 4094715 h 4418664"/>
              <a:gd name="connsiteX29" fmla="*/ 272134 w 4030164"/>
              <a:gd name="connsiteY29" fmla="*/ 4081757 h 4418664"/>
              <a:gd name="connsiteX30" fmla="*/ 285092 w 4030164"/>
              <a:gd name="connsiteY30" fmla="*/ 3900345 h 4418664"/>
              <a:gd name="connsiteX31" fmla="*/ 311010 w 4030164"/>
              <a:gd name="connsiteY31" fmla="*/ 3602312 h 4418664"/>
              <a:gd name="connsiteX32" fmla="*/ 298051 w 4030164"/>
              <a:gd name="connsiteY32" fmla="*/ 2617507 h 4418664"/>
              <a:gd name="connsiteX33" fmla="*/ 285092 w 4030164"/>
              <a:gd name="connsiteY33" fmla="*/ 2539760 h 4418664"/>
              <a:gd name="connsiteX34" fmla="*/ 220299 w 4030164"/>
              <a:gd name="connsiteY34" fmla="*/ 2267642 h 4418664"/>
              <a:gd name="connsiteX35" fmla="*/ 194381 w 4030164"/>
              <a:gd name="connsiteY35" fmla="*/ 790435 h 4418664"/>
              <a:gd name="connsiteX36" fmla="*/ 168464 w 4030164"/>
              <a:gd name="connsiteY36" fmla="*/ 544234 h 4418664"/>
              <a:gd name="connsiteX37" fmla="*/ 142546 w 4030164"/>
              <a:gd name="connsiteY37" fmla="*/ 440570 h 4418664"/>
              <a:gd name="connsiteX38" fmla="*/ 116629 w 4030164"/>
              <a:gd name="connsiteY38" fmla="*/ 298033 h 4418664"/>
              <a:gd name="connsiteX39" fmla="*/ 116629 w 4030164"/>
              <a:gd name="connsiteY39" fmla="*/ 0 h 4418664"/>
              <a:gd name="connsiteX40" fmla="*/ 116629 w 4030164"/>
              <a:gd name="connsiteY40" fmla="*/ 0 h 44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30164" h="4418664">
                <a:moveTo>
                  <a:pt x="0" y="38873"/>
                </a:moveTo>
                <a:lnTo>
                  <a:pt x="0" y="38873"/>
                </a:lnTo>
                <a:cubicBezTo>
                  <a:pt x="125268" y="34554"/>
                  <a:pt x="250461" y="25915"/>
                  <a:pt x="375803" y="25915"/>
                </a:cubicBezTo>
                <a:lnTo>
                  <a:pt x="3887618" y="38873"/>
                </a:lnTo>
                <a:cubicBezTo>
                  <a:pt x="3903190" y="39101"/>
                  <a:pt x="3904896" y="64789"/>
                  <a:pt x="3913535" y="77747"/>
                </a:cubicBezTo>
                <a:cubicBezTo>
                  <a:pt x="4065202" y="1290987"/>
                  <a:pt x="3926013" y="110312"/>
                  <a:pt x="3952411" y="3304279"/>
                </a:cubicBezTo>
                <a:cubicBezTo>
                  <a:pt x="3952734" y="3343391"/>
                  <a:pt x="3961661" y="3381964"/>
                  <a:pt x="3965370" y="3420901"/>
                </a:cubicBezTo>
                <a:cubicBezTo>
                  <a:pt x="3970302" y="3472678"/>
                  <a:pt x="3972884" y="3524670"/>
                  <a:pt x="3978329" y="3576396"/>
                </a:cubicBezTo>
                <a:cubicBezTo>
                  <a:pt x="3981527" y="3606771"/>
                  <a:pt x="3988322" y="3636704"/>
                  <a:pt x="3991288" y="3667102"/>
                </a:cubicBezTo>
                <a:cubicBezTo>
                  <a:pt x="4005604" y="3813833"/>
                  <a:pt x="4030164" y="4107673"/>
                  <a:pt x="4030164" y="4107673"/>
                </a:cubicBezTo>
                <a:cubicBezTo>
                  <a:pt x="3974009" y="4163824"/>
                  <a:pt x="3931232" y="4237766"/>
                  <a:pt x="3861700" y="4276126"/>
                </a:cubicBezTo>
                <a:cubicBezTo>
                  <a:pt x="3800131" y="4310093"/>
                  <a:pt x="3724232" y="4307091"/>
                  <a:pt x="3654361" y="4315000"/>
                </a:cubicBezTo>
                <a:cubicBezTo>
                  <a:pt x="3495030" y="4333036"/>
                  <a:pt x="3334821" y="4342333"/>
                  <a:pt x="3174888" y="4353874"/>
                </a:cubicBezTo>
                <a:cubicBezTo>
                  <a:pt x="2482038" y="4403871"/>
                  <a:pt x="2591074" y="4396901"/>
                  <a:pt x="2112273" y="4418664"/>
                </a:cubicBezTo>
                <a:lnTo>
                  <a:pt x="1645758" y="4405706"/>
                </a:lnTo>
                <a:cubicBezTo>
                  <a:pt x="1619513" y="4404456"/>
                  <a:pt x="1594017" y="4396464"/>
                  <a:pt x="1568006" y="4392748"/>
                </a:cubicBezTo>
                <a:cubicBezTo>
                  <a:pt x="1534894" y="4388018"/>
                  <a:pt x="1410347" y="4374176"/>
                  <a:pt x="1373625" y="4366832"/>
                </a:cubicBezTo>
                <a:cubicBezTo>
                  <a:pt x="1292266" y="4350561"/>
                  <a:pt x="1266309" y="4339701"/>
                  <a:pt x="1192203" y="4315000"/>
                </a:cubicBezTo>
                <a:lnTo>
                  <a:pt x="1153327" y="4302042"/>
                </a:lnTo>
                <a:cubicBezTo>
                  <a:pt x="1140368" y="4297723"/>
                  <a:pt x="1127925" y="4291329"/>
                  <a:pt x="1114451" y="4289084"/>
                </a:cubicBezTo>
                <a:lnTo>
                  <a:pt x="1036698" y="4276126"/>
                </a:lnTo>
                <a:cubicBezTo>
                  <a:pt x="1005885" y="4265855"/>
                  <a:pt x="978531" y="4255634"/>
                  <a:pt x="945987" y="4250210"/>
                </a:cubicBezTo>
                <a:cubicBezTo>
                  <a:pt x="852773" y="4234675"/>
                  <a:pt x="797816" y="4235828"/>
                  <a:pt x="699772" y="4224294"/>
                </a:cubicBezTo>
                <a:cubicBezTo>
                  <a:pt x="673677" y="4221224"/>
                  <a:pt x="647937" y="4215655"/>
                  <a:pt x="622019" y="4211336"/>
                </a:cubicBezTo>
                <a:cubicBezTo>
                  <a:pt x="596102" y="4202697"/>
                  <a:pt x="566999" y="4200573"/>
                  <a:pt x="544267" y="4185420"/>
                </a:cubicBezTo>
                <a:cubicBezTo>
                  <a:pt x="531308" y="4176782"/>
                  <a:pt x="519623" y="4165830"/>
                  <a:pt x="505391" y="4159505"/>
                </a:cubicBezTo>
                <a:cubicBezTo>
                  <a:pt x="480426" y="4148410"/>
                  <a:pt x="453556" y="4142228"/>
                  <a:pt x="427638" y="4133589"/>
                </a:cubicBezTo>
                <a:lnTo>
                  <a:pt x="388762" y="4120631"/>
                </a:lnTo>
                <a:lnTo>
                  <a:pt x="311010" y="4094715"/>
                </a:lnTo>
                <a:lnTo>
                  <a:pt x="272134" y="4081757"/>
                </a:lnTo>
                <a:cubicBezTo>
                  <a:pt x="276453" y="4021286"/>
                  <a:pt x="281189" y="3960844"/>
                  <a:pt x="285092" y="3900345"/>
                </a:cubicBezTo>
                <a:cubicBezTo>
                  <a:pt x="301883" y="3640101"/>
                  <a:pt x="285140" y="3757519"/>
                  <a:pt x="311010" y="3602312"/>
                </a:cubicBezTo>
                <a:cubicBezTo>
                  <a:pt x="306690" y="3274044"/>
                  <a:pt x="306057" y="2945706"/>
                  <a:pt x="298051" y="2617507"/>
                </a:cubicBezTo>
                <a:cubicBezTo>
                  <a:pt x="297410" y="2591242"/>
                  <a:pt x="290245" y="2565523"/>
                  <a:pt x="285092" y="2539760"/>
                </a:cubicBezTo>
                <a:cubicBezTo>
                  <a:pt x="266336" y="2445983"/>
                  <a:pt x="243677" y="2361147"/>
                  <a:pt x="220299" y="2267642"/>
                </a:cubicBezTo>
                <a:cubicBezTo>
                  <a:pt x="186501" y="1388964"/>
                  <a:pt x="229684" y="2590804"/>
                  <a:pt x="194381" y="790435"/>
                </a:cubicBezTo>
                <a:cubicBezTo>
                  <a:pt x="192349" y="686792"/>
                  <a:pt x="188774" y="632237"/>
                  <a:pt x="168464" y="544234"/>
                </a:cubicBezTo>
                <a:cubicBezTo>
                  <a:pt x="160454" y="509528"/>
                  <a:pt x="151185" y="475125"/>
                  <a:pt x="142546" y="440570"/>
                </a:cubicBezTo>
                <a:cubicBezTo>
                  <a:pt x="130164" y="391046"/>
                  <a:pt x="118415" y="351595"/>
                  <a:pt x="116629" y="298033"/>
                </a:cubicBezTo>
                <a:cubicBezTo>
                  <a:pt x="113319" y="198744"/>
                  <a:pt x="116629" y="99344"/>
                  <a:pt x="116629" y="0"/>
                </a:cubicBezTo>
                <a:lnTo>
                  <a:pt x="116629"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5330351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9-27 at 10.26.37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046" y="115726"/>
            <a:ext cx="7916092" cy="6097841"/>
          </a:xfrm>
          <a:prstGeom prst="rect">
            <a:avLst/>
          </a:prstGeom>
        </p:spPr>
      </p:pic>
      <p:sp>
        <p:nvSpPr>
          <p:cNvPr id="3" name="Title 1"/>
          <p:cNvSpPr>
            <a:spLocks noGrp="1"/>
          </p:cNvSpPr>
          <p:nvPr>
            <p:ph type="title"/>
          </p:nvPr>
        </p:nvSpPr>
        <p:spPr>
          <a:xfrm>
            <a:off x="448955" y="-383518"/>
            <a:ext cx="8229600" cy="1143000"/>
          </a:xfrm>
        </p:spPr>
        <p:txBody>
          <a:bodyPr>
            <a:normAutofit/>
          </a:bodyPr>
          <a:lstStyle/>
          <a:p>
            <a:r>
              <a:rPr lang="en-US" sz="4000" dirty="0" smtClean="0"/>
              <a:t>Explain what the robot is doing </a:t>
            </a:r>
            <a:endParaRPr lang="en-US" sz="4000" dirty="0"/>
          </a:p>
        </p:txBody>
      </p:sp>
    </p:spTree>
    <p:extLst>
      <p:ext uri="{BB962C8B-B14F-4D97-AF65-F5344CB8AC3E}">
        <p14:creationId xmlns:p14="http://schemas.microsoft.com/office/powerpoint/2010/main" val="37444759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405"/>
            <a:ext cx="8229600" cy="1143000"/>
          </a:xfrm>
        </p:spPr>
        <p:txBody>
          <a:bodyPr>
            <a:normAutofit fontScale="90000"/>
          </a:bodyPr>
          <a:lstStyle/>
          <a:p>
            <a:r>
              <a:rPr lang="en-US" dirty="0" smtClean="0"/>
              <a:t>Flowcharts are great for humans, but</a:t>
            </a:r>
            <a:endParaRPr lang="en-US" dirty="0"/>
          </a:p>
        </p:txBody>
      </p:sp>
      <p:sp>
        <p:nvSpPr>
          <p:cNvPr id="8" name="TextBox 7"/>
          <p:cNvSpPr txBox="1"/>
          <p:nvPr/>
        </p:nvSpPr>
        <p:spPr>
          <a:xfrm>
            <a:off x="4505466" y="924120"/>
            <a:ext cx="599995" cy="1002514"/>
          </a:xfrm>
          <a:prstGeom prst="rect">
            <a:avLst/>
          </a:prstGeom>
          <a:noFill/>
        </p:spPr>
        <p:txBody>
          <a:bodyPr wrap="square" rtlCol="0">
            <a:spAutoFit/>
          </a:bodyPr>
          <a:lstStyle/>
          <a:p>
            <a:r>
              <a:rPr lang="en-US" sz="8800" dirty="0" smtClean="0">
                <a:solidFill>
                  <a:srgbClr val="FF0000"/>
                </a:solidFill>
              </a:rPr>
              <a:t>?</a:t>
            </a:r>
            <a:endParaRPr lang="en-US" sz="8800" dirty="0">
              <a:solidFill>
                <a:srgbClr val="FF0000"/>
              </a:solidFill>
            </a:endParaRPr>
          </a:p>
        </p:txBody>
      </p:sp>
      <p:grpSp>
        <p:nvGrpSpPr>
          <p:cNvPr id="10" name="Group 9"/>
          <p:cNvGrpSpPr/>
          <p:nvPr/>
        </p:nvGrpSpPr>
        <p:grpSpPr>
          <a:xfrm>
            <a:off x="457200" y="1049595"/>
            <a:ext cx="7732714" cy="4716697"/>
            <a:chOff x="457200" y="1049595"/>
            <a:chExt cx="7732714" cy="4716697"/>
          </a:xfrm>
        </p:grpSpPr>
        <p:pic>
          <p:nvPicPr>
            <p:cNvPr id="1025"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1425377"/>
              <a:ext cx="3108414" cy="2993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4833604" y="3829077"/>
              <a:ext cx="3356310" cy="1937215"/>
            </a:xfrm>
            <a:prstGeom prst="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t" anchorCtr="0"/>
            <a:lstStyle/>
            <a:p>
              <a:endParaRPr lang="en-US" dirty="0">
                <a:solidFill>
                  <a:srgbClr val="000000"/>
                </a:solidFill>
              </a:endParaRPr>
            </a:p>
            <a:p>
              <a:r>
                <a:rPr lang="en-US" dirty="0" smtClean="0">
                  <a:solidFill>
                    <a:srgbClr val="000000"/>
                  </a:solidFill>
                </a:rPr>
                <a:t>Computers don’t understand or speak this type of language so we need to write (program) the instructions in a language that computers can use</a:t>
              </a:r>
              <a:endParaRPr lang="en-US" dirty="0">
                <a:solidFill>
                  <a:srgbClr val="000000"/>
                </a:solidFill>
              </a:endParaRPr>
            </a:p>
          </p:txBody>
        </p:sp>
        <p:pic>
          <p:nvPicPr>
            <p:cNvPr id="5" name="Picture 4"/>
            <p:cNvPicPr>
              <a:picLocks noChangeAspect="1"/>
            </p:cNvPicPr>
            <p:nvPr/>
          </p:nvPicPr>
          <p:blipFill>
            <a:blip r:embed="rId4"/>
            <a:stretch>
              <a:fillRect/>
            </a:stretch>
          </p:blipFill>
          <p:spPr>
            <a:xfrm>
              <a:off x="4833604" y="1049595"/>
              <a:ext cx="2519709" cy="2200395"/>
            </a:xfrm>
            <a:prstGeom prst="rect">
              <a:avLst/>
            </a:prstGeom>
          </p:spPr>
        </p:pic>
        <p:sp>
          <p:nvSpPr>
            <p:cNvPr id="6" name="TextBox 5"/>
            <p:cNvSpPr txBox="1"/>
            <p:nvPr/>
          </p:nvSpPr>
          <p:spPr>
            <a:xfrm>
              <a:off x="3900669" y="1425377"/>
              <a:ext cx="599995" cy="1002514"/>
            </a:xfrm>
            <a:prstGeom prst="rect">
              <a:avLst/>
            </a:prstGeom>
            <a:noFill/>
          </p:spPr>
          <p:txBody>
            <a:bodyPr wrap="square" rtlCol="0">
              <a:spAutoFit/>
            </a:bodyPr>
            <a:lstStyle/>
            <a:p>
              <a:r>
                <a:rPr lang="en-US" sz="8800" dirty="0" smtClean="0">
                  <a:solidFill>
                    <a:srgbClr val="FF0000"/>
                  </a:solidFill>
                </a:rPr>
                <a:t>?</a:t>
              </a:r>
              <a:endParaRPr lang="en-US" sz="8800" dirty="0">
                <a:solidFill>
                  <a:srgbClr val="FF0000"/>
                </a:solidFill>
              </a:endParaRPr>
            </a:p>
          </p:txBody>
        </p:sp>
        <p:sp>
          <p:nvSpPr>
            <p:cNvPr id="7" name="TextBox 6"/>
            <p:cNvSpPr txBox="1"/>
            <p:nvPr/>
          </p:nvSpPr>
          <p:spPr>
            <a:xfrm>
              <a:off x="4960180" y="2463671"/>
              <a:ext cx="599995" cy="1002514"/>
            </a:xfrm>
            <a:prstGeom prst="rect">
              <a:avLst/>
            </a:prstGeom>
            <a:noFill/>
          </p:spPr>
          <p:txBody>
            <a:bodyPr wrap="square" rtlCol="0">
              <a:spAutoFit/>
            </a:bodyPr>
            <a:lstStyle/>
            <a:p>
              <a:r>
                <a:rPr lang="en-US" sz="8800" dirty="0" smtClean="0">
                  <a:solidFill>
                    <a:srgbClr val="FF0000"/>
                  </a:solidFill>
                </a:rPr>
                <a:t>?</a:t>
              </a:r>
              <a:endParaRPr lang="en-US" sz="8800" dirty="0">
                <a:solidFill>
                  <a:srgbClr val="FF0000"/>
                </a:solidFill>
              </a:endParaRPr>
            </a:p>
          </p:txBody>
        </p:sp>
        <p:sp>
          <p:nvSpPr>
            <p:cNvPr id="9" name="TextBox 8"/>
            <p:cNvSpPr txBox="1"/>
            <p:nvPr/>
          </p:nvSpPr>
          <p:spPr>
            <a:xfrm>
              <a:off x="6784952" y="2427891"/>
              <a:ext cx="599995" cy="1002514"/>
            </a:xfrm>
            <a:prstGeom prst="rect">
              <a:avLst/>
            </a:prstGeom>
            <a:noFill/>
          </p:spPr>
          <p:txBody>
            <a:bodyPr wrap="square" rtlCol="0">
              <a:spAutoFit/>
            </a:bodyPr>
            <a:lstStyle/>
            <a:p>
              <a:r>
                <a:rPr lang="en-US" sz="8800" dirty="0" smtClean="0">
                  <a:solidFill>
                    <a:srgbClr val="FF0000"/>
                  </a:solidFill>
                </a:rPr>
                <a:t>?</a:t>
              </a:r>
              <a:endParaRPr lang="en-US" sz="8800" dirty="0">
                <a:solidFill>
                  <a:srgbClr val="FF0000"/>
                </a:solidFill>
              </a:endParaRPr>
            </a:p>
          </p:txBody>
        </p:sp>
        <p:sp>
          <p:nvSpPr>
            <p:cNvPr id="4" name="Right Arrow 3"/>
            <p:cNvSpPr/>
            <p:nvPr/>
          </p:nvSpPr>
          <p:spPr>
            <a:xfrm rot="21210619">
              <a:off x="3353020" y="2683749"/>
              <a:ext cx="1010780" cy="4794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Oval Callout 11"/>
          <p:cNvSpPr/>
          <p:nvPr/>
        </p:nvSpPr>
        <p:spPr>
          <a:xfrm>
            <a:off x="6783992" y="912012"/>
            <a:ext cx="1902808" cy="1026729"/>
          </a:xfrm>
          <a:prstGeom prst="wedgeEllipseCallout">
            <a:avLst>
              <a:gd name="adj1" fmla="val -63972"/>
              <a:gd name="adj2" fmla="val 473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 don’t understand</a:t>
            </a:r>
            <a:endParaRPr lang="en-US" dirty="0">
              <a:solidFill>
                <a:schemeClr val="tx1"/>
              </a:solidFill>
            </a:endParaRPr>
          </a:p>
        </p:txBody>
      </p:sp>
    </p:spTree>
    <p:extLst>
      <p:ext uri="{BB962C8B-B14F-4D97-AF65-F5344CB8AC3E}">
        <p14:creationId xmlns:p14="http://schemas.microsoft.com/office/powerpoint/2010/main" val="11109150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923"/>
            <a:ext cx="8229600" cy="650596"/>
          </a:xfrm>
        </p:spPr>
        <p:txBody>
          <a:bodyPr>
            <a:normAutofit/>
          </a:bodyPr>
          <a:lstStyle/>
          <a:p>
            <a:r>
              <a:rPr lang="en-US" sz="3600" dirty="0" smtClean="0"/>
              <a:t>Introduction to Programming Languages</a:t>
            </a:r>
            <a:endParaRPr lang="en-US" sz="3600" dirty="0"/>
          </a:p>
        </p:txBody>
      </p:sp>
      <p:sp>
        <p:nvSpPr>
          <p:cNvPr id="4" name="Rectangle 3"/>
          <p:cNvSpPr/>
          <p:nvPr/>
        </p:nvSpPr>
        <p:spPr>
          <a:xfrm>
            <a:off x="366489" y="843464"/>
            <a:ext cx="8549114" cy="5847755"/>
          </a:xfrm>
          <a:prstGeom prst="rect">
            <a:avLst/>
          </a:prstGeom>
        </p:spPr>
        <p:txBody>
          <a:bodyPr wrap="square">
            <a:spAutoFit/>
          </a:bodyPr>
          <a:lstStyle/>
          <a:p>
            <a:pPr lvl="0"/>
            <a:r>
              <a:rPr lang="en-US" sz="1700" b="1" dirty="0" smtClean="0"/>
              <a:t>Goals</a:t>
            </a:r>
          </a:p>
          <a:p>
            <a:pPr marL="285750" lvl="0" indent="-285750">
              <a:buFont typeface="Arial"/>
              <a:buChar char="•"/>
            </a:pPr>
            <a:r>
              <a:rPr lang="en-US" sz="1700" dirty="0" smtClean="0"/>
              <a:t>To help students understand the terms; IDE, compiler, source code and programming language</a:t>
            </a:r>
          </a:p>
          <a:p>
            <a:pPr lvl="0"/>
            <a:r>
              <a:rPr lang="en-US" sz="1700" b="1" dirty="0" smtClean="0"/>
              <a:t>Preparation</a:t>
            </a:r>
          </a:p>
          <a:p>
            <a:pPr marL="285750" lvl="0" indent="-285750">
              <a:buFont typeface="Arial"/>
              <a:buChar char="•"/>
            </a:pPr>
            <a:r>
              <a:rPr lang="en-US" sz="1700" dirty="0" smtClean="0"/>
              <a:t>Prepare word/term cards (index cards, etc.) for a word wall (sample in resource slide)  or have the students write the terms in their notebooks </a:t>
            </a:r>
          </a:p>
          <a:p>
            <a:pPr marL="742950" lvl="1" indent="-285750">
              <a:buFont typeface="Courier New"/>
              <a:buChar char="o"/>
            </a:pPr>
            <a:r>
              <a:rPr lang="en-US" sz="1700" b="1" dirty="0" smtClean="0"/>
              <a:t>Machine Language </a:t>
            </a:r>
            <a:r>
              <a:rPr lang="en-US" sz="1700" dirty="0" smtClean="0"/>
              <a:t>(what the computers understand- Bytes)</a:t>
            </a:r>
          </a:p>
          <a:p>
            <a:pPr marL="742950" lvl="1" indent="-285750">
              <a:buFont typeface="Courier New"/>
              <a:buChar char="o"/>
            </a:pPr>
            <a:r>
              <a:rPr lang="en-US" sz="1700" b="1" dirty="0" smtClean="0"/>
              <a:t>Executes</a:t>
            </a:r>
            <a:r>
              <a:rPr lang="en-US" sz="1700" dirty="0" smtClean="0"/>
              <a:t> (in terms of a computer running or executing the instructions)</a:t>
            </a:r>
          </a:p>
          <a:p>
            <a:pPr marL="742950" lvl="1" indent="-285750">
              <a:buFont typeface="Courier New"/>
              <a:buChar char="o"/>
            </a:pPr>
            <a:r>
              <a:rPr lang="en-US" sz="1700" b="1" dirty="0" smtClean="0"/>
              <a:t>Source Code </a:t>
            </a:r>
            <a:r>
              <a:rPr lang="en-US" sz="1700" dirty="0" smtClean="0"/>
              <a:t>(name for code written in programming language)</a:t>
            </a:r>
          </a:p>
          <a:p>
            <a:pPr marL="742950" lvl="1" indent="-285750">
              <a:buFont typeface="Courier New"/>
              <a:buChar char="o"/>
            </a:pPr>
            <a:r>
              <a:rPr lang="en-US" sz="1700" b="1" dirty="0" smtClean="0"/>
              <a:t>Compiled </a:t>
            </a:r>
            <a:r>
              <a:rPr lang="en-US" sz="1700" dirty="0" smtClean="0"/>
              <a:t>(translated from a programming language to a machine language)</a:t>
            </a:r>
          </a:p>
          <a:p>
            <a:pPr marL="742950" lvl="1" indent="-285750">
              <a:buFont typeface="Courier New"/>
              <a:buChar char="o"/>
            </a:pPr>
            <a:r>
              <a:rPr lang="en-US" sz="1700" b="1" dirty="0" smtClean="0"/>
              <a:t>Programming Language </a:t>
            </a:r>
            <a:r>
              <a:rPr lang="en-US" sz="1700" dirty="0" smtClean="0"/>
              <a:t>(Language humans understand that can be turned into machine language)</a:t>
            </a:r>
          </a:p>
          <a:p>
            <a:pPr marL="742950" lvl="1" indent="-285750">
              <a:buFont typeface="Courier New"/>
              <a:buChar char="o"/>
            </a:pPr>
            <a:r>
              <a:rPr lang="en-US" sz="1700" b="1" dirty="0" smtClean="0"/>
              <a:t>C, C++, Java, Python </a:t>
            </a:r>
            <a:r>
              <a:rPr lang="en-US" sz="1700" dirty="0" smtClean="0"/>
              <a:t>(names of programming languages)</a:t>
            </a:r>
          </a:p>
          <a:p>
            <a:pPr lvl="0"/>
            <a:r>
              <a:rPr lang="en-US" sz="1700" dirty="0"/>
              <a:t>	</a:t>
            </a:r>
            <a:endParaRPr lang="en-US" sz="1700" dirty="0" smtClean="0"/>
          </a:p>
          <a:p>
            <a:pPr lvl="0"/>
            <a:r>
              <a:rPr lang="en-US" sz="1700" b="1" dirty="0" smtClean="0"/>
              <a:t>Activity</a:t>
            </a:r>
          </a:p>
          <a:p>
            <a:pPr marL="285750" lvl="0" indent="-285750">
              <a:buFont typeface="Arial"/>
              <a:buChar char="•"/>
            </a:pPr>
            <a:r>
              <a:rPr lang="en-US" sz="1700" dirty="0" smtClean="0"/>
              <a:t>After reviewing and discussing the slides have the students generate and agree on the definitions/uses of the term</a:t>
            </a:r>
          </a:p>
          <a:p>
            <a:pPr marL="742950" lvl="1" indent="-285750">
              <a:buFont typeface="Courier New"/>
              <a:buChar char="o"/>
            </a:pPr>
            <a:r>
              <a:rPr lang="en-US" sz="1700" dirty="0" smtClean="0"/>
              <a:t>Word Wall </a:t>
            </a:r>
          </a:p>
          <a:p>
            <a:pPr marL="742950" lvl="1" indent="-285750">
              <a:buFont typeface="Courier New"/>
              <a:buChar char="o"/>
            </a:pPr>
            <a:r>
              <a:rPr lang="en-US" sz="1700" dirty="0" smtClean="0"/>
              <a:t>Write in their notebooks</a:t>
            </a:r>
          </a:p>
          <a:p>
            <a:pPr marL="742950" lvl="1" indent="-285750">
              <a:buFont typeface="Courier New"/>
              <a:buChar char="o"/>
            </a:pPr>
            <a:r>
              <a:rPr lang="en-US" sz="1700" dirty="0" smtClean="0"/>
              <a:t>With a partner match up the word card with the correct definition card</a:t>
            </a:r>
          </a:p>
          <a:p>
            <a:pPr lvl="0"/>
            <a:endParaRPr lang="en-US" sz="1700" b="1" dirty="0" smtClean="0"/>
          </a:p>
          <a:p>
            <a:pPr lvl="0"/>
            <a:endParaRPr lang="en-US" sz="1700"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6411052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69968" y="1754523"/>
            <a:ext cx="1918326" cy="13077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Executes</a:t>
            </a:r>
            <a:endParaRPr lang="en-US" sz="2400" dirty="0">
              <a:solidFill>
                <a:srgbClr val="000000"/>
              </a:solidFill>
            </a:endParaRPr>
          </a:p>
        </p:txBody>
      </p:sp>
      <p:grpSp>
        <p:nvGrpSpPr>
          <p:cNvPr id="22" name="Group 21"/>
          <p:cNvGrpSpPr/>
          <p:nvPr/>
        </p:nvGrpSpPr>
        <p:grpSpPr>
          <a:xfrm>
            <a:off x="269965" y="276488"/>
            <a:ext cx="1918329" cy="5727072"/>
            <a:chOff x="0" y="33258"/>
            <a:chExt cx="2286002" cy="6824742"/>
          </a:xfrm>
        </p:grpSpPr>
        <p:grpSp>
          <p:nvGrpSpPr>
            <p:cNvPr id="21" name="Group 20"/>
            <p:cNvGrpSpPr/>
            <p:nvPr/>
          </p:nvGrpSpPr>
          <p:grpSpPr>
            <a:xfrm>
              <a:off x="0" y="33258"/>
              <a:ext cx="2286002" cy="5069803"/>
              <a:chOff x="0" y="33258"/>
              <a:chExt cx="2286002" cy="5069803"/>
            </a:xfrm>
          </p:grpSpPr>
          <p:sp>
            <p:nvSpPr>
              <p:cNvPr id="7" name="Rectangle 6"/>
              <p:cNvSpPr/>
              <p:nvPr/>
            </p:nvSpPr>
            <p:spPr>
              <a:xfrm>
                <a:off x="2" y="33258"/>
                <a:ext cx="2286000"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Machine Language</a:t>
                </a:r>
                <a:endParaRPr lang="en-US" sz="2400" dirty="0">
                  <a:solidFill>
                    <a:srgbClr val="000000"/>
                  </a:solidFill>
                </a:endParaRPr>
              </a:p>
            </p:txBody>
          </p:sp>
          <p:sp>
            <p:nvSpPr>
              <p:cNvPr id="15" name="Rectangle 14"/>
              <p:cNvSpPr/>
              <p:nvPr/>
            </p:nvSpPr>
            <p:spPr>
              <a:xfrm>
                <a:off x="0" y="3348122"/>
                <a:ext cx="2286001"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Source Code</a:t>
                </a:r>
                <a:endParaRPr lang="en-US" sz="2400" dirty="0">
                  <a:solidFill>
                    <a:srgbClr val="000000"/>
                  </a:solidFill>
                </a:endParaRPr>
              </a:p>
            </p:txBody>
          </p:sp>
        </p:grpSp>
        <p:sp>
          <p:nvSpPr>
            <p:cNvPr id="16" name="Rectangle 15"/>
            <p:cNvSpPr/>
            <p:nvPr/>
          </p:nvSpPr>
          <p:spPr>
            <a:xfrm>
              <a:off x="1" y="5103061"/>
              <a:ext cx="2286000"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Compiled</a:t>
              </a:r>
              <a:endParaRPr lang="en-US" sz="2400" dirty="0">
                <a:solidFill>
                  <a:srgbClr val="000000"/>
                </a:solidFill>
              </a:endParaRPr>
            </a:p>
          </p:txBody>
        </p:sp>
      </p:grpSp>
      <p:grpSp>
        <p:nvGrpSpPr>
          <p:cNvPr id="28" name="Group 27"/>
          <p:cNvGrpSpPr/>
          <p:nvPr/>
        </p:nvGrpSpPr>
        <p:grpSpPr>
          <a:xfrm>
            <a:off x="4092708" y="281843"/>
            <a:ext cx="2110980" cy="5718388"/>
            <a:chOff x="-811381" y="33258"/>
            <a:chExt cx="2286001" cy="6814393"/>
          </a:xfrm>
        </p:grpSpPr>
        <p:grpSp>
          <p:nvGrpSpPr>
            <p:cNvPr id="29" name="Group 28"/>
            <p:cNvGrpSpPr/>
            <p:nvPr/>
          </p:nvGrpSpPr>
          <p:grpSpPr>
            <a:xfrm>
              <a:off x="-811381" y="33258"/>
              <a:ext cx="2286001" cy="5056180"/>
              <a:chOff x="-811381" y="33258"/>
              <a:chExt cx="2286001" cy="5056180"/>
            </a:xfrm>
          </p:grpSpPr>
          <p:sp>
            <p:nvSpPr>
              <p:cNvPr id="31" name="Rectangle 30"/>
              <p:cNvSpPr/>
              <p:nvPr/>
            </p:nvSpPr>
            <p:spPr>
              <a:xfrm>
                <a:off x="-811381" y="33258"/>
                <a:ext cx="2286000"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The language (bytes) that computers understand</a:t>
                </a:r>
                <a:endParaRPr lang="en-US" dirty="0">
                  <a:solidFill>
                    <a:srgbClr val="000000"/>
                  </a:solidFill>
                </a:endParaRPr>
              </a:p>
            </p:txBody>
          </p:sp>
          <p:sp>
            <p:nvSpPr>
              <p:cNvPr id="32" name="Rectangle 31"/>
              <p:cNvSpPr/>
              <p:nvPr/>
            </p:nvSpPr>
            <p:spPr>
              <a:xfrm>
                <a:off x="-811381" y="3339855"/>
                <a:ext cx="2286001" cy="174958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Language humans can understand that can be turned into machine language</a:t>
                </a:r>
                <a:endParaRPr lang="en-US" dirty="0">
                  <a:solidFill>
                    <a:srgbClr val="000000"/>
                  </a:solidFill>
                </a:endParaRPr>
              </a:p>
            </p:txBody>
          </p:sp>
        </p:grpSp>
        <p:sp>
          <p:nvSpPr>
            <p:cNvPr id="30" name="Rectangle 29"/>
            <p:cNvSpPr/>
            <p:nvPr/>
          </p:nvSpPr>
          <p:spPr>
            <a:xfrm>
              <a:off x="-811380" y="5099567"/>
              <a:ext cx="2286000" cy="17480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Strange names of some of the often used programming languages</a:t>
              </a:r>
              <a:endParaRPr lang="en-US" dirty="0">
                <a:solidFill>
                  <a:srgbClr val="000000"/>
                </a:solidFill>
              </a:endParaRPr>
            </a:p>
          </p:txBody>
        </p:sp>
      </p:grpSp>
      <p:grpSp>
        <p:nvGrpSpPr>
          <p:cNvPr id="33" name="Group 32"/>
          <p:cNvGrpSpPr/>
          <p:nvPr/>
        </p:nvGrpSpPr>
        <p:grpSpPr>
          <a:xfrm>
            <a:off x="2190088" y="281843"/>
            <a:ext cx="1902620" cy="5727072"/>
            <a:chOff x="1" y="33258"/>
            <a:chExt cx="2267282" cy="6824742"/>
          </a:xfrm>
        </p:grpSpPr>
        <p:grpSp>
          <p:nvGrpSpPr>
            <p:cNvPr id="34" name="Group 33"/>
            <p:cNvGrpSpPr/>
            <p:nvPr/>
          </p:nvGrpSpPr>
          <p:grpSpPr>
            <a:xfrm>
              <a:off x="1" y="33258"/>
              <a:ext cx="2267282" cy="5061535"/>
              <a:chOff x="1" y="33258"/>
              <a:chExt cx="2267282" cy="5061535"/>
            </a:xfrm>
          </p:grpSpPr>
          <p:sp>
            <p:nvSpPr>
              <p:cNvPr id="36" name="Rectangle 35"/>
              <p:cNvSpPr/>
              <p:nvPr/>
            </p:nvSpPr>
            <p:spPr>
              <a:xfrm>
                <a:off x="2" y="33258"/>
                <a:ext cx="2267280"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Programming</a:t>
                </a:r>
              </a:p>
              <a:p>
                <a:pPr algn="ctr"/>
                <a:r>
                  <a:rPr lang="en-US" sz="2400" dirty="0" smtClean="0">
                    <a:solidFill>
                      <a:srgbClr val="000000"/>
                    </a:solidFill>
                  </a:rPr>
                  <a:t>Language</a:t>
                </a:r>
                <a:endParaRPr lang="en-US" sz="2400" dirty="0">
                  <a:solidFill>
                    <a:srgbClr val="000000"/>
                  </a:solidFill>
                </a:endParaRPr>
              </a:p>
            </p:txBody>
          </p:sp>
          <p:sp>
            <p:nvSpPr>
              <p:cNvPr id="37" name="Rectangle 36"/>
              <p:cNvSpPr/>
              <p:nvPr/>
            </p:nvSpPr>
            <p:spPr>
              <a:xfrm>
                <a:off x="1" y="3339854"/>
                <a:ext cx="2267282"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Translated from a programming language to a machine language</a:t>
                </a:r>
                <a:endParaRPr lang="en-US" dirty="0">
                  <a:solidFill>
                    <a:srgbClr val="000000"/>
                  </a:solidFill>
                </a:endParaRPr>
              </a:p>
            </p:txBody>
          </p:sp>
        </p:grpSp>
        <p:sp>
          <p:nvSpPr>
            <p:cNvPr id="35" name="Rectangle 34"/>
            <p:cNvSpPr/>
            <p:nvPr/>
          </p:nvSpPr>
          <p:spPr>
            <a:xfrm>
              <a:off x="1" y="5103061"/>
              <a:ext cx="2267281" cy="17549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Name for code written in a programming language</a:t>
              </a:r>
              <a:endParaRPr lang="en-US" dirty="0">
                <a:solidFill>
                  <a:srgbClr val="000000"/>
                </a:solidFill>
              </a:endParaRPr>
            </a:p>
          </p:txBody>
        </p:sp>
      </p:grpSp>
      <p:sp>
        <p:nvSpPr>
          <p:cNvPr id="38" name="Rectangle 37"/>
          <p:cNvSpPr/>
          <p:nvPr/>
        </p:nvSpPr>
        <p:spPr>
          <a:xfrm>
            <a:off x="2190089" y="1761461"/>
            <a:ext cx="1902618" cy="13077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000000"/>
                </a:solidFill>
              </a:rPr>
              <a:t>C, C++, Java, Python</a:t>
            </a:r>
            <a:endParaRPr lang="en-US" sz="2000" b="1" dirty="0">
              <a:solidFill>
                <a:srgbClr val="000000"/>
              </a:solidFill>
            </a:endParaRPr>
          </a:p>
        </p:txBody>
      </p:sp>
      <p:sp>
        <p:nvSpPr>
          <p:cNvPr id="40" name="Rectangle 39"/>
          <p:cNvSpPr/>
          <p:nvPr/>
        </p:nvSpPr>
        <p:spPr>
          <a:xfrm>
            <a:off x="4092707" y="1755783"/>
            <a:ext cx="2110980" cy="130777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 computer _______ a program when it runs the program</a:t>
            </a:r>
            <a:endParaRPr lang="en-US" dirty="0">
              <a:solidFill>
                <a:srgbClr val="000000"/>
              </a:solidFill>
            </a:endParaRPr>
          </a:p>
        </p:txBody>
      </p:sp>
      <p:pic>
        <p:nvPicPr>
          <p:cNvPr id="41" name="Picture 40"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2385064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22788" name="Picture 4" descr="ClawArmSA_basic"/>
          <p:cNvPicPr>
            <a:picLocks noGrp="1" noChangeAspect="1" noChangeArrowheads="1"/>
          </p:cNvPicPr>
          <p:nvPr>
            <p:ph sz="quarter" idx="2"/>
          </p:nvPr>
        </p:nvPicPr>
        <p:blipFill>
          <a:blip r:embed="rId3">
            <a:extLst>
              <a:ext uri="{28A0092B-C50C-407E-A947-70E740481C1C}">
                <a14:useLocalDpi xmlns:a14="http://schemas.microsoft.com/office/drawing/2010/main"/>
              </a:ext>
            </a:extLst>
          </a:blip>
          <a:srcRect/>
          <a:stretch>
            <a:fillRect/>
          </a:stretch>
        </p:blipFill>
        <p:spPr>
          <a:xfrm>
            <a:off x="3228947" y="4506912"/>
            <a:ext cx="3506787" cy="1981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2422786" name="Rectangle 2"/>
          <p:cNvSpPr>
            <a:spLocks noChangeArrowheads="1"/>
          </p:cNvSpPr>
          <p:nvPr/>
        </p:nvSpPr>
        <p:spPr bwMode="auto">
          <a:xfrm>
            <a:off x="3657600" y="912813"/>
            <a:ext cx="1900238"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9122" tIns="27090" rIns="19122" bIns="27090"/>
          <a:lstStyle/>
          <a:p>
            <a:pPr algn="ctr" defTabSz="917575">
              <a:lnSpc>
                <a:spcPts val="2813"/>
              </a:lnSpc>
              <a:tabLst>
                <a:tab pos="917575" algn="l"/>
                <a:tab pos="1835150" algn="l"/>
                <a:tab pos="2754313" algn="l"/>
                <a:tab pos="3671888" algn="l"/>
                <a:tab pos="4589463" algn="l"/>
                <a:tab pos="5505450" algn="l"/>
                <a:tab pos="6424613" algn="l"/>
              </a:tabLst>
            </a:pPr>
            <a:r>
              <a:rPr lang="en-US" sz="4400" dirty="0"/>
              <a:t>Effectors</a:t>
            </a:r>
          </a:p>
        </p:txBody>
      </p:sp>
      <p:sp>
        <p:nvSpPr>
          <p:cNvPr id="2422787" name="Rectangle 3"/>
          <p:cNvSpPr>
            <a:spLocks noGrp="1" noChangeArrowheads="1"/>
          </p:cNvSpPr>
          <p:nvPr>
            <p:ph type="body" sz="half" idx="1"/>
          </p:nvPr>
        </p:nvSpPr>
        <p:spPr>
          <a:noFill/>
          <a:ln/>
          <a:extLst>
            <a:ext uri="{91240B29-F687-4f45-9708-019B960494DF}">
              <a14:hiddenLine xmlns:a14="http://schemas.microsoft.com/office/drawing/2010/main" xmlns="" w="12700">
                <a:solidFill>
                  <a:schemeClr val="tx1"/>
                </a:solidFill>
                <a:miter lim="800000"/>
                <a:headEnd/>
                <a:tailEnd/>
              </a14:hiddenLine>
            </a:ext>
          </a:extLst>
        </p:spPr>
        <p:txBody>
          <a:bodyPr wrap="none" lIns="19122" tIns="27090" rIns="19122" bIns="27090"/>
          <a:lstStyle/>
          <a:p>
            <a:pPr marL="0" indent="0">
              <a:lnSpc>
                <a:spcPts val="2813"/>
              </a:lnSpc>
              <a:spcBef>
                <a:spcPct val="0"/>
              </a:spcBef>
              <a:spcAft>
                <a:spcPts val="900"/>
              </a:spcAft>
              <a:buClr>
                <a:schemeClr val="tx1"/>
              </a:buClr>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400" dirty="0"/>
              <a:t> Used to change the state of the </a:t>
            </a:r>
            <a:r>
              <a:rPr lang="en-US" sz="2400" dirty="0" smtClean="0"/>
              <a:t>robot itself</a:t>
            </a:r>
            <a:endParaRPr lang="en-US" sz="2400" dirty="0"/>
          </a:p>
          <a:p>
            <a:pPr marL="0" indent="0">
              <a:lnSpc>
                <a:spcPts val="2813"/>
              </a:lnSpc>
              <a:spcBef>
                <a:spcPct val="0"/>
              </a:spcBef>
              <a:spcAft>
                <a:spcPts val="900"/>
              </a:spcAft>
              <a:buClr>
                <a:schemeClr val="tx1"/>
              </a:buClr>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400" dirty="0"/>
              <a:t> Used to change the state of the world</a:t>
            </a:r>
          </a:p>
          <a:p>
            <a:pPr marL="0" indent="0">
              <a:lnSpc>
                <a:spcPts val="2813"/>
              </a:lnSpc>
              <a:spcBef>
                <a:spcPct val="0"/>
              </a:spcBef>
              <a:spcAft>
                <a:spcPts val="900"/>
              </a:spcAft>
              <a:buClr>
                <a:schemeClr val="tx1"/>
              </a:buClr>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400" i="1" dirty="0">
                <a:latin typeface="+mj-lt"/>
              </a:rPr>
              <a:t> </a:t>
            </a:r>
            <a:r>
              <a:rPr lang="en-US" sz="2400" i="1" dirty="0"/>
              <a:t>Examples:</a:t>
            </a:r>
            <a:endParaRPr lang="en-US" sz="2400" dirty="0"/>
          </a:p>
          <a:p>
            <a:pPr lvl="1">
              <a:lnSpc>
                <a:spcPts val="2813"/>
              </a:lnSpc>
              <a:spcBef>
                <a:spcPct val="0"/>
              </a:spcBef>
              <a:spcAft>
                <a:spcPts val="900"/>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000" dirty="0"/>
              <a:t> Motors, thrusters, arms, or legs</a:t>
            </a:r>
          </a:p>
          <a:p>
            <a:pPr lvl="1">
              <a:lnSpc>
                <a:spcPts val="2813"/>
              </a:lnSpc>
              <a:spcBef>
                <a:spcPct val="0"/>
              </a:spcBef>
              <a:spcAft>
                <a:spcPts val="900"/>
              </a:spcAft>
              <a:buClr>
                <a:schemeClr val="tx1"/>
              </a:buClr>
              <a:buFont typeface="Courier New"/>
              <a:buChar char="o"/>
              <a:tabLst>
                <a:tab pos="458788" algn="l"/>
                <a:tab pos="917575" algn="l"/>
                <a:tab pos="1376363" algn="l"/>
                <a:tab pos="1835150" algn="l"/>
                <a:tab pos="2295525" algn="l"/>
                <a:tab pos="2754313" algn="l"/>
                <a:tab pos="3213100" algn="l"/>
                <a:tab pos="3671888" algn="l"/>
                <a:tab pos="4589463" algn="l"/>
                <a:tab pos="5505450" algn="l"/>
                <a:tab pos="6424613" algn="l"/>
              </a:tabLst>
            </a:pPr>
            <a:r>
              <a:rPr lang="en-US" sz="2000" dirty="0"/>
              <a:t> Voice synthesizers, buzzers, and </a:t>
            </a:r>
            <a:r>
              <a:rPr lang="en-US" sz="2000" dirty="0" smtClean="0"/>
              <a:t>lights</a:t>
            </a:r>
            <a:endParaRPr lang="en-US" sz="2000" dirty="0"/>
          </a:p>
        </p:txBody>
      </p:sp>
      <p:pic>
        <p:nvPicPr>
          <p:cNvPr id="2422789" name="Picture 5"/>
          <p:cNvPicPr>
            <a:picLocks noGrp="1" noChangeAspect="1" noChangeArrowheads="1"/>
          </p:cNvPicPr>
          <p:nvPr>
            <p:ph sz="quarter" idx="3"/>
          </p:nvPr>
        </p:nvPicPr>
        <p:blipFill>
          <a:blip r:embed="rId4" cstate="print">
            <a:extLst>
              <a:ext uri="{28A0092B-C50C-407E-A947-70E740481C1C}">
                <a14:useLocalDpi xmlns:a14="http://schemas.microsoft.com/office/drawing/2010/main"/>
              </a:ext>
            </a:extLst>
          </a:blip>
          <a:srcRect/>
          <a:stretch>
            <a:fillRect/>
          </a:stretch>
        </p:blipFill>
        <p:spPr>
          <a:xfrm>
            <a:off x="6626273" y="1589088"/>
            <a:ext cx="1824037" cy="2743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2422790"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5500" y="4588920"/>
            <a:ext cx="1381125"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36923978"/>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3821" y="-339782"/>
            <a:ext cx="7772400" cy="1470025"/>
          </a:xfrm>
        </p:spPr>
        <p:txBody>
          <a:bodyPr/>
          <a:lstStyle/>
          <a:p>
            <a:r>
              <a:rPr lang="en-US" dirty="0" smtClean="0"/>
              <a:t>Programming Languages</a:t>
            </a:r>
            <a:endParaRPr lang="en-US" dirty="0"/>
          </a:p>
        </p:txBody>
      </p:sp>
      <p:sp>
        <p:nvSpPr>
          <p:cNvPr id="3" name="Subtitle 2"/>
          <p:cNvSpPr>
            <a:spLocks noGrp="1"/>
          </p:cNvSpPr>
          <p:nvPr>
            <p:ph type="subTitle" idx="1"/>
          </p:nvPr>
        </p:nvSpPr>
        <p:spPr>
          <a:xfrm>
            <a:off x="254396" y="4447817"/>
            <a:ext cx="8889604" cy="1752600"/>
          </a:xfrm>
        </p:spPr>
        <p:txBody>
          <a:bodyPr>
            <a:normAutofit fontScale="92500" lnSpcReduction="20000"/>
          </a:bodyPr>
          <a:lstStyle/>
          <a:p>
            <a:pPr algn="l"/>
            <a:r>
              <a:rPr lang="en-US" sz="2800" dirty="0" smtClean="0">
                <a:solidFill>
                  <a:srgbClr val="000000"/>
                </a:solidFill>
              </a:rPr>
              <a:t>Computers only understand machine language (stream of bytes), which they can then read and execute (run).</a:t>
            </a:r>
          </a:p>
          <a:p>
            <a:pPr algn="l"/>
            <a:endParaRPr lang="en-US" sz="2100" dirty="0">
              <a:solidFill>
                <a:srgbClr val="000000"/>
              </a:solidFill>
            </a:endParaRPr>
          </a:p>
          <a:p>
            <a:pPr algn="l"/>
            <a:r>
              <a:rPr lang="en-US" sz="2800" dirty="0" smtClean="0">
                <a:solidFill>
                  <a:srgbClr val="000000"/>
                </a:solidFill>
              </a:rPr>
              <a:t>Humans on the other hand, don’t do well with machine language.</a:t>
            </a:r>
          </a:p>
        </p:txBody>
      </p:sp>
      <p:grpSp>
        <p:nvGrpSpPr>
          <p:cNvPr id="4" name="Group 3"/>
          <p:cNvGrpSpPr/>
          <p:nvPr/>
        </p:nvGrpSpPr>
        <p:grpSpPr>
          <a:xfrm>
            <a:off x="1494019" y="1235102"/>
            <a:ext cx="6436381" cy="2963972"/>
            <a:chOff x="685800" y="862982"/>
            <a:chExt cx="8110267" cy="4276782"/>
          </a:xfrm>
        </p:grpSpPr>
        <p:pic>
          <p:nvPicPr>
            <p:cNvPr id="5" name="Picture 4"/>
            <p:cNvPicPr>
              <a:picLocks noChangeAspect="1"/>
            </p:cNvPicPr>
            <p:nvPr/>
          </p:nvPicPr>
          <p:blipFill>
            <a:blip r:embed="rId3"/>
            <a:stretch>
              <a:fillRect/>
            </a:stretch>
          </p:blipFill>
          <p:spPr>
            <a:xfrm>
              <a:off x="5454104" y="1957980"/>
              <a:ext cx="3175000" cy="3175000"/>
            </a:xfrm>
            <a:prstGeom prst="rect">
              <a:avLst/>
            </a:prstGeom>
          </p:spPr>
        </p:pic>
        <p:pic>
          <p:nvPicPr>
            <p:cNvPr id="6" name="Picture 5"/>
            <p:cNvPicPr>
              <a:picLocks noChangeAspect="1"/>
            </p:cNvPicPr>
            <p:nvPr/>
          </p:nvPicPr>
          <p:blipFill>
            <a:blip r:embed="rId4"/>
            <a:stretch>
              <a:fillRect/>
            </a:stretch>
          </p:blipFill>
          <p:spPr>
            <a:xfrm>
              <a:off x="685800" y="2091764"/>
              <a:ext cx="2540000" cy="3048000"/>
            </a:xfrm>
            <a:prstGeom prst="rect">
              <a:avLst/>
            </a:prstGeom>
          </p:spPr>
        </p:pic>
        <p:sp>
          <p:nvSpPr>
            <p:cNvPr id="7" name="Oval Callout 6"/>
            <p:cNvSpPr/>
            <p:nvPr/>
          </p:nvSpPr>
          <p:spPr>
            <a:xfrm>
              <a:off x="6939997" y="862982"/>
              <a:ext cx="1856070" cy="1470025"/>
            </a:xfrm>
            <a:prstGeom prst="wedgeEllipseCallout">
              <a:avLst>
                <a:gd name="adj1" fmla="val -20833"/>
                <a:gd name="adj2" fmla="val 74342"/>
              </a:avLst>
            </a:prstGeom>
            <a:blipFill rotWithShape="1">
              <a:blip r:embed="rId5"/>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Callout 7"/>
            <p:cNvSpPr/>
            <p:nvPr/>
          </p:nvSpPr>
          <p:spPr>
            <a:xfrm>
              <a:off x="2567454" y="1127699"/>
              <a:ext cx="1772567" cy="148149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Bla, Bla, Bla, Bla, </a:t>
              </a:r>
              <a:endParaRPr lang="en-US" dirty="0">
                <a:solidFill>
                  <a:schemeClr val="tx1"/>
                </a:solidFill>
              </a:endParaRPr>
            </a:p>
          </p:txBody>
        </p:sp>
        <p:sp>
          <p:nvSpPr>
            <p:cNvPr id="9" name="TextBox 8"/>
            <p:cNvSpPr txBox="1"/>
            <p:nvPr/>
          </p:nvSpPr>
          <p:spPr>
            <a:xfrm>
              <a:off x="4698070" y="2091764"/>
              <a:ext cx="756034" cy="1446550"/>
            </a:xfrm>
            <a:prstGeom prst="rect">
              <a:avLst/>
            </a:prstGeom>
            <a:noFill/>
          </p:spPr>
          <p:txBody>
            <a:bodyPr wrap="square" rtlCol="0">
              <a:spAutoFit/>
            </a:bodyPr>
            <a:lstStyle/>
            <a:p>
              <a:r>
                <a:rPr lang="en-US" sz="8800" dirty="0" smtClean="0">
                  <a:solidFill>
                    <a:srgbClr val="FF0000"/>
                  </a:solidFill>
                </a:rPr>
                <a:t>?</a:t>
              </a:r>
              <a:endParaRPr lang="en-US" sz="8800" dirty="0">
                <a:solidFill>
                  <a:srgbClr val="FF0000"/>
                </a:solidFill>
              </a:endParaRPr>
            </a:p>
          </p:txBody>
        </p:sp>
      </p:grpSp>
    </p:spTree>
    <p:extLst>
      <p:ext uri="{BB962C8B-B14F-4D97-AF65-F5344CB8AC3E}">
        <p14:creationId xmlns:p14="http://schemas.microsoft.com/office/powerpoint/2010/main" val="16176310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Why not use an interpreter?</a:t>
            </a:r>
            <a:endParaRPr lang="en-US" dirty="0"/>
          </a:p>
        </p:txBody>
      </p:sp>
      <p:sp>
        <p:nvSpPr>
          <p:cNvPr id="5" name="Subtitle 2"/>
          <p:cNvSpPr>
            <a:spLocks noGrp="1"/>
          </p:cNvSpPr>
          <p:nvPr>
            <p:ph idx="1"/>
          </p:nvPr>
        </p:nvSpPr>
        <p:spPr>
          <a:xfrm>
            <a:off x="457200" y="3530328"/>
            <a:ext cx="8229600" cy="3134006"/>
          </a:xfrm>
        </p:spPr>
        <p:txBody>
          <a:bodyPr>
            <a:normAutofit/>
          </a:bodyPr>
          <a:lstStyle/>
          <a:p>
            <a:pPr marL="0" indent="0" algn="l">
              <a:buNone/>
            </a:pPr>
            <a:r>
              <a:rPr lang="en-US" sz="2400" dirty="0" smtClean="0"/>
              <a:t>Humans have created languages with funny names like; C, C++, JAVA, Python, that allow them to write “source code” which they can understand and edit.</a:t>
            </a:r>
          </a:p>
          <a:p>
            <a:pPr algn="l"/>
            <a:endParaRPr lang="en-US" sz="2400" dirty="0" smtClean="0"/>
          </a:p>
          <a:p>
            <a:pPr marL="0" indent="0" algn="l">
              <a:buNone/>
            </a:pPr>
            <a:r>
              <a:rPr lang="en-US" sz="2400" dirty="0" smtClean="0"/>
              <a:t>This source code is then compiled (translated) into machine language that the computer can understand and execute (run).</a:t>
            </a:r>
            <a:endParaRPr lang="en-US" sz="2400" dirty="0"/>
          </a:p>
        </p:txBody>
      </p:sp>
      <p:grpSp>
        <p:nvGrpSpPr>
          <p:cNvPr id="6" name="Group 5"/>
          <p:cNvGrpSpPr/>
          <p:nvPr/>
        </p:nvGrpSpPr>
        <p:grpSpPr>
          <a:xfrm>
            <a:off x="1022355" y="1408142"/>
            <a:ext cx="7802911" cy="2106808"/>
            <a:chOff x="-365025" y="1597995"/>
            <a:chExt cx="9951621" cy="2924533"/>
          </a:xfrm>
        </p:grpSpPr>
        <p:pic>
          <p:nvPicPr>
            <p:cNvPr id="7" name="Picture 6"/>
            <p:cNvPicPr>
              <a:picLocks noChangeAspect="1"/>
            </p:cNvPicPr>
            <p:nvPr/>
          </p:nvPicPr>
          <p:blipFill>
            <a:blip r:embed="rId2"/>
            <a:stretch>
              <a:fillRect/>
            </a:stretch>
          </p:blipFill>
          <p:spPr>
            <a:xfrm>
              <a:off x="6662063" y="1597995"/>
              <a:ext cx="2924533" cy="2924533"/>
            </a:xfrm>
            <a:prstGeom prst="rect">
              <a:avLst/>
            </a:prstGeom>
          </p:spPr>
        </p:pic>
        <p:pic>
          <p:nvPicPr>
            <p:cNvPr id="8" name="Picture 7"/>
            <p:cNvPicPr>
              <a:picLocks noChangeAspect="1"/>
            </p:cNvPicPr>
            <p:nvPr/>
          </p:nvPicPr>
          <p:blipFill>
            <a:blip r:embed="rId3"/>
            <a:stretch>
              <a:fillRect/>
            </a:stretch>
          </p:blipFill>
          <p:spPr>
            <a:xfrm>
              <a:off x="-365025" y="2122235"/>
              <a:ext cx="1879188" cy="2255025"/>
            </a:xfrm>
            <a:prstGeom prst="rect">
              <a:avLst/>
            </a:prstGeom>
          </p:spPr>
        </p:pic>
        <p:sp>
          <p:nvSpPr>
            <p:cNvPr id="9" name="Rounded Rectangle 8"/>
            <p:cNvSpPr/>
            <p:nvPr/>
          </p:nvSpPr>
          <p:spPr>
            <a:xfrm>
              <a:off x="3376794" y="2122235"/>
              <a:ext cx="2002603" cy="661665"/>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Compiler</a:t>
              </a:r>
              <a:endParaRPr lang="en-US" sz="2400" dirty="0">
                <a:solidFill>
                  <a:schemeClr val="tx1"/>
                </a:solidFill>
              </a:endParaRPr>
            </a:p>
          </p:txBody>
        </p:sp>
        <p:sp>
          <p:nvSpPr>
            <p:cNvPr id="10" name="TextBox 9"/>
            <p:cNvSpPr txBox="1"/>
            <p:nvPr/>
          </p:nvSpPr>
          <p:spPr>
            <a:xfrm>
              <a:off x="1514163" y="2122235"/>
              <a:ext cx="2002602" cy="897194"/>
            </a:xfrm>
            <a:prstGeom prst="rect">
              <a:avLst/>
            </a:prstGeom>
            <a:noFill/>
          </p:spPr>
          <p:txBody>
            <a:bodyPr wrap="square" rtlCol="0">
              <a:spAutoFit/>
            </a:bodyPr>
            <a:lstStyle/>
            <a:p>
              <a:r>
                <a:rPr lang="en-US" dirty="0" smtClean="0"/>
                <a:t>Programming Language</a:t>
              </a:r>
              <a:endParaRPr lang="en-US" dirty="0"/>
            </a:p>
          </p:txBody>
        </p:sp>
        <p:sp>
          <p:nvSpPr>
            <p:cNvPr id="11" name="TextBox 10"/>
            <p:cNvSpPr txBox="1"/>
            <p:nvPr/>
          </p:nvSpPr>
          <p:spPr>
            <a:xfrm>
              <a:off x="5379397" y="2138515"/>
              <a:ext cx="2002602" cy="897194"/>
            </a:xfrm>
            <a:prstGeom prst="rect">
              <a:avLst/>
            </a:prstGeom>
            <a:noFill/>
          </p:spPr>
          <p:txBody>
            <a:bodyPr wrap="square" rtlCol="0">
              <a:spAutoFit/>
            </a:bodyPr>
            <a:lstStyle/>
            <a:p>
              <a:r>
                <a:rPr lang="en-US" dirty="0" smtClean="0"/>
                <a:t>Machine Language</a:t>
              </a:r>
              <a:endParaRPr lang="en-US" dirty="0"/>
            </a:p>
          </p:txBody>
        </p:sp>
        <p:sp>
          <p:nvSpPr>
            <p:cNvPr id="12" name="Right Arrow 11"/>
            <p:cNvSpPr/>
            <p:nvPr/>
          </p:nvSpPr>
          <p:spPr>
            <a:xfrm>
              <a:off x="1742102" y="3256024"/>
              <a:ext cx="1546726" cy="286512"/>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p:cNvSpPr/>
            <p:nvPr/>
          </p:nvSpPr>
          <p:spPr>
            <a:xfrm>
              <a:off x="5299571" y="3200654"/>
              <a:ext cx="1546726" cy="286512"/>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Curved Down Arrow 13"/>
            <p:cNvSpPr/>
            <p:nvPr/>
          </p:nvSpPr>
          <p:spPr>
            <a:xfrm>
              <a:off x="3695353" y="2881582"/>
              <a:ext cx="1400703" cy="605585"/>
            </a:xfrm>
            <a:prstGeom prst="curved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Curved Down Arrow 14"/>
            <p:cNvSpPr/>
            <p:nvPr/>
          </p:nvSpPr>
          <p:spPr>
            <a:xfrm rot="10800000">
              <a:off x="3695353" y="3513164"/>
              <a:ext cx="1351857" cy="504684"/>
            </a:xfrm>
            <a:prstGeom prst="curved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p:cNvSpPr txBox="1"/>
            <p:nvPr/>
          </p:nvSpPr>
          <p:spPr>
            <a:xfrm>
              <a:off x="3779284" y="3268208"/>
              <a:ext cx="1449040" cy="427236"/>
            </a:xfrm>
            <a:prstGeom prst="rect">
              <a:avLst/>
            </a:prstGeom>
            <a:noFill/>
          </p:spPr>
          <p:txBody>
            <a:bodyPr wrap="square" rtlCol="0">
              <a:spAutoFit/>
            </a:bodyPr>
            <a:lstStyle/>
            <a:p>
              <a:r>
                <a:rPr lang="en-US" sz="1400" dirty="0" smtClean="0"/>
                <a:t>Translates</a:t>
              </a:r>
              <a:endParaRPr lang="en-US" sz="1400" dirty="0"/>
            </a:p>
          </p:txBody>
        </p:sp>
      </p:grpSp>
    </p:spTree>
    <p:extLst>
      <p:ext uri="{BB962C8B-B14F-4D97-AF65-F5344CB8AC3E}">
        <p14:creationId xmlns:p14="http://schemas.microsoft.com/office/powerpoint/2010/main" val="6730767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229600" cy="1143000"/>
          </a:xfrm>
        </p:spPr>
        <p:txBody>
          <a:bodyPr/>
          <a:lstStyle/>
          <a:p>
            <a:r>
              <a:rPr lang="en-US" dirty="0" smtClean="0"/>
              <a:t>Programming Vocabulary Activity</a:t>
            </a:r>
            <a:endParaRPr lang="en-US" dirty="0"/>
          </a:p>
        </p:txBody>
      </p:sp>
      <p:sp>
        <p:nvSpPr>
          <p:cNvPr id="3" name="Content Placeholder 2"/>
          <p:cNvSpPr>
            <a:spLocks noGrp="1"/>
          </p:cNvSpPr>
          <p:nvPr>
            <p:ph idx="1"/>
          </p:nvPr>
        </p:nvSpPr>
        <p:spPr/>
        <p:txBody>
          <a:bodyPr/>
          <a:lstStyle/>
          <a:p>
            <a:r>
              <a:rPr lang="en-US" dirty="0" smtClean="0"/>
              <a:t>Using the cards you cut out or your teacher provided for you match up the terms with their definition</a:t>
            </a: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13907779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5003"/>
            <a:ext cx="8229600" cy="650596"/>
          </a:xfrm>
        </p:spPr>
        <p:txBody>
          <a:bodyPr>
            <a:normAutofit/>
          </a:bodyPr>
          <a:lstStyle/>
          <a:p>
            <a:r>
              <a:rPr lang="en-US" sz="3600" dirty="0" smtClean="0"/>
              <a:t>Introduction to Programming Languages</a:t>
            </a:r>
            <a:endParaRPr lang="en-US" sz="3600" dirty="0"/>
          </a:p>
        </p:txBody>
      </p:sp>
      <p:sp>
        <p:nvSpPr>
          <p:cNvPr id="4" name="Rectangle 3"/>
          <p:cNvSpPr/>
          <p:nvPr/>
        </p:nvSpPr>
        <p:spPr>
          <a:xfrm>
            <a:off x="366489" y="995599"/>
            <a:ext cx="8549114" cy="5632312"/>
          </a:xfrm>
          <a:prstGeom prst="rect">
            <a:avLst/>
          </a:prstGeom>
        </p:spPr>
        <p:txBody>
          <a:bodyPr wrap="square">
            <a:spAutoFit/>
          </a:bodyPr>
          <a:lstStyle/>
          <a:p>
            <a:pPr lvl="0"/>
            <a:r>
              <a:rPr lang="en-US" b="1" dirty="0" smtClean="0"/>
              <a:t>Goals</a:t>
            </a:r>
          </a:p>
          <a:p>
            <a:pPr marL="285750" lvl="0" indent="-285750">
              <a:buFont typeface="Arial"/>
              <a:buChar char="•"/>
            </a:pPr>
            <a:r>
              <a:rPr lang="en-US" dirty="0" smtClean="0"/>
              <a:t>To help students understand that languages have rules/conventions you must follow</a:t>
            </a:r>
          </a:p>
          <a:p>
            <a:pPr marL="742950" lvl="1" indent="-285750">
              <a:buFont typeface="Courier New"/>
              <a:buChar char="o"/>
            </a:pPr>
            <a:r>
              <a:rPr lang="en-US" dirty="0" smtClean="0"/>
              <a:t>Sentences start with a capital and end with a punctuation mark, etc.</a:t>
            </a:r>
          </a:p>
          <a:p>
            <a:pPr marL="285750" indent="-285750">
              <a:buFont typeface="Arial"/>
              <a:buChar char="•"/>
            </a:pPr>
            <a:r>
              <a:rPr lang="en-US" dirty="0" smtClean="0"/>
              <a:t>Understand how programs such as Microsoft Word or other applications help you follow the rules/conventions of a program</a:t>
            </a:r>
          </a:p>
          <a:p>
            <a:pPr marL="285750" indent="-285750">
              <a:buFont typeface="Arial"/>
              <a:buChar char="•"/>
            </a:pPr>
            <a:r>
              <a:rPr lang="en-US" dirty="0" smtClean="0"/>
              <a:t>Understand that the KISS IDE (Integrated Development Environment) is like a word processing program that helps them follow the rules/conventions while they write their source code</a:t>
            </a:r>
          </a:p>
          <a:p>
            <a:endParaRPr lang="en-US" dirty="0" smtClean="0"/>
          </a:p>
          <a:p>
            <a:pPr marL="285750" indent="-285750">
              <a:buFontTx/>
              <a:buChar char="•"/>
            </a:pPr>
            <a:r>
              <a:rPr lang="en-US" b="1" dirty="0" smtClean="0"/>
              <a:t>New Vocabulary word  is Debug, meaning checking your program for errors and fixing them much like when Microsoft Word underlines misspelled words or grammatical errors</a:t>
            </a:r>
          </a:p>
          <a:p>
            <a:endParaRPr lang="en-US" b="1" dirty="0" smtClean="0"/>
          </a:p>
          <a:p>
            <a:pPr lvl="0"/>
            <a:r>
              <a:rPr lang="en-US" b="1" dirty="0" smtClean="0"/>
              <a:t>Activity</a:t>
            </a:r>
          </a:p>
          <a:p>
            <a:pPr marL="285750" lvl="0" indent="-285750">
              <a:buFont typeface="Arial"/>
              <a:buChar char="•"/>
            </a:pPr>
            <a:r>
              <a:rPr lang="en-US" dirty="0" smtClean="0"/>
              <a:t>Have students list things the computer program/application Microsoft Word helps them with when they are writing.</a:t>
            </a:r>
          </a:p>
          <a:p>
            <a:pPr marL="742950" lvl="1" indent="-285750">
              <a:buFont typeface="Courier New"/>
              <a:buChar char="o"/>
            </a:pPr>
            <a:r>
              <a:rPr lang="en-US" dirty="0" smtClean="0"/>
              <a:t>In their notebooks</a:t>
            </a:r>
          </a:p>
          <a:p>
            <a:pPr marL="742950" lvl="1" indent="-285750">
              <a:buFont typeface="Courier New"/>
              <a:buChar char="o"/>
            </a:pPr>
            <a:r>
              <a:rPr lang="en-US" dirty="0" smtClean="0"/>
              <a:t>Whole class activity on the board</a:t>
            </a:r>
            <a:r>
              <a:rPr lang="en-US" dirty="0"/>
              <a:t>	</a:t>
            </a:r>
            <a:endParaRPr lang="en-US" dirty="0" smtClean="0"/>
          </a:p>
          <a:p>
            <a:pPr lvl="0"/>
            <a:endParaRPr lang="en-US" b="1" dirty="0" smtClean="0"/>
          </a:p>
          <a:p>
            <a:pPr lvl="0"/>
            <a:endParaRPr lang="en-US" b="1" dirty="0" smtClean="0"/>
          </a:p>
        </p:txBody>
      </p:sp>
      <p:pic>
        <p:nvPicPr>
          <p:cNvPr id="5" name="Picture 4" descr="teacher's resourc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91366" y="0"/>
            <a:ext cx="1674494" cy="1686928"/>
          </a:xfrm>
          <a:prstGeom prst="rect">
            <a:avLst/>
          </a:prstGeom>
        </p:spPr>
      </p:pic>
    </p:spTree>
    <p:extLst>
      <p:ext uri="{BB962C8B-B14F-4D97-AF65-F5344CB8AC3E}">
        <p14:creationId xmlns:p14="http://schemas.microsoft.com/office/powerpoint/2010/main" val="16299946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Rules you use when writing</a:t>
            </a:r>
            <a:endParaRPr lang="en-US" dirty="0"/>
          </a:p>
        </p:txBody>
      </p:sp>
      <p:sp>
        <p:nvSpPr>
          <p:cNvPr id="3" name="Content Placeholder 2"/>
          <p:cNvSpPr>
            <a:spLocks noGrp="1"/>
          </p:cNvSpPr>
          <p:nvPr>
            <p:ph idx="1"/>
          </p:nvPr>
        </p:nvSpPr>
        <p:spPr/>
        <p:txBody>
          <a:bodyPr/>
          <a:lstStyle/>
          <a:p>
            <a:r>
              <a:rPr lang="en-US" dirty="0" smtClean="0"/>
              <a:t>List as many rules as you can think of you must follow when writing a report in school</a:t>
            </a:r>
          </a:p>
          <a:p>
            <a:pPr lvl="1">
              <a:buFont typeface="Courier New"/>
              <a:buChar char="o"/>
            </a:pPr>
            <a:r>
              <a:rPr lang="en-US" dirty="0" smtClean="0"/>
              <a:t>Once you have everything listed go to the next slide and add anything you didn’t have on your list</a:t>
            </a: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323384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smtClean="0"/>
              <a:t>Rules/Conventions when writing</a:t>
            </a:r>
            <a:endParaRPr lang="en-US" dirty="0"/>
          </a:p>
        </p:txBody>
      </p:sp>
      <p:sp>
        <p:nvSpPr>
          <p:cNvPr id="5" name="Subtitle 2"/>
          <p:cNvSpPr txBox="1">
            <a:spLocks noGrp="1"/>
          </p:cNvSpPr>
          <p:nvPr>
            <p:ph idx="1"/>
          </p:nvPr>
        </p:nvSpPr>
        <p:spPr>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dirty="0" smtClean="0">
                <a:solidFill>
                  <a:srgbClr val="000000"/>
                </a:solidFill>
              </a:rPr>
              <a:t>These are things that are always done in a language. </a:t>
            </a:r>
          </a:p>
          <a:p>
            <a:pPr algn="l"/>
            <a:r>
              <a:rPr lang="en-US" sz="2400" dirty="0" smtClean="0">
                <a:solidFill>
                  <a:srgbClr val="000000"/>
                </a:solidFill>
              </a:rPr>
              <a:t>For example:</a:t>
            </a:r>
          </a:p>
          <a:p>
            <a:pPr marL="342900" indent="-342900" algn="l">
              <a:buFont typeface="Arial"/>
              <a:buChar char="•"/>
            </a:pPr>
            <a:r>
              <a:rPr lang="en-US" sz="2400" u="sng" dirty="0" smtClean="0">
                <a:solidFill>
                  <a:srgbClr val="000000"/>
                </a:solidFill>
              </a:rPr>
              <a:t>W</a:t>
            </a:r>
            <a:r>
              <a:rPr lang="en-US" sz="2400" dirty="0" smtClean="0">
                <a:solidFill>
                  <a:srgbClr val="000000"/>
                </a:solidFill>
              </a:rPr>
              <a:t>hen writing a sentence you always start with a capital letter </a:t>
            </a:r>
          </a:p>
          <a:p>
            <a:pPr marL="342900" indent="-342900" algn="l">
              <a:buFont typeface="Arial"/>
              <a:buChar char="•"/>
            </a:pPr>
            <a:r>
              <a:rPr lang="en-US" sz="2400" dirty="0" smtClean="0">
                <a:solidFill>
                  <a:srgbClr val="000000"/>
                </a:solidFill>
              </a:rPr>
              <a:t>Complete sentences should end with a period</a:t>
            </a:r>
            <a:r>
              <a:rPr lang="en-US" sz="2400" u="sng" dirty="0" smtClean="0">
                <a:solidFill>
                  <a:srgbClr val="000000"/>
                </a:solidFill>
              </a:rPr>
              <a:t>.</a:t>
            </a:r>
          </a:p>
          <a:p>
            <a:pPr marL="342900" indent="-342900" algn="l">
              <a:buFont typeface="Arial"/>
              <a:buChar char="•"/>
            </a:pPr>
            <a:r>
              <a:rPr lang="en-US" sz="2400" dirty="0" smtClean="0">
                <a:solidFill>
                  <a:srgbClr val="000000"/>
                </a:solidFill>
              </a:rPr>
              <a:t>Spaces are used to create paragraphs, which are used to separate out ideas</a:t>
            </a:r>
            <a:endParaRPr lang="en-US" sz="2400" dirty="0">
              <a:solidFill>
                <a:srgbClr val="000000"/>
              </a:solidFill>
            </a:endParaRPr>
          </a:p>
          <a:p>
            <a:pPr marL="342900" indent="-342900" algn="l">
              <a:buFont typeface="Arial"/>
              <a:buChar char="•"/>
            </a:pPr>
            <a:r>
              <a:rPr lang="en-US" sz="2400" dirty="0" smtClean="0">
                <a:solidFill>
                  <a:srgbClr val="000000"/>
                </a:solidFill>
              </a:rPr>
              <a:t>The order of words make a difference</a:t>
            </a:r>
          </a:p>
          <a:p>
            <a:pPr marL="800100" lvl="1" indent="-342900" algn="l">
              <a:buFont typeface="Courier New"/>
              <a:buChar char="o"/>
            </a:pPr>
            <a:r>
              <a:rPr lang="en-US" sz="2000" i="1" dirty="0" smtClean="0">
                <a:solidFill>
                  <a:srgbClr val="000000"/>
                </a:solidFill>
              </a:rPr>
              <a:t>The ran horse slowly </a:t>
            </a:r>
            <a:r>
              <a:rPr lang="en-US" sz="2000" dirty="0" smtClean="0">
                <a:solidFill>
                  <a:srgbClr val="000000"/>
                </a:solidFill>
              </a:rPr>
              <a:t>as compared to </a:t>
            </a:r>
            <a:r>
              <a:rPr lang="en-US" sz="2000" i="1" dirty="0" smtClean="0">
                <a:solidFill>
                  <a:srgbClr val="000000"/>
                </a:solidFill>
              </a:rPr>
              <a:t>the horse ran slowly</a:t>
            </a:r>
          </a:p>
          <a:p>
            <a:pPr marL="342900" indent="-342900" algn="l">
              <a:buFont typeface="Arial"/>
              <a:buChar char="•"/>
            </a:pPr>
            <a:r>
              <a:rPr lang="en-US" sz="2400" dirty="0" smtClean="0">
                <a:solidFill>
                  <a:srgbClr val="000000"/>
                </a:solidFill>
              </a:rPr>
              <a:t>Math has conventions as well</a:t>
            </a:r>
          </a:p>
          <a:p>
            <a:pPr marL="800100" lvl="1" indent="-342900" algn="l">
              <a:buFont typeface="Courier New"/>
              <a:buChar char="o"/>
            </a:pPr>
            <a:r>
              <a:rPr lang="en-US" sz="2000" dirty="0">
                <a:solidFill>
                  <a:srgbClr val="000000"/>
                </a:solidFill>
              </a:rPr>
              <a:t>O</a:t>
            </a:r>
            <a:r>
              <a:rPr lang="en-US" sz="2000" dirty="0" smtClean="0">
                <a:solidFill>
                  <a:srgbClr val="000000"/>
                </a:solidFill>
              </a:rPr>
              <a:t>rder of operations (1+2) X 4</a:t>
            </a:r>
          </a:p>
          <a:p>
            <a:pPr marL="342900" indent="-342900" algn="l">
              <a:buFont typeface="Arial"/>
              <a:buChar char="•"/>
            </a:pPr>
            <a:endParaRPr lang="en-US" sz="2400" dirty="0" smtClean="0"/>
          </a:p>
          <a:p>
            <a:pPr marL="342900" indent="-342900" algn="l">
              <a:buFont typeface="Arial"/>
              <a:buChar char="•"/>
            </a:pPr>
            <a:endParaRPr lang="en-US" sz="2400" dirty="0" smtClean="0"/>
          </a:p>
          <a:p>
            <a:pPr marL="342900" indent="-342900" algn="l">
              <a:buFont typeface="Arial"/>
              <a:buChar char="•"/>
            </a:pPr>
            <a:endParaRPr lang="en-US" sz="2400" dirty="0" smtClean="0"/>
          </a:p>
          <a:p>
            <a:pPr marL="342900" indent="-342900" algn="l">
              <a:buFont typeface="Arial"/>
              <a:buChar char="•"/>
            </a:pPr>
            <a:endParaRPr lang="en-US" sz="2400" dirty="0"/>
          </a:p>
        </p:txBody>
      </p:sp>
    </p:spTree>
    <p:extLst>
      <p:ext uri="{BB962C8B-B14F-4D97-AF65-F5344CB8AC3E}">
        <p14:creationId xmlns:p14="http://schemas.microsoft.com/office/powerpoint/2010/main" val="30807501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Programming Languages</a:t>
            </a:r>
            <a:endParaRPr lang="en-US" dirty="0"/>
          </a:p>
        </p:txBody>
      </p:sp>
      <p:sp>
        <p:nvSpPr>
          <p:cNvPr id="5" name="Subtitle 2"/>
          <p:cNvSpPr>
            <a:spLocks noGrp="1"/>
          </p:cNvSpPr>
          <p:nvPr>
            <p:ph idx="1"/>
          </p:nvPr>
        </p:nvSpPr>
        <p:spPr>
          <a:xfrm>
            <a:off x="457200" y="2326003"/>
            <a:ext cx="8229600" cy="1896844"/>
          </a:xfrm>
        </p:spPr>
        <p:txBody>
          <a:bodyPr>
            <a:normAutofit/>
          </a:bodyPr>
          <a:lstStyle/>
          <a:p>
            <a:pPr marL="0" indent="0" algn="l">
              <a:buNone/>
            </a:pPr>
            <a:r>
              <a:rPr lang="en-US" sz="2400" dirty="0" smtClean="0"/>
              <a:t>Computer languages are like any other language: they take a little time and effort to learn</a:t>
            </a:r>
            <a:r>
              <a:rPr lang="en-US" sz="2400" dirty="0"/>
              <a:t> </a:t>
            </a:r>
            <a:r>
              <a:rPr lang="en-US" sz="2400" dirty="0" smtClean="0"/>
              <a:t>all of the rules/conventions.</a:t>
            </a:r>
          </a:p>
          <a:p>
            <a:pPr marL="0" indent="0" algn="l">
              <a:buNone/>
            </a:pPr>
            <a:endParaRPr lang="en-US" sz="2400" dirty="0"/>
          </a:p>
          <a:p>
            <a:pPr marL="0" indent="0" algn="l">
              <a:buNone/>
            </a:pPr>
            <a:r>
              <a:rPr lang="en-US" sz="2400" dirty="0" smtClean="0"/>
              <a:t>The more you practice the better you will get!</a:t>
            </a:r>
            <a:endParaRPr lang="en-US" sz="2400" dirty="0"/>
          </a:p>
        </p:txBody>
      </p:sp>
    </p:spTree>
    <p:extLst>
      <p:ext uri="{BB962C8B-B14F-4D97-AF65-F5344CB8AC3E}">
        <p14:creationId xmlns:p14="http://schemas.microsoft.com/office/powerpoint/2010/main" val="11409675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19" y="274638"/>
            <a:ext cx="8229600" cy="1143000"/>
          </a:xfrm>
        </p:spPr>
        <p:txBody>
          <a:bodyPr>
            <a:normAutofit/>
          </a:bodyPr>
          <a:lstStyle/>
          <a:p>
            <a:r>
              <a:rPr lang="en-US" sz="2800" dirty="0" smtClean="0"/>
              <a:t> How does the Microsoft Word program help? Activity</a:t>
            </a:r>
            <a:endParaRPr lang="en-US" sz="2800" dirty="0"/>
          </a:p>
        </p:txBody>
      </p:sp>
      <p:sp>
        <p:nvSpPr>
          <p:cNvPr id="3" name="Content Placeholder 2"/>
          <p:cNvSpPr>
            <a:spLocks noGrp="1"/>
          </p:cNvSpPr>
          <p:nvPr>
            <p:ph idx="1"/>
          </p:nvPr>
        </p:nvSpPr>
        <p:spPr/>
        <p:txBody>
          <a:bodyPr/>
          <a:lstStyle/>
          <a:p>
            <a:pPr marL="0" indent="0">
              <a:buNone/>
            </a:pPr>
            <a:r>
              <a:rPr lang="en-US" sz="2400" dirty="0" smtClean="0"/>
              <a:t>Have you ever used a word processing program such as Microsoft Word?</a:t>
            </a:r>
          </a:p>
          <a:p>
            <a:pPr marL="0" indent="0">
              <a:buNone/>
            </a:pPr>
            <a:endParaRPr lang="en-US" sz="2400" dirty="0" smtClean="0"/>
          </a:p>
          <a:p>
            <a:pPr marL="0" indent="0">
              <a:buNone/>
            </a:pPr>
            <a:r>
              <a:rPr lang="en-US" sz="2400" dirty="0" smtClean="0"/>
              <a:t>What does it help you do when you are typing something like a report?</a:t>
            </a:r>
          </a:p>
          <a:p>
            <a:pPr lvl="1">
              <a:buFont typeface="Arial"/>
              <a:buChar char="•"/>
            </a:pPr>
            <a:r>
              <a:rPr lang="en-US" sz="2400" dirty="0" smtClean="0"/>
              <a:t>List all of the things the program helps you with</a:t>
            </a:r>
          </a:p>
          <a:p>
            <a:pPr marL="1371600" lvl="2" indent="-457200">
              <a:buFont typeface="+mj-lt"/>
              <a:buAutoNum type="arabicPeriod"/>
            </a:pPr>
            <a:endParaRPr lang="en-US" dirty="0"/>
          </a:p>
          <a:p>
            <a:pPr marL="914400" lvl="2" indent="0">
              <a:buNone/>
            </a:pPr>
            <a:endParaRPr lang="en-US" dirty="0"/>
          </a:p>
        </p:txBody>
      </p:sp>
      <p:pic>
        <p:nvPicPr>
          <p:cNvPr id="4" name="Picture 3" descr="student activit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658717" cy="1671034"/>
          </a:xfrm>
          <a:prstGeom prst="rect">
            <a:avLst/>
          </a:prstGeom>
        </p:spPr>
      </p:pic>
    </p:spTree>
    <p:extLst>
      <p:ext uri="{BB962C8B-B14F-4D97-AF65-F5344CB8AC3E}">
        <p14:creationId xmlns:p14="http://schemas.microsoft.com/office/powerpoint/2010/main" val="23892277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 Processing programs highlight possible errors</a:t>
            </a:r>
            <a:endParaRPr lang="en-US" dirty="0"/>
          </a:p>
        </p:txBody>
      </p:sp>
      <p:pic>
        <p:nvPicPr>
          <p:cNvPr id="8" name="Picture 7"/>
          <p:cNvPicPr/>
          <p:nvPr/>
        </p:nvPicPr>
        <p:blipFill>
          <a:blip r:embed="rId2">
            <a:extLst>
              <a:ext uri="{28A0092B-C50C-407E-A947-70E740481C1C}">
                <a14:useLocalDpi xmlns:a14="http://schemas.microsoft.com/office/drawing/2010/main"/>
              </a:ext>
            </a:extLst>
          </a:blip>
          <a:stretch>
            <a:fillRect/>
          </a:stretch>
        </p:blipFill>
        <p:spPr>
          <a:xfrm>
            <a:off x="863601" y="1745480"/>
            <a:ext cx="7315200" cy="3347887"/>
          </a:xfrm>
          <a:prstGeom prst="rect">
            <a:avLst/>
          </a:prstGeom>
        </p:spPr>
      </p:pic>
      <p:sp>
        <p:nvSpPr>
          <p:cNvPr id="9" name="Oval 8"/>
          <p:cNvSpPr/>
          <p:nvPr/>
        </p:nvSpPr>
        <p:spPr>
          <a:xfrm>
            <a:off x="922421" y="2272632"/>
            <a:ext cx="788737" cy="561473"/>
          </a:xfrm>
          <a:prstGeom prst="ellipse">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080168" y="3015917"/>
            <a:ext cx="788737" cy="561473"/>
          </a:xfrm>
          <a:prstGeom prst="ellipse">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015958" y="2660316"/>
            <a:ext cx="788737" cy="561473"/>
          </a:xfrm>
          <a:prstGeom prst="ellipse">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291305" y="2660316"/>
            <a:ext cx="1280695" cy="561473"/>
          </a:xfrm>
          <a:prstGeom prst="ellipse">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985252" y="3577390"/>
            <a:ext cx="788737" cy="561473"/>
          </a:xfrm>
          <a:prstGeom prst="ellipse">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4054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5126" y="518611"/>
            <a:ext cx="8793748" cy="1143000"/>
          </a:xfrm>
        </p:spPr>
        <p:txBody>
          <a:bodyPr>
            <a:normAutofit fontScale="90000"/>
          </a:bodyPr>
          <a:lstStyle/>
          <a:p>
            <a:r>
              <a:rPr lang="en-US" dirty="0" smtClean="0"/>
              <a:t>Integrated Development Environments (IDE) help you with the rules/conventions of programming languages</a:t>
            </a:r>
            <a:endParaRPr lang="en-US" dirty="0"/>
          </a:p>
        </p:txBody>
      </p:sp>
      <p:sp>
        <p:nvSpPr>
          <p:cNvPr id="5" name="Subtitle 2"/>
          <p:cNvSpPr>
            <a:spLocks noGrp="1"/>
          </p:cNvSpPr>
          <p:nvPr>
            <p:ph idx="1"/>
          </p:nvPr>
        </p:nvSpPr>
        <p:spPr>
          <a:xfrm>
            <a:off x="457200" y="2550139"/>
            <a:ext cx="8229600" cy="3051528"/>
          </a:xfrm>
        </p:spPr>
        <p:txBody>
          <a:bodyPr>
            <a:normAutofit/>
          </a:bodyPr>
          <a:lstStyle/>
          <a:p>
            <a:pPr marL="0" indent="0" algn="l">
              <a:buNone/>
            </a:pPr>
            <a:r>
              <a:rPr lang="en-US" sz="2400" dirty="0" smtClean="0"/>
              <a:t>These are software applications (Apps) that make it easy for you to </a:t>
            </a:r>
            <a:r>
              <a:rPr lang="en-US" sz="2400" u="sng" dirty="0" smtClean="0"/>
              <a:t>write </a:t>
            </a:r>
            <a:r>
              <a:rPr lang="en-US" sz="2400" dirty="0" smtClean="0"/>
              <a:t>and </a:t>
            </a:r>
            <a:r>
              <a:rPr lang="en-US" sz="2400" u="sng" dirty="0" smtClean="0"/>
              <a:t>edit</a:t>
            </a:r>
            <a:r>
              <a:rPr lang="en-US" sz="2400" dirty="0" smtClean="0"/>
              <a:t> your source code, </a:t>
            </a:r>
            <a:r>
              <a:rPr lang="en-US" sz="2400" u="sng" dirty="0" smtClean="0"/>
              <a:t>debug</a:t>
            </a:r>
            <a:r>
              <a:rPr lang="en-US" sz="2400" dirty="0" smtClean="0"/>
              <a:t> it (look for mistakes) and compile (translate) it.</a:t>
            </a:r>
          </a:p>
          <a:p>
            <a:pPr marL="0" indent="0" algn="l">
              <a:buNone/>
            </a:pPr>
            <a:endParaRPr lang="en-US" sz="2400" dirty="0" smtClean="0"/>
          </a:p>
          <a:p>
            <a:pPr marL="0" indent="0" algn="l">
              <a:buNone/>
            </a:pPr>
            <a:r>
              <a:rPr lang="en-US" sz="2400" dirty="0" smtClean="0"/>
              <a:t>This is kind of like a word processing program that lets you write text, format it, spell check, etc.</a:t>
            </a:r>
          </a:p>
          <a:p>
            <a:pPr marL="0" indent="0" algn="l">
              <a:buNone/>
            </a:pPr>
            <a:endParaRPr lang="en-US" sz="2400" dirty="0" smtClean="0"/>
          </a:p>
          <a:p>
            <a:pPr marL="0" indent="0" algn="l">
              <a:buNone/>
            </a:pPr>
            <a:endParaRPr lang="en-US" sz="2400" dirty="0" smtClean="0"/>
          </a:p>
          <a:p>
            <a:pPr marL="0" indent="0" algn="l">
              <a:buNone/>
            </a:pPr>
            <a:endParaRPr lang="en-US" sz="2400" dirty="0" smtClean="0"/>
          </a:p>
          <a:p>
            <a:pPr marL="0" indent="0" algn="l">
              <a:buNone/>
            </a:pPr>
            <a:endParaRPr lang="en-US" sz="2400" dirty="0" smtClean="0"/>
          </a:p>
          <a:p>
            <a:pPr marL="0" indent="0" algn="l">
              <a:buNone/>
            </a:pPr>
            <a:endParaRPr lang="en-US" sz="2400" dirty="0"/>
          </a:p>
        </p:txBody>
      </p:sp>
    </p:spTree>
    <p:extLst>
      <p:ext uri="{BB962C8B-B14F-4D97-AF65-F5344CB8AC3E}">
        <p14:creationId xmlns:p14="http://schemas.microsoft.com/office/powerpoint/2010/main" val="1429635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466</TotalTime>
  <Words>27823</Words>
  <Application>Microsoft Office PowerPoint</Application>
  <PresentationFormat>On-screen Show (4:3)</PresentationFormat>
  <Paragraphs>4095</Paragraphs>
  <Slides>468</Slides>
  <Notes>107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468</vt:i4>
      </vt:variant>
    </vt:vector>
  </HeadingPairs>
  <TitlesOfParts>
    <vt:vector size="476" baseType="lpstr">
      <vt:lpstr>Arial</vt:lpstr>
      <vt:lpstr>Calibri</vt:lpstr>
      <vt:lpstr>Courier</vt:lpstr>
      <vt:lpstr>Courier New</vt:lpstr>
      <vt:lpstr>Times</vt:lpstr>
      <vt:lpstr>Times New Roman</vt:lpstr>
      <vt:lpstr>Office Theme</vt:lpstr>
      <vt:lpstr>1_Office Theme</vt:lpstr>
      <vt:lpstr>What is a Robot</vt:lpstr>
      <vt:lpstr>What is a Robot? Activity</vt:lpstr>
      <vt:lpstr>What robots do we use everyday?</vt:lpstr>
      <vt:lpstr>PowerPoint Presentation</vt:lpstr>
      <vt:lpstr>PowerPoint Presentation</vt:lpstr>
      <vt:lpstr>Can we add to it?</vt:lpstr>
      <vt:lpstr>Humans vs. Robot Subsystems</vt:lpstr>
      <vt:lpstr>PowerPoint Presentation</vt:lpstr>
      <vt:lpstr>PowerPoint Presentation</vt:lpstr>
      <vt:lpstr>Sensors</vt:lpstr>
      <vt:lpstr>PowerPoint Presentation</vt:lpstr>
      <vt:lpstr>Computation</vt:lpstr>
      <vt:lpstr>Information</vt:lpstr>
      <vt:lpstr>Introductory Kit Overview</vt:lpstr>
      <vt:lpstr>Introductory Kit Scavenger Hunt Activity</vt:lpstr>
      <vt:lpstr>Introductory Kit Checklist</vt:lpstr>
      <vt:lpstr>Online Resources-The Botball Store</vt:lpstr>
      <vt:lpstr>Resources- If you can’t get online</vt:lpstr>
      <vt:lpstr>Resources- If you can’t get online continued</vt:lpstr>
      <vt:lpstr>Resources- If you can’t get online continued</vt:lpstr>
      <vt:lpstr>Introductory Kit Scavenger Hunt</vt:lpstr>
      <vt:lpstr>Building the DemoBot</vt:lpstr>
      <vt:lpstr>KIPR DemoBot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to know your controller</vt:lpstr>
      <vt:lpstr>Charging the KIPR Link Controller </vt:lpstr>
      <vt:lpstr>Learning about the Link Controller</vt:lpstr>
      <vt:lpstr>PowerPoint Presentation</vt:lpstr>
      <vt:lpstr>PowerPoint Presentation</vt:lpstr>
      <vt:lpstr>PowerPoint Presentation</vt:lpstr>
      <vt:lpstr>PowerPoint Presentation</vt:lpstr>
      <vt:lpstr>Know your Robot Controller</vt:lpstr>
      <vt:lpstr>Be the Robot Activity</vt:lpstr>
      <vt:lpstr>Be the Robot Activity</vt:lpstr>
      <vt:lpstr>Be the Robot Flowchart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 WHAT YOU THINK THE FLOW CHART WILL MAKE THE ROBOT DO</vt:lpstr>
      <vt:lpstr>Did you get a square?</vt:lpstr>
      <vt:lpstr>Explain what the robot is doing </vt:lpstr>
      <vt:lpstr>Flowcharts are great for humans, but</vt:lpstr>
      <vt:lpstr>Introduction to Programming Languages</vt:lpstr>
      <vt:lpstr>PowerPoint Presentation</vt:lpstr>
      <vt:lpstr>Programming Languages</vt:lpstr>
      <vt:lpstr>Why not use an interpreter?</vt:lpstr>
      <vt:lpstr>Programming Vocabulary Activity</vt:lpstr>
      <vt:lpstr>Introduction to Programming Languages</vt:lpstr>
      <vt:lpstr>Rules you use when writing</vt:lpstr>
      <vt:lpstr>Rules/Conventions when writing</vt:lpstr>
      <vt:lpstr>Programming Languages</vt:lpstr>
      <vt:lpstr> How does the Microsoft Word program help? Activity</vt:lpstr>
      <vt:lpstr>Word Processing programs highlight possible errors</vt:lpstr>
      <vt:lpstr>Integrated Development Environments (IDE) help you with the rules/conventions of programming languages</vt:lpstr>
      <vt:lpstr>KISS IDE</vt:lpstr>
      <vt:lpstr>Introduction to a simple C program</vt:lpstr>
      <vt:lpstr>Make a “robot code” folder on your desktop</vt:lpstr>
      <vt:lpstr>Connect the Link to your computer</vt:lpstr>
      <vt:lpstr>Launch the KISS IDE</vt:lpstr>
      <vt:lpstr>Name Your Project</vt:lpstr>
      <vt:lpstr>Add a new file</vt:lpstr>
      <vt:lpstr>Compiling Your First Program</vt:lpstr>
      <vt:lpstr>PowerPoint Presentation</vt:lpstr>
      <vt:lpstr>The C Template: Hello, World!</vt:lpstr>
      <vt:lpstr>PowerPoint Presentation</vt:lpstr>
      <vt:lpstr>Computers read a program just like you read a book, they start at the top and go to the bottom. Computers read incredibly fast-  800 MILLION lines per second!</vt:lpstr>
      <vt:lpstr>PowerPoint Presentation</vt:lpstr>
      <vt:lpstr>Programming Languages have Rules/Conventions as well, let’s look at a simple C (programming language) program</vt:lpstr>
      <vt:lpstr>Functions</vt:lpstr>
      <vt:lpstr>Looking at a program</vt:lpstr>
      <vt:lpstr>Looking at a program</vt:lpstr>
      <vt:lpstr>Looking at a program</vt:lpstr>
      <vt:lpstr>Looking at a program</vt:lpstr>
      <vt:lpstr>Looking at a program</vt:lpstr>
      <vt:lpstr>PowerPoint Presentation</vt:lpstr>
      <vt:lpstr>Functions</vt:lpstr>
      <vt:lpstr>Background Information Why use C?</vt:lpstr>
      <vt:lpstr>Connect the Link to your computer</vt:lpstr>
      <vt:lpstr>Launch the KISS IDE</vt:lpstr>
      <vt:lpstr>Name Your Project</vt:lpstr>
      <vt:lpstr>Add a new file</vt:lpstr>
      <vt:lpstr>The C Template: Hello, World!</vt:lpstr>
      <vt:lpstr>Functions</vt:lpstr>
      <vt:lpstr>Function Examples</vt:lpstr>
      <vt:lpstr>Where Can I Get Help?</vt:lpstr>
      <vt:lpstr>Getting Help With the KISS IDE open simply select the help tab then documentation</vt:lpstr>
      <vt:lpstr>Select KIPR Link C Standard Library</vt:lpstr>
      <vt:lpstr>KISS IDE User Manual</vt:lpstr>
      <vt:lpstr>KIPR LINK Library</vt:lpstr>
      <vt:lpstr>Hint</vt:lpstr>
      <vt:lpstr>Writing Programs- Screen Display</vt:lpstr>
      <vt:lpstr> First C Program  Programming Basics and Screen Output</vt:lpstr>
      <vt:lpstr>Connect the Link to your computer</vt:lpstr>
      <vt:lpstr>Launch the KISS IDE</vt:lpstr>
      <vt:lpstr>Name Your Project</vt:lpstr>
      <vt:lpstr>Add a new file</vt:lpstr>
      <vt:lpstr>Writing Your First Program</vt:lpstr>
      <vt:lpstr>Writing Your First Program</vt:lpstr>
      <vt:lpstr>Activity 1 (Task Design) Programming Basics and Screen Output</vt:lpstr>
      <vt:lpstr>Pseudocode and Comments</vt:lpstr>
      <vt:lpstr>Comments</vt:lpstr>
      <vt:lpstr>The Program Explained (it illustrates most C syntax)</vt:lpstr>
      <vt:lpstr>Blocks of Code</vt:lpstr>
      <vt:lpstr>Terminating Statements</vt:lpstr>
      <vt:lpstr>Compile your program </vt:lpstr>
      <vt:lpstr>Running your program on the Link</vt:lpstr>
      <vt:lpstr>Running your program on the Link</vt:lpstr>
      <vt:lpstr>Running your program on the Link</vt:lpstr>
      <vt:lpstr>Activity 2 Programming Basics and Screen Output </vt:lpstr>
      <vt:lpstr>What did you notice when you ran the program? </vt:lpstr>
      <vt:lpstr>msleep()</vt:lpstr>
      <vt:lpstr>Activity 3 Programming Basics and Screen Output</vt:lpstr>
      <vt:lpstr>Activity 3 Solution Programming Basics and Screen Output</vt:lpstr>
      <vt:lpstr>Debugging</vt:lpstr>
      <vt:lpstr>Run the Hello World  program on the Link again, but this time …</vt:lpstr>
      <vt:lpstr> Compile Failed “Debugging”</vt:lpstr>
      <vt:lpstr>Activity Extensions  Programming Basics and Screen Output</vt:lpstr>
      <vt:lpstr>Moving your robot with the motor() function</vt:lpstr>
      <vt:lpstr>Activity 3 Lets make a robot move!</vt:lpstr>
      <vt:lpstr>Connect the Link to your computer</vt:lpstr>
      <vt:lpstr>Launch the KISS IDE</vt:lpstr>
      <vt:lpstr>Name Your Project</vt:lpstr>
      <vt:lpstr>Add a new file</vt:lpstr>
      <vt:lpstr>The C Template: Hello, World!</vt:lpstr>
      <vt:lpstr>Check your Robot’s Motor Ports</vt:lpstr>
      <vt:lpstr>KIPR Link Motor Ports</vt:lpstr>
      <vt:lpstr>Plugging in Motors</vt:lpstr>
      <vt:lpstr>Plugged in motors</vt:lpstr>
      <vt:lpstr>Motor Direction</vt:lpstr>
      <vt:lpstr>Motor Port &amp; Direction Check</vt:lpstr>
      <vt:lpstr>Functions to Use</vt:lpstr>
      <vt:lpstr>Explain using comments</vt:lpstr>
      <vt:lpstr>Lets make a robot move!</vt:lpstr>
      <vt:lpstr>Lets make a robot move!</vt:lpstr>
      <vt:lpstr>Running your program on the Link</vt:lpstr>
      <vt:lpstr>Running your program on the Link</vt:lpstr>
      <vt:lpstr>Activity 3 Solution</vt:lpstr>
      <vt:lpstr>Robot Driving Hints</vt:lpstr>
      <vt:lpstr>  LET’S MOVE!  Materials/Supplies </vt:lpstr>
      <vt:lpstr>LET’S MOVE! Activity/mini contests </vt:lpstr>
      <vt:lpstr>Touch the Can</vt:lpstr>
      <vt:lpstr>Closest to the Can</vt:lpstr>
      <vt:lpstr>Closest to/touch the Can and  “Go Home”</vt:lpstr>
      <vt:lpstr>Circle the Can and  “Go Home”</vt:lpstr>
      <vt:lpstr>Circle the Can(s) and “Go Home”</vt:lpstr>
      <vt:lpstr>Park in the Garage</vt:lpstr>
      <vt:lpstr>Park in the Garage and  Miss the Bicycle</vt:lpstr>
      <vt:lpstr>Walk the Line</vt:lpstr>
      <vt:lpstr>Variations on Walk the Line</vt:lpstr>
      <vt:lpstr>Variations on Walk the Line-  Jousting!</vt:lpstr>
      <vt:lpstr>Race Track</vt:lpstr>
      <vt:lpstr>Moving your robot with the other functions</vt:lpstr>
      <vt:lpstr>Let’s make a robot move using mav() and mrp()</vt:lpstr>
      <vt:lpstr>Connect the Link to your computer</vt:lpstr>
      <vt:lpstr>Launch the KISS IDE</vt:lpstr>
      <vt:lpstr>Name Your Project</vt:lpstr>
      <vt:lpstr>Add a new file</vt:lpstr>
      <vt:lpstr>The C Template: Hello, World!</vt:lpstr>
      <vt:lpstr>Check your Robot’s Motor Ports</vt:lpstr>
      <vt:lpstr>KIPR Link Motor Ports</vt:lpstr>
      <vt:lpstr>Plugging in Motors</vt:lpstr>
      <vt:lpstr>Plugged in motors</vt:lpstr>
      <vt:lpstr>Motor Direction</vt:lpstr>
      <vt:lpstr>Motor Port &amp; Direction Check</vt:lpstr>
      <vt:lpstr>Other Motor Control Functions</vt:lpstr>
      <vt:lpstr>Ticks</vt:lpstr>
      <vt:lpstr>Other Motor Control Functions</vt:lpstr>
      <vt:lpstr>Explain using comments</vt:lpstr>
      <vt:lpstr>Activity 4 Move to Relative Position</vt:lpstr>
      <vt:lpstr>Activity 4 Solution</vt:lpstr>
      <vt:lpstr>Motor Commands</vt:lpstr>
      <vt:lpstr>Robot Driving Hints</vt:lpstr>
      <vt:lpstr>  LET’S MOVE!  Materials/Supplies </vt:lpstr>
      <vt:lpstr>LET’S MOVE! Activity/mini contests </vt:lpstr>
      <vt:lpstr>Touch the Can</vt:lpstr>
      <vt:lpstr>Closest to the Can</vt:lpstr>
      <vt:lpstr>Closest to/touch the Can and  “Go Home”</vt:lpstr>
      <vt:lpstr>Circle the Can and  “Go Home”</vt:lpstr>
      <vt:lpstr>Circle the Can(s) and “Go Home”</vt:lpstr>
      <vt:lpstr>Park in the Garage</vt:lpstr>
      <vt:lpstr>Park in the garage and  Miss the Bicycle</vt:lpstr>
      <vt:lpstr>Walk the Line</vt:lpstr>
      <vt:lpstr>Variations on Walk the Line</vt:lpstr>
      <vt:lpstr>Variations on Walk the Line-  Jousting!</vt:lpstr>
      <vt:lpstr>Race Track</vt:lpstr>
      <vt:lpstr>Functions</vt:lpstr>
      <vt:lpstr>The Importance of Functions</vt:lpstr>
      <vt:lpstr>Get your Robot to Draw a Square</vt:lpstr>
      <vt:lpstr>Drawing a Square</vt:lpstr>
      <vt:lpstr>Drawing a Square</vt:lpstr>
      <vt:lpstr>Writing Your Own Functions</vt:lpstr>
      <vt:lpstr>Variables Explained</vt:lpstr>
      <vt:lpstr>Function Prototypes</vt:lpstr>
      <vt:lpstr>Function Prototype &amp; Definition</vt:lpstr>
      <vt:lpstr>PowerPoint Presentation</vt:lpstr>
      <vt:lpstr>PowerPoint Presentation</vt:lpstr>
      <vt:lpstr>Function Prototype</vt:lpstr>
      <vt:lpstr>Function Prototype</vt:lpstr>
      <vt:lpstr>PowerPoint Presentation</vt:lpstr>
      <vt:lpstr>Advantages</vt:lpstr>
      <vt:lpstr>Get your Robot into Shape!</vt:lpstr>
      <vt:lpstr>Programming the robot to run for a set amount of time</vt:lpstr>
      <vt:lpstr>You have 3 seconds to complete your mission!</vt:lpstr>
      <vt:lpstr>Connect the Link to your computer</vt:lpstr>
      <vt:lpstr>Launch the KISS IDE</vt:lpstr>
      <vt:lpstr>Name Your Project</vt:lpstr>
      <vt:lpstr>Add a new file</vt:lpstr>
      <vt:lpstr>The C Template: Hello, World!</vt:lpstr>
      <vt:lpstr>Programming your robot to run for a set amount of time</vt:lpstr>
      <vt:lpstr>You have 3 seconds to complete  your activity</vt:lpstr>
      <vt:lpstr>Programming your robot to run for a set amount of time example</vt:lpstr>
      <vt:lpstr>Programming your robot to run for a set amount of time example (with function)</vt:lpstr>
      <vt:lpstr>Programming your robot to run for a set amount of time activities</vt:lpstr>
      <vt:lpstr>Closest to/Touch the Can and Go Home</vt:lpstr>
      <vt:lpstr>Circle the Can and Go Home</vt:lpstr>
      <vt:lpstr>Circle the Can(s)  and Go Home</vt:lpstr>
      <vt:lpstr>Park in the Garage</vt:lpstr>
      <vt:lpstr>Programming the robot to start automatically when it senses a light</vt:lpstr>
      <vt:lpstr>Start your programs with a light</vt:lpstr>
      <vt:lpstr>Plug in Your Light Sensor  and get your flashlight!</vt:lpstr>
      <vt:lpstr>Reading Sensor Values From the Sensor List</vt:lpstr>
      <vt:lpstr>Reading Sensor Values From the Sensor List</vt:lpstr>
      <vt:lpstr>Watching Sensor values on the Sensor Graph </vt:lpstr>
      <vt:lpstr>The light calibration routine</vt:lpstr>
      <vt:lpstr>I See the Light!</vt:lpstr>
      <vt:lpstr>I See the Light! Solution</vt:lpstr>
      <vt:lpstr>I See the Light! Solution (with function)</vt:lpstr>
      <vt:lpstr>I See the Light!</vt:lpstr>
      <vt:lpstr>Touch the Can</vt:lpstr>
      <vt:lpstr>Using Servo motors</vt:lpstr>
      <vt:lpstr>Servo Motors (Servos)</vt:lpstr>
      <vt:lpstr>Servo Motor Ports</vt:lpstr>
      <vt:lpstr>Servo Motors (Servos)</vt:lpstr>
      <vt:lpstr>Servo Motors (Servos)</vt:lpstr>
      <vt:lpstr>Servo Activity</vt:lpstr>
      <vt:lpstr>Servo Activity</vt:lpstr>
      <vt:lpstr>Servo Activity</vt:lpstr>
      <vt:lpstr>Sensor and Motor Manual</vt:lpstr>
      <vt:lpstr>Servo Motors (Servos)</vt:lpstr>
      <vt:lpstr>Servo Activity 1</vt:lpstr>
      <vt:lpstr>Servo Activity set_servo_position();</vt:lpstr>
      <vt:lpstr>Servo Activity set_servo_position();</vt:lpstr>
      <vt:lpstr>Waving Robot</vt:lpstr>
      <vt:lpstr>Hokey Pokey (Dancing) Robot</vt:lpstr>
      <vt:lpstr>Touch the Can with Your Pointer</vt:lpstr>
      <vt:lpstr>Tag, Your Out</vt:lpstr>
      <vt:lpstr>Variations on Walk the Line- Jousting</vt:lpstr>
      <vt:lpstr>Moving Objects with your Robot</vt:lpstr>
      <vt:lpstr>Moving Objects with your Robot</vt:lpstr>
      <vt:lpstr>Recycle the Can</vt:lpstr>
      <vt:lpstr>Recycle the Can(s)</vt:lpstr>
      <vt:lpstr>Engineering Design</vt:lpstr>
      <vt:lpstr>Engineering Design Process</vt:lpstr>
      <vt:lpstr>Build with LEGO</vt:lpstr>
      <vt:lpstr>Bulldozers</vt:lpstr>
      <vt:lpstr>If your task is pushing something</vt:lpstr>
      <vt:lpstr>Some bulldozer blade designs on robots</vt:lpstr>
      <vt:lpstr>If you have to grab something and pick it up a claw will work well</vt:lpstr>
      <vt:lpstr>Let the Game Begin- Again</vt:lpstr>
      <vt:lpstr>Bulldozer Mania</vt:lpstr>
      <vt:lpstr>Bulldozer Mania</vt:lpstr>
      <vt:lpstr>Sumo</vt:lpstr>
      <vt:lpstr>Decision Making and Sensors</vt:lpstr>
      <vt:lpstr>PowerPoint Presentation</vt:lpstr>
      <vt:lpstr>PowerPoint Presentation</vt:lpstr>
      <vt:lpstr>Decision Making and Sensors</vt:lpstr>
      <vt:lpstr>What is a sensor?</vt:lpstr>
      <vt:lpstr>Smarter Robots  </vt:lpstr>
      <vt:lpstr>Smarter Robots  </vt:lpstr>
      <vt:lpstr>Sensor Ports  </vt:lpstr>
      <vt:lpstr>Checking Values</vt:lpstr>
      <vt:lpstr>The Problem With Reading Sensor Values</vt:lpstr>
      <vt:lpstr>Looping Your Program</vt:lpstr>
      <vt:lpstr>We accomplish this loop with a while statement   Keep the block of code running (looping) until sensor values can be  continually checked and a decision can be made.    The while statement checks to see if something is true or false  (Boolean operators).</vt:lpstr>
      <vt:lpstr>Drive Until Bump Activity</vt:lpstr>
      <vt:lpstr>Drive Until Bump</vt:lpstr>
      <vt:lpstr>Drive Until Bump</vt:lpstr>
      <vt:lpstr>Drive Until Bump (with function)</vt:lpstr>
      <vt:lpstr>Drive Until Bump</vt:lpstr>
      <vt:lpstr>Bump the Can and Go Home</vt:lpstr>
      <vt:lpstr>Capture the Can/Flag</vt:lpstr>
      <vt:lpstr>Can on a Pedestal</vt:lpstr>
      <vt:lpstr>while Loop Operating a Servo</vt:lpstr>
      <vt:lpstr>while Loops continued</vt:lpstr>
      <vt:lpstr>while Loops continued</vt:lpstr>
      <vt:lpstr>IF Statements and Following Lines</vt:lpstr>
      <vt:lpstr>Buttons</vt:lpstr>
      <vt:lpstr>Name Your Buttons Activity</vt:lpstr>
      <vt:lpstr>if Statements</vt:lpstr>
      <vt:lpstr>Line Following Activity Using while and if</vt:lpstr>
      <vt:lpstr>Reflectance Sensor</vt:lpstr>
      <vt:lpstr>Plug in Your Reflectance Sensor</vt:lpstr>
      <vt:lpstr>Reading Sensor Values From the Sensor List</vt:lpstr>
      <vt:lpstr>Reading Sensor Values From the Sensor List</vt:lpstr>
      <vt:lpstr>Line Following Activity Using while and if</vt:lpstr>
      <vt:lpstr>Line Following Activity Solution Using while and if</vt:lpstr>
      <vt:lpstr>Line Following Activity Solution Tip</vt:lpstr>
      <vt:lpstr>Follow Me </vt:lpstr>
      <vt:lpstr>Find Black and STOP </vt:lpstr>
      <vt:lpstr>Measuring Distance Using the ET</vt:lpstr>
      <vt:lpstr>Measuring Distances </vt:lpstr>
      <vt:lpstr>Reflectance Sensor</vt:lpstr>
      <vt:lpstr>Plug in Your Reflectance Sensor</vt:lpstr>
      <vt:lpstr>PowerPoint Presentation</vt:lpstr>
      <vt:lpstr>PowerPoint Presentation</vt:lpstr>
      <vt:lpstr>ET Sensor Activity Using while and if</vt:lpstr>
      <vt:lpstr>Solution</vt:lpstr>
      <vt:lpstr>Touch the Can with the ET</vt:lpstr>
      <vt:lpstr>Follow the Wall</vt:lpstr>
      <vt:lpstr>Using the Camera to Track Objects</vt:lpstr>
      <vt:lpstr>Using the Camera </vt:lpstr>
      <vt:lpstr>PowerPoint Presentation</vt:lpstr>
      <vt:lpstr>PowerPoint Presentation</vt:lpstr>
      <vt:lpstr>PowerPoint Presentation</vt:lpstr>
      <vt:lpstr>PowerPoint Presentation</vt:lpstr>
      <vt:lpstr>PowerPoint Presentation</vt:lpstr>
      <vt:lpstr>About Color Vision Tracking</vt:lpstr>
      <vt:lpstr>About Color Vision Tracking</vt:lpstr>
      <vt:lpstr>Camera Functions</vt:lpstr>
      <vt:lpstr>Camera Activity Using while and if and else</vt:lpstr>
      <vt:lpstr>PowerPoint Presentation</vt:lpstr>
      <vt:lpstr>Improved Chase the Object</vt:lpstr>
      <vt:lpstr>Find the Can with the Camera</vt:lpstr>
      <vt:lpstr>Get to know your Create©</vt:lpstr>
      <vt:lpstr>Charging the KIPR Link Controller </vt:lpstr>
      <vt:lpstr>Charging the Create </vt:lpstr>
      <vt:lpstr>PowerPoint Presentation</vt:lpstr>
      <vt:lpstr>Learning about the Create</vt:lpstr>
      <vt:lpstr>Learning about the Create</vt:lpstr>
      <vt:lpstr>Installing the battery in the Create</vt:lpstr>
      <vt:lpstr>PowerPoint Presentation</vt:lpstr>
      <vt:lpstr>PowerPoint Presentation</vt:lpstr>
      <vt:lpstr>PowerPoint Presentation</vt:lpstr>
      <vt:lpstr>Know your Create</vt:lpstr>
      <vt:lpstr>Moving the Create</vt:lpstr>
      <vt:lpstr>Activity 3 Lets make a robot move!</vt:lpstr>
      <vt:lpstr>Connect the Link to your computer</vt:lpstr>
      <vt:lpstr>Launch the KISS IDE</vt:lpstr>
      <vt:lpstr>Name Your Project</vt:lpstr>
      <vt:lpstr>Add a new file</vt:lpstr>
      <vt:lpstr>The C Template: Hello, World!</vt:lpstr>
      <vt:lpstr>PowerPoint Presentation</vt:lpstr>
      <vt:lpstr>PowerPoint Presentation</vt:lpstr>
      <vt:lpstr>Functions to Connect &amp; Disconnect</vt:lpstr>
      <vt:lpstr>Functions to Move and Stop</vt:lpstr>
      <vt:lpstr>Explain using comments</vt:lpstr>
      <vt:lpstr>Lets make a robot move!</vt:lpstr>
      <vt:lpstr>Activity 3     Solution</vt:lpstr>
      <vt:lpstr>Create Driving Hints</vt:lpstr>
      <vt:lpstr>  LET’S MOVE!  Materials/Supplies </vt:lpstr>
      <vt:lpstr>LET’S MOVE! Activity/mini contests </vt:lpstr>
      <vt:lpstr>Touch the Can</vt:lpstr>
      <vt:lpstr>Closest to the Can</vt:lpstr>
      <vt:lpstr>Closest to/touch the Can and  “Go Home”</vt:lpstr>
      <vt:lpstr>Circle the Can and  “Go Home”</vt:lpstr>
      <vt:lpstr>Circle the Can(s) and “Go Home”</vt:lpstr>
      <vt:lpstr>Park in the Garage</vt:lpstr>
      <vt:lpstr>Park in the garage and  Miss the Bicycle</vt:lpstr>
      <vt:lpstr>Walk the Line</vt:lpstr>
      <vt:lpstr>Variations on Walk the Line</vt:lpstr>
      <vt:lpstr>Variations on Walk the Line-  Jousting!</vt:lpstr>
      <vt:lpstr>Race Track</vt:lpstr>
      <vt:lpstr>Moving the Create with  create_drive_straight(); AND create_spin_block();</vt:lpstr>
      <vt:lpstr>Activity 3 Lets make a robot move!</vt:lpstr>
      <vt:lpstr>Connect the Link to your computer</vt:lpstr>
      <vt:lpstr>Launch the KISS IDE</vt:lpstr>
      <vt:lpstr>Name Your Project</vt:lpstr>
      <vt:lpstr>Add a new file</vt:lpstr>
      <vt:lpstr>The C Template: Hello, World!</vt:lpstr>
      <vt:lpstr>PowerPoint Presentation</vt:lpstr>
      <vt:lpstr>PowerPoint Presentation</vt:lpstr>
      <vt:lpstr>Functions to Move and Stop</vt:lpstr>
      <vt:lpstr>Explain using comments</vt:lpstr>
      <vt:lpstr>Lets make a robot move!</vt:lpstr>
      <vt:lpstr>Activity Solution</vt:lpstr>
      <vt:lpstr>Function toTurn/Spin</vt:lpstr>
      <vt:lpstr>Function to Spin your robot</vt:lpstr>
      <vt:lpstr>Lets make a robot draw a square!</vt:lpstr>
      <vt:lpstr>Activity Solution</vt:lpstr>
      <vt:lpstr>Create Driving Hints</vt:lpstr>
      <vt:lpstr>  LET’S MOVE!  Materials/Supplies </vt:lpstr>
      <vt:lpstr>LET’S MOVE! Activity/mini contests </vt:lpstr>
      <vt:lpstr>Touch the Can</vt:lpstr>
      <vt:lpstr>Closest to the Can</vt:lpstr>
      <vt:lpstr>Closest to/touch the Can and  “Go Home”</vt:lpstr>
      <vt:lpstr>Circle the Can and  “Go Home”</vt:lpstr>
      <vt:lpstr>Circle the Can(s) and “Go Home”</vt:lpstr>
      <vt:lpstr>Park in the Garage</vt:lpstr>
      <vt:lpstr>Park in the garage and  Miss the Bicycle</vt:lpstr>
      <vt:lpstr>Walk the Line</vt:lpstr>
      <vt:lpstr>Variations on Walk the Line</vt:lpstr>
      <vt:lpstr>Variations on Walk the Line-  Jousting!</vt:lpstr>
      <vt:lpstr>Race Track</vt:lpstr>
      <vt:lpstr>Using sensors with the Create</vt:lpstr>
      <vt:lpstr>Activity 3 Lets use the Create’s built-in sensors!</vt:lpstr>
      <vt:lpstr>Connect the Link to your computer</vt:lpstr>
      <vt:lpstr>Launch the KISS IDE</vt:lpstr>
      <vt:lpstr>Name Your Project</vt:lpstr>
      <vt:lpstr>Add a new file</vt:lpstr>
      <vt:lpstr>The C Template: Hello, World!</vt:lpstr>
      <vt:lpstr>PowerPoint Presentation</vt:lpstr>
      <vt:lpstr>PowerPoint Presentation</vt:lpstr>
      <vt:lpstr>Function to get distance traveled</vt:lpstr>
      <vt:lpstr>How accurate is the get_create_distance (); ?</vt:lpstr>
      <vt:lpstr>Activity  Solution</vt:lpstr>
      <vt:lpstr>Checking the distance traveled value returned with an actual measurement</vt:lpstr>
      <vt:lpstr>Function to get angle turned</vt:lpstr>
      <vt:lpstr>How accurate is the get_create_total_angle (); ?</vt:lpstr>
      <vt:lpstr>Activity  Solution</vt:lpstr>
      <vt:lpstr>Checking the total angle turned value returned with an actual measurement</vt:lpstr>
      <vt:lpstr>Using the Create bump sensors</vt:lpstr>
      <vt:lpstr>Activity 3 Lets use the Create’s built-in sensors!</vt:lpstr>
      <vt:lpstr>Connect the Link to your computer</vt:lpstr>
      <vt:lpstr>Launch the KISS IDE</vt:lpstr>
      <vt:lpstr>Name Your Project</vt:lpstr>
      <vt:lpstr>Add a new file</vt:lpstr>
      <vt:lpstr>The C Template: Hello, World!</vt:lpstr>
      <vt:lpstr>PowerPoint Presentation</vt:lpstr>
      <vt:lpstr>PowerPoint Presentation</vt:lpstr>
      <vt:lpstr>Function to get Create sensor values</vt:lpstr>
      <vt:lpstr>PowerPoint Presentation</vt:lpstr>
      <vt:lpstr>Using a bump sensor?</vt:lpstr>
      <vt:lpstr>Activity  Solution</vt:lpstr>
    </vt:vector>
  </TitlesOfParts>
  <Company>KIPR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Goodgame</dc:creator>
  <cp:lastModifiedBy>botyikes</cp:lastModifiedBy>
  <cp:revision>147</cp:revision>
  <dcterms:created xsi:type="dcterms:W3CDTF">2013-09-25T18:28:24Z</dcterms:created>
  <dcterms:modified xsi:type="dcterms:W3CDTF">2014-11-03T20:21:43Z</dcterms:modified>
</cp:coreProperties>
</file>